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115"/>
  </p:notesMasterIdLst>
  <p:handoutMasterIdLst>
    <p:handoutMasterId r:id="rId116"/>
  </p:handoutMasterIdLst>
  <p:sldIdLst>
    <p:sldId id="1420" r:id="rId2"/>
    <p:sldId id="1389" r:id="rId3"/>
    <p:sldId id="1390" r:id="rId4"/>
    <p:sldId id="1331" r:id="rId5"/>
    <p:sldId id="1386" r:id="rId6"/>
    <p:sldId id="1378" r:id="rId7"/>
    <p:sldId id="1379" r:id="rId8"/>
    <p:sldId id="1376" r:id="rId9"/>
    <p:sldId id="1375" r:id="rId10"/>
    <p:sldId id="1179" r:id="rId11"/>
    <p:sldId id="1177" r:id="rId12"/>
    <p:sldId id="1183" r:id="rId13"/>
    <p:sldId id="1211" r:id="rId14"/>
    <p:sldId id="1184" r:id="rId15"/>
    <p:sldId id="1182" r:id="rId16"/>
    <p:sldId id="1409" r:id="rId17"/>
    <p:sldId id="1187" r:id="rId18"/>
    <p:sldId id="1186" r:id="rId19"/>
    <p:sldId id="1304" r:id="rId20"/>
    <p:sldId id="1311" r:id="rId21"/>
    <p:sldId id="1313" r:id="rId22"/>
    <p:sldId id="1315" r:id="rId23"/>
    <p:sldId id="1316" r:id="rId24"/>
    <p:sldId id="1317" r:id="rId25"/>
    <p:sldId id="1318" r:id="rId26"/>
    <p:sldId id="1306" r:id="rId27"/>
    <p:sldId id="1307" r:id="rId28"/>
    <p:sldId id="1320" r:id="rId29"/>
    <p:sldId id="1314" r:id="rId30"/>
    <p:sldId id="1321" r:id="rId31"/>
    <p:sldId id="1324" r:id="rId32"/>
    <p:sldId id="1323" r:id="rId33"/>
    <p:sldId id="1325" r:id="rId34"/>
    <p:sldId id="1340" r:id="rId35"/>
    <p:sldId id="1326" r:id="rId36"/>
    <p:sldId id="1400" r:id="rId37"/>
    <p:sldId id="1189" r:id="rId38"/>
    <p:sldId id="1188" r:id="rId39"/>
    <p:sldId id="1194" r:id="rId40"/>
    <p:sldId id="1191" r:id="rId41"/>
    <p:sldId id="1201" r:id="rId42"/>
    <p:sldId id="1193" r:id="rId43"/>
    <p:sldId id="1202" r:id="rId44"/>
    <p:sldId id="1192" r:id="rId45"/>
    <p:sldId id="1204" r:id="rId46"/>
    <p:sldId id="1196" r:id="rId47"/>
    <p:sldId id="1197" r:id="rId48"/>
    <p:sldId id="1198" r:id="rId49"/>
    <p:sldId id="1199" r:id="rId50"/>
    <p:sldId id="1207" r:id="rId51"/>
    <p:sldId id="1206" r:id="rId52"/>
    <p:sldId id="1200" r:id="rId53"/>
    <p:sldId id="1208" r:id="rId54"/>
    <p:sldId id="1210" r:id="rId55"/>
    <p:sldId id="1209" r:id="rId56"/>
    <p:sldId id="1212" r:id="rId57"/>
    <p:sldId id="1213" r:id="rId58"/>
    <p:sldId id="1214" r:id="rId59"/>
    <p:sldId id="1216" r:id="rId60"/>
    <p:sldId id="1217" r:id="rId61"/>
    <p:sldId id="1219" r:id="rId62"/>
    <p:sldId id="1218" r:id="rId63"/>
    <p:sldId id="1215" r:id="rId64"/>
    <p:sldId id="1403" r:id="rId65"/>
    <p:sldId id="1220" r:id="rId66"/>
    <p:sldId id="1221" r:id="rId67"/>
    <p:sldId id="1195" r:id="rId68"/>
    <p:sldId id="1225" r:id="rId69"/>
    <p:sldId id="1227" r:id="rId70"/>
    <p:sldId id="1223" r:id="rId71"/>
    <p:sldId id="1224" r:id="rId72"/>
    <p:sldId id="1230" r:id="rId73"/>
    <p:sldId id="1237" r:id="rId74"/>
    <p:sldId id="1406" r:id="rId75"/>
    <p:sldId id="1405" r:id="rId76"/>
    <p:sldId id="1407" r:id="rId77"/>
    <p:sldId id="1246" r:id="rId78"/>
    <p:sldId id="1245" r:id="rId79"/>
    <p:sldId id="1231" r:id="rId80"/>
    <p:sldId id="1241" r:id="rId81"/>
    <p:sldId id="1243" r:id="rId82"/>
    <p:sldId id="1242" r:id="rId83"/>
    <p:sldId id="1408" r:id="rId84"/>
    <p:sldId id="1413" r:id="rId85"/>
    <p:sldId id="1244" r:id="rId86"/>
    <p:sldId id="1239" r:id="rId87"/>
    <p:sldId id="1418" r:id="rId88"/>
    <p:sldId id="1415" r:id="rId89"/>
    <p:sldId id="1247" r:id="rId90"/>
    <p:sldId id="1232" r:id="rId91"/>
    <p:sldId id="1363" r:id="rId92"/>
    <p:sldId id="1364" r:id="rId93"/>
    <p:sldId id="1359" r:id="rId94"/>
    <p:sldId id="1337" r:id="rId95"/>
    <p:sldId id="1365" r:id="rId96"/>
    <p:sldId id="1229" r:id="rId97"/>
    <p:sldId id="1222" r:id="rId98"/>
    <p:sldId id="1248" r:id="rId99"/>
    <p:sldId id="1299" r:id="rId100"/>
    <p:sldId id="1301" r:id="rId101"/>
    <p:sldId id="1302" r:id="rId102"/>
    <p:sldId id="1341" r:id="rId103"/>
    <p:sldId id="1339" r:id="rId104"/>
    <p:sldId id="1249" r:id="rId105"/>
    <p:sldId id="1251" r:id="rId106"/>
    <p:sldId id="1253" r:id="rId107"/>
    <p:sldId id="1252" r:id="rId108"/>
    <p:sldId id="1402" r:id="rId109"/>
    <p:sldId id="1371" r:id="rId110"/>
    <p:sldId id="1233" r:id="rId111"/>
    <p:sldId id="1372" r:id="rId112"/>
    <p:sldId id="1367" r:id="rId113"/>
    <p:sldId id="1394" r:id="rId1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97" clrIdx="0"/>
  <p:cmAuthor id="1" name="Timothy" initials="T" lastIdx="73" clrIdx="1">
    <p:extLst>
      <p:ext uri="{19B8F6BF-5375-455C-9EA6-DF929625EA0E}">
        <p15:presenceInfo xmlns:p15="http://schemas.microsoft.com/office/powerpoint/2012/main" userId="Timo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FADA7A"/>
    <a:srgbClr val="000000"/>
    <a:srgbClr val="FDEDCB"/>
    <a:srgbClr val="008080"/>
    <a:srgbClr val="7030A0"/>
    <a:srgbClr val="009999"/>
    <a:srgbClr val="9E2A2A"/>
    <a:srgbClr val="A40052"/>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83" autoAdjust="0"/>
    <p:restoredTop sz="94007" autoAdjust="0"/>
  </p:normalViewPr>
  <p:slideViewPr>
    <p:cSldViewPr>
      <p:cViewPr varScale="1">
        <p:scale>
          <a:sx n="112" d="100"/>
          <a:sy n="112" d="100"/>
        </p:scale>
        <p:origin x="-1758" y="108"/>
      </p:cViewPr>
      <p:guideLst>
        <p:guide orient="horz" pos="2160"/>
        <p:guide pos="3840"/>
      </p:guideLst>
    </p:cSldViewPr>
  </p:slideViewPr>
  <p:notesTextViewPr>
    <p:cViewPr>
      <p:scale>
        <a:sx n="100" d="100"/>
        <a:sy n="100" d="100"/>
      </p:scale>
      <p:origin x="0" y="0"/>
    </p:cViewPr>
  </p:notesTextViewPr>
  <p:sorterViewPr>
    <p:cViewPr>
      <p:scale>
        <a:sx n="75" d="100"/>
        <a:sy n="75" d="100"/>
      </p:scale>
      <p:origin x="0" y="924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51482"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587F0E02-44E2-4AB5-82E3-16D58F2160DA}" type="presOf" srcId="{48A9A73F-9008-4F28-BCD9-83AD1B35E5E7}" destId="{9ABE277A-89B0-4ED3-A255-1003CB4E6B52}" srcOrd="0" destOrd="9" presId="urn:microsoft.com/office/officeart/2005/8/layout/vList4"/>
    <dgm:cxn modelId="{1815C803-B3B2-4A55-BFCB-F4C30AEC6429}" type="presOf" srcId="{E40EA1C4-B1BB-4646-B011-CB7FCDC97596}" destId="{9ABE277A-89B0-4ED3-A255-1003CB4E6B52}" srcOrd="0" destOrd="1" presId="urn:microsoft.com/office/officeart/2005/8/layout/vList4"/>
    <dgm:cxn modelId="{1C61AD06-AB47-4785-B510-CB3F11C62F5B}" type="presOf" srcId="{5EEA3D59-5AF9-4FA7-80D8-07CC0D3B399A}" destId="{FCA758C7-F407-4BAE-974F-AD9A4515CCDD}" srcOrd="1" destOrd="0" presId="urn:microsoft.com/office/officeart/2005/8/layout/vList4"/>
    <dgm:cxn modelId="{E6191E0E-51E2-45EA-817E-1A2082ABDE5D}" type="presOf" srcId="{C3AB90E7-68D3-4641-9F82-69B9DE1B8678}" destId="{1B9F5F0C-5D4B-496D-9ECE-411C55983FED}" srcOrd="0" destOrd="0"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5E5C7B13-86FB-4639-B8BB-9325D5BBFA28}" type="presOf" srcId="{BF0F2530-0CB8-4BED-A20F-52056F6B59F6}" destId="{9ABE277A-89B0-4ED3-A255-1003CB4E6B52}" srcOrd="0" destOrd="4" presId="urn:microsoft.com/office/officeart/2005/8/layout/vList4"/>
    <dgm:cxn modelId="{32A1B614-10BA-46D9-8955-489DF8F7428F}" srcId="{DA4A7F83-F3A9-4590-B8BC-48AB9784BF57}" destId="{48A9A73F-9008-4F28-BCD9-83AD1B35E5E7}" srcOrd="1" destOrd="0" parTransId="{F173F37F-DED4-481D-AFD4-7E433E4DD387}" sibTransId="{3FEE5D80-59CF-4714-B1C7-6A0E2CB69C51}"/>
    <dgm:cxn modelId="{CFCF5D16-7373-4B3A-94B7-7F2B419EE82B}" type="presOf" srcId="{32484CC9-B2E2-42A4-87A8-CEFB3A82041A}" destId="{661AA78A-CAA6-4A3E-90BA-62271865C45E}" srcOrd="1" destOrd="0" presId="urn:microsoft.com/office/officeart/2005/8/layout/vList4"/>
    <dgm:cxn modelId="{2DACBE18-7EB6-4117-885B-C5D93899F914}" type="presOf" srcId="{DA4A7F83-F3A9-4590-B8BC-48AB9784BF57}" destId="{9ABE277A-89B0-4ED3-A255-1003CB4E6B52}" srcOrd="0" destOrd="7" presId="urn:microsoft.com/office/officeart/2005/8/layout/vList4"/>
    <dgm:cxn modelId="{56B03E1A-1273-4312-8CA7-BCDA351ACE6A}" type="presOf" srcId="{0F0E3091-1C00-469C-AEAB-9336F1992BB1}" destId="{804663B3-D167-4878-AB0B-674EB4189C96}" srcOrd="1" destOrd="6" presId="urn:microsoft.com/office/officeart/2005/8/layout/vList4"/>
    <dgm:cxn modelId="{6E43F622-8E59-45A0-8BC4-06ED8CFCF6AE}" type="presOf" srcId="{38F2C4CB-9348-477A-9861-9E29165B5291}" destId="{804663B3-D167-4878-AB0B-674EB4189C96}" srcOrd="1" destOrd="2"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1F877F5D-7B57-4162-92E7-FDC6F40F3119}" srcId="{DA4A7F83-F3A9-4590-B8BC-48AB9784BF57}" destId="{8769FFAF-4B4D-4761-A816-FB458A5A9680}" srcOrd="0" destOrd="0" parTransId="{E94BE67C-636A-456A-845B-2DCCD57D003D}" sibTransId="{3AD5A619-0985-4B9F-A142-E503EC5E0B40}"/>
    <dgm:cxn modelId="{5E7A3C60-402E-4821-BA74-A3EBDB635F77}" type="presOf" srcId="{E40EA1C4-B1BB-4646-B011-CB7FCDC97596}" destId="{804663B3-D167-4878-AB0B-674EB4189C96}" srcOrd="1" destOrd="1" presId="urn:microsoft.com/office/officeart/2005/8/layout/vList4"/>
    <dgm:cxn modelId="{D82C0864-425F-4927-97FE-D8619D8D7DCB}" type="presOf" srcId="{8769FFAF-4B4D-4761-A816-FB458A5A9680}" destId="{804663B3-D167-4878-AB0B-674EB4189C96}" srcOrd="1" destOrd="8" presId="urn:microsoft.com/office/officeart/2005/8/layout/vList4"/>
    <dgm:cxn modelId="{951B916A-5C03-4C6E-8CC5-C8DD71AD77A5}" type="presOf" srcId="{32484CC9-B2E2-42A4-87A8-CEFB3A82041A}" destId="{8AC9CA0E-94D8-4853-84C3-91F2C854645F}" srcOrd="0" destOrd="0" presId="urn:microsoft.com/office/officeart/2005/8/layout/vList4"/>
    <dgm:cxn modelId="{207D766D-646C-478C-86BC-452DFE058EEC}" type="presOf" srcId="{A7BFF2C1-016A-4049-B83E-8F5D06D24B53}" destId="{3CBFEE7E-DE65-4AA0-A95D-0592CF0F6140}" srcOrd="0" destOrd="0" presId="urn:microsoft.com/office/officeart/2005/8/layout/vList4"/>
    <dgm:cxn modelId="{5BB12650-5ADE-49FE-A203-F0BF01094055}" type="presOf" srcId="{6A8E92A7-A4BD-4A2C-9B95-D5AB0AF39E67}" destId="{9ABE277A-89B0-4ED3-A255-1003CB4E6B52}" srcOrd="0" destOrd="3"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6369E079-F8A0-40ED-8F6D-9B5CD2EABF49}" type="presOf" srcId="{DA4A7F83-F3A9-4590-B8BC-48AB9784BF57}" destId="{804663B3-D167-4878-AB0B-674EB4189C96}" srcOrd="1" destOrd="7"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353AC380-CB9E-47F6-8423-94817601CA84}" type="presOf" srcId="{0F0E3091-1C00-469C-AEAB-9336F1992BB1}" destId="{9ABE277A-89B0-4ED3-A255-1003CB4E6B52}" srcOrd="0" destOrd="6" presId="urn:microsoft.com/office/officeart/2005/8/layout/vList4"/>
    <dgm:cxn modelId="{3D49718A-60AC-4C9A-9EAC-FCF32D58B5D5}" type="presOf" srcId="{A7BFF2C1-016A-4049-B83E-8F5D06D24B53}" destId="{2680DB02-CBD4-473D-A916-5C30A1F49D77}" srcOrd="1"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C041A091-9429-45A8-84F3-207C6CBC3B6D}" type="presOf" srcId="{99EC38EB-9856-4D90-B9C8-BF196CAFE4EC}" destId="{9ABE277A-89B0-4ED3-A255-1003CB4E6B52}" srcOrd="0" destOrd="5"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37A9F99A-349E-4A01-908A-F233A937AA44}" type="presOf" srcId="{BF0F2530-0CB8-4BED-A20F-52056F6B59F6}" destId="{804663B3-D167-4878-AB0B-674EB4189C96}" srcOrd="1" destOrd="4" presId="urn:microsoft.com/office/officeart/2005/8/layout/vList4"/>
    <dgm:cxn modelId="{51670A9F-E48A-4779-A43A-19E4BB9D859E}" type="presOf" srcId="{99EC38EB-9856-4D90-B9C8-BF196CAFE4EC}" destId="{804663B3-D167-4878-AB0B-674EB4189C96}" srcOrd="1" destOrd="5" presId="urn:microsoft.com/office/officeart/2005/8/layout/vList4"/>
    <dgm:cxn modelId="{D94150A9-53F7-49B9-B3A3-5FEE7178350D}" type="presOf" srcId="{48A9A73F-9008-4F28-BCD9-83AD1B35E5E7}" destId="{804663B3-D167-4878-AB0B-674EB4189C96}" srcOrd="1" destOrd="9"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943841C7-3013-439F-9074-5693A20C30B7}" type="presOf" srcId="{6A8E92A7-A4BD-4A2C-9B95-D5AB0AF39E67}" destId="{804663B3-D167-4878-AB0B-674EB4189C96}" srcOrd="1" destOrd="3" presId="urn:microsoft.com/office/officeart/2005/8/layout/vList4"/>
    <dgm:cxn modelId="{AD900CCE-D047-4DE0-9775-587C0918A4AF}" type="presOf" srcId="{DF9F5466-862B-4940-90E4-E28E7DA10901}" destId="{9ABE277A-89B0-4ED3-A255-1003CB4E6B52}" srcOrd="0" destOrd="0" presId="urn:microsoft.com/office/officeart/2005/8/layout/vList4"/>
    <dgm:cxn modelId="{45BD79CE-0994-4185-B46D-634113D24D7F}" type="presOf" srcId="{DF9F5466-862B-4940-90E4-E28E7DA10901}" destId="{804663B3-D167-4878-AB0B-674EB4189C96}" srcOrd="1" destOrd="0"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3BF3C4DC-4827-4B38-9B86-8DB38815E8F6}" type="presOf" srcId="{38F2C4CB-9348-477A-9861-9E29165B5291}" destId="{9ABE277A-89B0-4ED3-A255-1003CB4E6B52}" srcOrd="0" destOrd="2" presId="urn:microsoft.com/office/officeart/2005/8/layout/vList4"/>
    <dgm:cxn modelId="{8DA2D8F9-04A4-4F7E-AB7F-5F5E8D1D6913}" type="presOf" srcId="{5EEA3D59-5AF9-4FA7-80D8-07CC0D3B399A}" destId="{CA0FC287-05EC-454A-BC75-33751600A5A3}" srcOrd="0"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5D00F5FD-7498-4EC6-957C-DC9D11F81E8A}" type="presOf" srcId="{8769FFAF-4B4D-4761-A816-FB458A5A9680}" destId="{9ABE277A-89B0-4ED3-A255-1003CB4E6B52}" srcOrd="0" destOrd="8" presId="urn:microsoft.com/office/officeart/2005/8/layout/vList4"/>
    <dgm:cxn modelId="{65FCCCD0-CE8E-421B-8E94-D709F2935EFB}" type="presParOf" srcId="{1B9F5F0C-5D4B-496D-9ECE-411C55983FED}" destId="{2CAE1AF3-A972-4576-AB6F-0BE33D71BF49}" srcOrd="0" destOrd="0" presId="urn:microsoft.com/office/officeart/2005/8/layout/vList4"/>
    <dgm:cxn modelId="{F4C24D08-BC95-40B4-BCF7-32E08213C9E4}" type="presParOf" srcId="{2CAE1AF3-A972-4576-AB6F-0BE33D71BF49}" destId="{CA0FC287-05EC-454A-BC75-33751600A5A3}" srcOrd="0" destOrd="0" presId="urn:microsoft.com/office/officeart/2005/8/layout/vList4"/>
    <dgm:cxn modelId="{E025E8AE-8988-4997-95F4-830FC8BE7FAC}" type="presParOf" srcId="{2CAE1AF3-A972-4576-AB6F-0BE33D71BF49}" destId="{C9FA5B17-520D-4B43-BB9F-AECCBDB01B16}" srcOrd="1" destOrd="0" presId="urn:microsoft.com/office/officeart/2005/8/layout/vList4"/>
    <dgm:cxn modelId="{ABD605B8-2432-4382-A4BC-CD05D01F7A29}" type="presParOf" srcId="{2CAE1AF3-A972-4576-AB6F-0BE33D71BF49}" destId="{FCA758C7-F407-4BAE-974F-AD9A4515CCDD}" srcOrd="2" destOrd="0" presId="urn:microsoft.com/office/officeart/2005/8/layout/vList4"/>
    <dgm:cxn modelId="{B3308AE4-84F5-4B27-916A-C8DA6781239C}" type="presParOf" srcId="{1B9F5F0C-5D4B-496D-9ECE-411C55983FED}" destId="{5F2681B9-1A71-489E-8DAB-336A8086E173}" srcOrd="1" destOrd="0" presId="urn:microsoft.com/office/officeart/2005/8/layout/vList4"/>
    <dgm:cxn modelId="{2C4CD91B-4BBE-4F3D-ACDF-CBC6E413A678}" type="presParOf" srcId="{1B9F5F0C-5D4B-496D-9ECE-411C55983FED}" destId="{BF2E5000-5457-44DC-B7F1-1BD38276B12B}" srcOrd="2" destOrd="0" presId="urn:microsoft.com/office/officeart/2005/8/layout/vList4"/>
    <dgm:cxn modelId="{C0F1D594-EB97-4656-93AA-6F47A98ADBD3}" type="presParOf" srcId="{BF2E5000-5457-44DC-B7F1-1BD38276B12B}" destId="{3CBFEE7E-DE65-4AA0-A95D-0592CF0F6140}" srcOrd="0" destOrd="0" presId="urn:microsoft.com/office/officeart/2005/8/layout/vList4"/>
    <dgm:cxn modelId="{FE61ED23-6D8D-47E0-9432-160E33912600}" type="presParOf" srcId="{BF2E5000-5457-44DC-B7F1-1BD38276B12B}" destId="{9D8D7AFD-AD1E-40A8-B1CA-71262CEE45E7}" srcOrd="1" destOrd="0" presId="urn:microsoft.com/office/officeart/2005/8/layout/vList4"/>
    <dgm:cxn modelId="{A84C343A-70A3-41D5-A57E-BDA0705DB7D8}" type="presParOf" srcId="{BF2E5000-5457-44DC-B7F1-1BD38276B12B}" destId="{2680DB02-CBD4-473D-A916-5C30A1F49D77}" srcOrd="2" destOrd="0" presId="urn:microsoft.com/office/officeart/2005/8/layout/vList4"/>
    <dgm:cxn modelId="{59F60CCE-11EB-45A4-BBC1-F959B29480C0}" type="presParOf" srcId="{1B9F5F0C-5D4B-496D-9ECE-411C55983FED}" destId="{A5407E99-2F23-48A1-80F0-071B63E6A3C6}" srcOrd="3" destOrd="0" presId="urn:microsoft.com/office/officeart/2005/8/layout/vList4"/>
    <dgm:cxn modelId="{AC3248D3-34F2-4FB4-B797-3C7F0F14CA0E}" type="presParOf" srcId="{1B9F5F0C-5D4B-496D-9ECE-411C55983FED}" destId="{45C986AB-B287-4EA5-B205-D931D9D618DC}" srcOrd="4" destOrd="0" presId="urn:microsoft.com/office/officeart/2005/8/layout/vList4"/>
    <dgm:cxn modelId="{D7EE1B80-3A73-4C66-AEEC-53FDF3AB95F0}" type="presParOf" srcId="{45C986AB-B287-4EA5-B205-D931D9D618DC}" destId="{8AC9CA0E-94D8-4853-84C3-91F2C854645F}" srcOrd="0" destOrd="0" presId="urn:microsoft.com/office/officeart/2005/8/layout/vList4"/>
    <dgm:cxn modelId="{D2C40F1E-54C3-453B-9052-AF0CF041B47D}" type="presParOf" srcId="{45C986AB-B287-4EA5-B205-D931D9D618DC}" destId="{AD5F5FDF-82AE-4E2F-A941-DAE839C5B0A7}" srcOrd="1" destOrd="0" presId="urn:microsoft.com/office/officeart/2005/8/layout/vList4"/>
    <dgm:cxn modelId="{107901ED-78D4-4464-8011-7317C986A40B}" type="presParOf" srcId="{45C986AB-B287-4EA5-B205-D931D9D618DC}" destId="{661AA78A-CAA6-4A3E-90BA-62271865C45E}" srcOrd="2" destOrd="0" presId="urn:microsoft.com/office/officeart/2005/8/layout/vList4"/>
    <dgm:cxn modelId="{CB4987F0-C987-4920-80A2-77AA5EF099F6}" type="presParOf" srcId="{1B9F5F0C-5D4B-496D-9ECE-411C55983FED}" destId="{6C1CDFEB-7067-4B28-AE68-05F4CB563861}" srcOrd="5" destOrd="0" presId="urn:microsoft.com/office/officeart/2005/8/layout/vList4"/>
    <dgm:cxn modelId="{C93BE286-07CA-484B-8958-F1F4A7EB2FEE}" type="presParOf" srcId="{1B9F5F0C-5D4B-496D-9ECE-411C55983FED}" destId="{79E12E99-1D34-441B-90AB-B71174CE92DE}" srcOrd="6" destOrd="0" presId="urn:microsoft.com/office/officeart/2005/8/layout/vList4"/>
    <dgm:cxn modelId="{0073FD57-5FA8-4E0B-88D0-BE6FB0158D03}" type="presParOf" srcId="{79E12E99-1D34-441B-90AB-B71174CE92DE}" destId="{9ABE277A-89B0-4ED3-A255-1003CB4E6B52}" srcOrd="0" destOrd="0" presId="urn:microsoft.com/office/officeart/2005/8/layout/vList4"/>
    <dgm:cxn modelId="{6741171A-0823-4A03-B20C-0904CE9D0BBC}" type="presParOf" srcId="{79E12E99-1D34-441B-90AB-B71174CE92DE}" destId="{63707556-4ED5-447C-A68F-F220D7A9D405}" srcOrd="1" destOrd="0" presId="urn:microsoft.com/office/officeart/2005/8/layout/vList4"/>
    <dgm:cxn modelId="{81F90AE0-CE0F-4C2F-8D95-15275BB0CE9E}"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dgm:spPr/>
      <dgm:t>
        <a:bodyPr/>
        <a:lstStyle/>
        <a:p>
          <a:pPr algn="l"/>
          <a:endParaRPr lang="en-US" dirty="0"/>
        </a:p>
        <a:p>
          <a:pPr algn="l"/>
          <a:endParaRPr lang="en-US" dirty="0"/>
        </a:p>
        <a:p>
          <a:pPr algn="l"/>
          <a:endParaRPr lang="en-US" dirty="0"/>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51482"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1EB19010-6007-4119-917E-AD616D9964BF}" type="presOf" srcId="{A7BFF2C1-016A-4049-B83E-8F5D06D24B53}" destId="{2680DB02-CBD4-473D-A916-5C30A1F49D77}" srcOrd="1" destOrd="0" presId="urn:microsoft.com/office/officeart/2005/8/layout/vList4"/>
    <dgm:cxn modelId="{D4BBB410-40B8-4FC5-B871-E1AA389471CE}" srcId="{DF9F5466-862B-4940-90E4-E28E7DA10901}"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F183622F-7D92-4EFE-B69D-BBF97783EC21}" type="presOf" srcId="{8769FFAF-4B4D-4761-A816-FB458A5A9680}" destId="{804663B3-D167-4878-AB0B-674EB4189C96}" srcOrd="1" destOrd="4" presId="urn:microsoft.com/office/officeart/2005/8/layout/vList4"/>
    <dgm:cxn modelId="{1D9D7633-234D-4C58-89BB-F6ADE5D88F4B}" type="presOf" srcId="{99EC38EB-9856-4D90-B9C8-BF196CAFE4EC}" destId="{9ABE277A-89B0-4ED3-A255-1003CB4E6B52}" srcOrd="0" destOrd="1" presId="urn:microsoft.com/office/officeart/2005/8/layout/vList4"/>
    <dgm:cxn modelId="{AD655737-A111-4682-87EE-39D983D2B3C7}" type="presOf" srcId="{48A9A73F-9008-4F28-BCD9-83AD1B35E5E7}" destId="{804663B3-D167-4878-AB0B-674EB4189C96}" srcOrd="1" destOrd="5"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A4D8A267-7DF7-4A9C-BA9C-9183F7775433}" type="presOf" srcId="{0F0E3091-1C00-469C-AEAB-9336F1992BB1}" destId="{804663B3-D167-4878-AB0B-674EB4189C96}" srcOrd="1" destOrd="2" presId="urn:microsoft.com/office/officeart/2005/8/layout/vList4"/>
    <dgm:cxn modelId="{B935A649-DBDE-48F1-8B51-1F1A97198AE3}" type="presOf" srcId="{8769FFAF-4B4D-4761-A816-FB458A5A9680}" destId="{9ABE277A-89B0-4ED3-A255-1003CB4E6B52}" srcOrd="0" destOrd="4" presId="urn:microsoft.com/office/officeart/2005/8/layout/vList4"/>
    <dgm:cxn modelId="{5B72C34C-EBE6-4851-95E3-3842FCB109D9}" type="presOf" srcId="{DA4A7F83-F3A9-4590-B8BC-48AB9784BF57}" destId="{804663B3-D167-4878-AB0B-674EB4189C96}" srcOrd="1" destOrd="3" presId="urn:microsoft.com/office/officeart/2005/8/layout/vList4"/>
    <dgm:cxn modelId="{91F14372-EF92-4B02-BF83-C08BBDAE1C5D}" srcId="{DF9F5466-862B-4940-90E4-E28E7DA10901}" destId="{0F0E3091-1C00-469C-AEAB-9336F1992BB1}" srcOrd="1" destOrd="0" parTransId="{2100EDF2-FEB0-475E-92AA-55F5B6BE6BE7}" sibTransId="{DB5A778B-7D82-45FB-9CF5-9DD18CD3D5E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92076991-28D3-4321-A2C9-85178F525785}" type="presOf" srcId="{A7BFF2C1-016A-4049-B83E-8F5D06D24B53}" destId="{3CBFEE7E-DE65-4AA0-A95D-0592CF0F6140}" srcOrd="0" destOrd="0" presId="urn:microsoft.com/office/officeart/2005/8/layout/vList4"/>
    <dgm:cxn modelId="{EB26E097-B8ED-4F41-92C7-EDD4538413C9}" type="presOf" srcId="{48A9A73F-9008-4F28-BCD9-83AD1B35E5E7}" destId="{9ABE277A-89B0-4ED3-A255-1003CB4E6B52}" srcOrd="0" destOrd="5" presId="urn:microsoft.com/office/officeart/2005/8/layout/vList4"/>
    <dgm:cxn modelId="{C6117899-5885-4E1E-9C78-E8E86977BA35}" type="presOf" srcId="{32484CC9-B2E2-42A4-87A8-CEFB3A82041A}" destId="{661AA78A-CAA6-4A3E-90BA-62271865C45E}" srcOrd="1" destOrd="0" presId="urn:microsoft.com/office/officeart/2005/8/layout/vList4"/>
    <dgm:cxn modelId="{AD8D159B-8683-48E1-882A-50DCC9D34F13}" type="presOf" srcId="{99EC38EB-9856-4D90-B9C8-BF196CAFE4EC}" destId="{804663B3-D167-4878-AB0B-674EB4189C96}" srcOrd="1" destOrd="1" presId="urn:microsoft.com/office/officeart/2005/8/layout/vList4"/>
    <dgm:cxn modelId="{70B2E8AC-486C-4FB6-A35F-0B802A4C9765}" type="presOf" srcId="{5EEA3D59-5AF9-4FA7-80D8-07CC0D3B399A}" destId="{CA0FC287-05EC-454A-BC75-33751600A5A3}" srcOrd="0" destOrd="0" presId="urn:microsoft.com/office/officeart/2005/8/layout/vList4"/>
    <dgm:cxn modelId="{04D627AE-92A9-448A-8E88-79605D3FDF52}" type="presOf" srcId="{5EEA3D59-5AF9-4FA7-80D8-07CC0D3B399A}" destId="{FCA758C7-F407-4BAE-974F-AD9A4515CCDD}" srcOrd="1" destOrd="0" presId="urn:microsoft.com/office/officeart/2005/8/layout/vList4"/>
    <dgm:cxn modelId="{B3CA49B1-04A0-4003-B2C3-120D93662D34}" type="presOf" srcId="{DF9F5466-862B-4940-90E4-E28E7DA10901}" destId="{804663B3-D167-4878-AB0B-674EB4189C96}" srcOrd="1" destOrd="0" presId="urn:microsoft.com/office/officeart/2005/8/layout/vList4"/>
    <dgm:cxn modelId="{32EA82B3-6F4D-4679-9B21-D157FAA5D5C1}" type="presOf" srcId="{DF9F5466-862B-4940-90E4-E28E7DA10901}" destId="{9ABE277A-89B0-4ED3-A255-1003CB4E6B52}" srcOrd="0" destOrd="0" presId="urn:microsoft.com/office/officeart/2005/8/layout/vList4"/>
    <dgm:cxn modelId="{DEFF34BA-F8F8-40B2-B6FC-9505161324FF}" srcId="{DF9F5466-862B-4940-90E4-E28E7DA10901}" destId="{DA4A7F83-F3A9-4590-B8BC-48AB9784BF57}" srcOrd="2"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13EC71BD-A9E9-4FAE-BB3A-583970395C61}" type="presOf" srcId="{32484CC9-B2E2-42A4-87A8-CEFB3A82041A}" destId="{8AC9CA0E-94D8-4853-84C3-91F2C854645F}" srcOrd="0" destOrd="0" presId="urn:microsoft.com/office/officeart/2005/8/layout/vList4"/>
    <dgm:cxn modelId="{1A34EBC3-6609-4BED-8D43-CAB5B2C372A1}" type="presOf" srcId="{C3AB90E7-68D3-4641-9F82-69B9DE1B8678}" destId="{1B9F5F0C-5D4B-496D-9ECE-411C55983FED}" srcOrd="0" destOrd="0"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E1EF43D8-77E5-4D79-9538-F0E53E2CB424}" type="presOf" srcId="{0F0E3091-1C00-469C-AEAB-9336F1992BB1}" destId="{9ABE277A-89B0-4ED3-A255-1003CB4E6B52}" srcOrd="0" destOrd="2" presId="urn:microsoft.com/office/officeart/2005/8/layout/vList4"/>
    <dgm:cxn modelId="{F9156EDB-3AC5-4527-82D7-AF54D5C4F6C3}" type="presOf" srcId="{DA4A7F83-F3A9-4590-B8BC-48AB9784BF57}" destId="{9ABE277A-89B0-4ED3-A255-1003CB4E6B52}" srcOrd="0" destOrd="3" presId="urn:microsoft.com/office/officeart/2005/8/layout/vList4"/>
    <dgm:cxn modelId="{5F943044-1E0A-4BD2-B939-9D05359BEA26}" type="presParOf" srcId="{1B9F5F0C-5D4B-496D-9ECE-411C55983FED}" destId="{2CAE1AF3-A972-4576-AB6F-0BE33D71BF49}" srcOrd="0" destOrd="0" presId="urn:microsoft.com/office/officeart/2005/8/layout/vList4"/>
    <dgm:cxn modelId="{39EAA6B8-8BB2-4E40-8ABC-449D3439DC97}" type="presParOf" srcId="{2CAE1AF3-A972-4576-AB6F-0BE33D71BF49}" destId="{CA0FC287-05EC-454A-BC75-33751600A5A3}" srcOrd="0" destOrd="0" presId="urn:microsoft.com/office/officeart/2005/8/layout/vList4"/>
    <dgm:cxn modelId="{7E76017E-F894-4CB0-BAC5-15E5DC948096}" type="presParOf" srcId="{2CAE1AF3-A972-4576-AB6F-0BE33D71BF49}" destId="{C9FA5B17-520D-4B43-BB9F-AECCBDB01B16}" srcOrd="1" destOrd="0" presId="urn:microsoft.com/office/officeart/2005/8/layout/vList4"/>
    <dgm:cxn modelId="{B9F38CAC-6EFD-4C13-99C9-94122EC5E349}" type="presParOf" srcId="{2CAE1AF3-A972-4576-AB6F-0BE33D71BF49}" destId="{FCA758C7-F407-4BAE-974F-AD9A4515CCDD}" srcOrd="2" destOrd="0" presId="urn:microsoft.com/office/officeart/2005/8/layout/vList4"/>
    <dgm:cxn modelId="{3591DCA2-49C1-492F-B8A7-B30E74762FC5}" type="presParOf" srcId="{1B9F5F0C-5D4B-496D-9ECE-411C55983FED}" destId="{5F2681B9-1A71-489E-8DAB-336A8086E173}" srcOrd="1" destOrd="0" presId="urn:microsoft.com/office/officeart/2005/8/layout/vList4"/>
    <dgm:cxn modelId="{8EAE465E-AD1D-4B5D-9CE9-8F48464566BD}" type="presParOf" srcId="{1B9F5F0C-5D4B-496D-9ECE-411C55983FED}" destId="{BF2E5000-5457-44DC-B7F1-1BD38276B12B}" srcOrd="2" destOrd="0" presId="urn:microsoft.com/office/officeart/2005/8/layout/vList4"/>
    <dgm:cxn modelId="{7F1E7D8C-DC57-4295-9E33-0207D00040BF}" type="presParOf" srcId="{BF2E5000-5457-44DC-B7F1-1BD38276B12B}" destId="{3CBFEE7E-DE65-4AA0-A95D-0592CF0F6140}" srcOrd="0" destOrd="0" presId="urn:microsoft.com/office/officeart/2005/8/layout/vList4"/>
    <dgm:cxn modelId="{72284961-9400-4800-A166-3C1A90ABF6C6}" type="presParOf" srcId="{BF2E5000-5457-44DC-B7F1-1BD38276B12B}" destId="{9D8D7AFD-AD1E-40A8-B1CA-71262CEE45E7}" srcOrd="1" destOrd="0" presId="urn:microsoft.com/office/officeart/2005/8/layout/vList4"/>
    <dgm:cxn modelId="{16642818-D3F9-46E5-946F-EF4C6FFEC552}" type="presParOf" srcId="{BF2E5000-5457-44DC-B7F1-1BD38276B12B}" destId="{2680DB02-CBD4-473D-A916-5C30A1F49D77}" srcOrd="2" destOrd="0" presId="urn:microsoft.com/office/officeart/2005/8/layout/vList4"/>
    <dgm:cxn modelId="{2C081FEF-9382-4062-B3A1-D83771402F2E}" type="presParOf" srcId="{1B9F5F0C-5D4B-496D-9ECE-411C55983FED}" destId="{A5407E99-2F23-48A1-80F0-071B63E6A3C6}" srcOrd="3" destOrd="0" presId="urn:microsoft.com/office/officeart/2005/8/layout/vList4"/>
    <dgm:cxn modelId="{C374E960-38FE-4B7F-BFEE-A66F937BDD80}" type="presParOf" srcId="{1B9F5F0C-5D4B-496D-9ECE-411C55983FED}" destId="{45C986AB-B287-4EA5-B205-D931D9D618DC}" srcOrd="4" destOrd="0" presId="urn:microsoft.com/office/officeart/2005/8/layout/vList4"/>
    <dgm:cxn modelId="{7A04813B-D964-4210-BEAA-846F7564556A}" type="presParOf" srcId="{45C986AB-B287-4EA5-B205-D931D9D618DC}" destId="{8AC9CA0E-94D8-4853-84C3-91F2C854645F}" srcOrd="0" destOrd="0" presId="urn:microsoft.com/office/officeart/2005/8/layout/vList4"/>
    <dgm:cxn modelId="{EE730FA0-F221-4517-B854-7AD886CAF3B2}" type="presParOf" srcId="{45C986AB-B287-4EA5-B205-D931D9D618DC}" destId="{AD5F5FDF-82AE-4E2F-A941-DAE839C5B0A7}" srcOrd="1" destOrd="0" presId="urn:microsoft.com/office/officeart/2005/8/layout/vList4"/>
    <dgm:cxn modelId="{7497C053-C165-4EBE-B9F4-C98FFDE03518}" type="presParOf" srcId="{45C986AB-B287-4EA5-B205-D931D9D618DC}" destId="{661AA78A-CAA6-4A3E-90BA-62271865C45E}" srcOrd="2" destOrd="0" presId="urn:microsoft.com/office/officeart/2005/8/layout/vList4"/>
    <dgm:cxn modelId="{22CDDF74-C237-4657-88D5-EBBDF01C1062}" type="presParOf" srcId="{1B9F5F0C-5D4B-496D-9ECE-411C55983FED}" destId="{6C1CDFEB-7067-4B28-AE68-05F4CB563861}" srcOrd="5" destOrd="0" presId="urn:microsoft.com/office/officeart/2005/8/layout/vList4"/>
    <dgm:cxn modelId="{5403D0CC-1934-44F2-9B0C-865B76F72BC0}" type="presParOf" srcId="{1B9F5F0C-5D4B-496D-9ECE-411C55983FED}" destId="{79E12E99-1D34-441B-90AB-B71174CE92DE}" srcOrd="6" destOrd="0" presId="urn:microsoft.com/office/officeart/2005/8/layout/vList4"/>
    <dgm:cxn modelId="{0579C6B6-46DC-4C26-A8F6-AB2F961CC42A}" type="presParOf" srcId="{79E12E99-1D34-441B-90AB-B71174CE92DE}" destId="{9ABE277A-89B0-4ED3-A255-1003CB4E6B52}" srcOrd="0" destOrd="0" presId="urn:microsoft.com/office/officeart/2005/8/layout/vList4"/>
    <dgm:cxn modelId="{BF684A48-1B7D-4152-99A3-4C6E36FC01B1}" type="presParOf" srcId="{79E12E99-1D34-441B-90AB-B71174CE92DE}" destId="{63707556-4ED5-447C-A68F-F220D7A9D405}" srcOrd="1" destOrd="0" presId="urn:microsoft.com/office/officeart/2005/8/layout/vList4"/>
    <dgm:cxn modelId="{F526011D-AE0B-48F0-A873-A8542543EC1B}"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51482"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6A5DE416-9A28-4767-87A6-922D3F40468B}" type="presOf" srcId="{8769FFAF-4B4D-4761-A816-FB458A5A9680}" destId="{9ABE277A-89B0-4ED3-A255-1003CB4E6B52}" srcOrd="0" destOrd="8" presId="urn:microsoft.com/office/officeart/2005/8/layout/vList4"/>
    <dgm:cxn modelId="{E33FC918-1D62-4C36-900D-9F61C3C31519}" type="presOf" srcId="{99EC38EB-9856-4D90-B9C8-BF196CAFE4EC}" destId="{9ABE277A-89B0-4ED3-A255-1003CB4E6B52}" srcOrd="0" destOrd="5" presId="urn:microsoft.com/office/officeart/2005/8/layout/vList4"/>
    <dgm:cxn modelId="{77F6E51F-7F47-4C63-A7E5-E6C17EDA63ED}" type="presOf" srcId="{32484CC9-B2E2-42A4-87A8-CEFB3A82041A}" destId="{661AA78A-CAA6-4A3E-90BA-62271865C45E}" srcOrd="1" destOrd="0" presId="urn:microsoft.com/office/officeart/2005/8/layout/vList4"/>
    <dgm:cxn modelId="{396C3723-4331-4E2B-8326-229AC036AF64}" type="presOf" srcId="{BF0F2530-0CB8-4BED-A20F-52056F6B59F6}" destId="{804663B3-D167-4878-AB0B-674EB4189C96}" srcOrd="1" destOrd="4" presId="urn:microsoft.com/office/officeart/2005/8/layout/vList4"/>
    <dgm:cxn modelId="{6DE5C224-0349-4A27-B6D6-68370F98E746}" type="presOf" srcId="{5EEA3D59-5AF9-4FA7-80D8-07CC0D3B399A}" destId="{FCA758C7-F407-4BAE-974F-AD9A4515CCDD}" srcOrd="1" destOrd="0" presId="urn:microsoft.com/office/officeart/2005/8/layout/vList4"/>
    <dgm:cxn modelId="{F7795F2A-9B3D-4269-A73B-3E6045C930A3}" type="presOf" srcId="{0F0E3091-1C00-469C-AEAB-9336F1992BB1}" destId="{9ABE277A-89B0-4ED3-A255-1003CB4E6B52}" srcOrd="0" destOrd="6" presId="urn:microsoft.com/office/officeart/2005/8/layout/vList4"/>
    <dgm:cxn modelId="{E422EC2F-E77E-4E84-B988-1ADBA1243319}" type="presOf" srcId="{5EEA3D59-5AF9-4FA7-80D8-07CC0D3B399A}" destId="{CA0FC287-05EC-454A-BC75-33751600A5A3}" srcOrd="0" destOrd="0" presId="urn:microsoft.com/office/officeart/2005/8/layout/vList4"/>
    <dgm:cxn modelId="{0C904332-E312-4AE8-A686-39E74C5CF7D5}" type="presOf" srcId="{38F2C4CB-9348-477A-9861-9E29165B5291}" destId="{9ABE277A-89B0-4ED3-A255-1003CB4E6B52}" srcOrd="0" destOrd="2"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BFB85D3B-B13D-4926-BA58-14054DD7E417}" type="presOf" srcId="{DA4A7F83-F3A9-4590-B8BC-48AB9784BF57}" destId="{9ABE277A-89B0-4ED3-A255-1003CB4E6B52}" srcOrd="0" destOrd="7" presId="urn:microsoft.com/office/officeart/2005/8/layout/vList4"/>
    <dgm:cxn modelId="{C73F083C-6174-4914-A3A0-948D751CD360}" type="presOf" srcId="{DF9F5466-862B-4940-90E4-E28E7DA10901}" destId="{9ABE277A-89B0-4ED3-A255-1003CB4E6B52}" srcOrd="0" destOrd="0" presId="urn:microsoft.com/office/officeart/2005/8/layout/vList4"/>
    <dgm:cxn modelId="{8DB3BB3E-682C-43D7-9434-89C949CF53F0}" type="presOf" srcId="{C3AB90E7-68D3-4641-9F82-69B9DE1B8678}" destId="{1B9F5F0C-5D4B-496D-9ECE-411C55983FED}" srcOrd="0"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09630E48-15B8-4A62-9ED6-76A80331C6F3}" type="presOf" srcId="{8769FFAF-4B4D-4761-A816-FB458A5A9680}" destId="{804663B3-D167-4878-AB0B-674EB4189C96}" srcOrd="1" destOrd="8" presId="urn:microsoft.com/office/officeart/2005/8/layout/vList4"/>
    <dgm:cxn modelId="{AEED2252-B1C1-4237-B07D-3CADEE0CBA76}" type="presOf" srcId="{DF9F5466-862B-4940-90E4-E28E7DA10901}" destId="{804663B3-D167-4878-AB0B-674EB4189C96}" srcOrd="1" destOrd="0"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0AF77175-C9C3-43E3-9A98-64E885CD6A36}" type="presOf" srcId="{BF0F2530-0CB8-4BED-A20F-52056F6B59F6}" destId="{9ABE277A-89B0-4ED3-A255-1003CB4E6B52}" srcOrd="0" destOrd="4" presId="urn:microsoft.com/office/officeart/2005/8/layout/vList4"/>
    <dgm:cxn modelId="{9587BC56-1B97-42C2-A2B7-D23DCA4A97B8}" type="presOf" srcId="{E40EA1C4-B1BB-4646-B011-CB7FCDC97596}" destId="{804663B3-D167-4878-AB0B-674EB4189C96}" srcOrd="1" destOrd="1" presId="urn:microsoft.com/office/officeart/2005/8/layout/vList4"/>
    <dgm:cxn modelId="{49DC4F79-3E61-49B9-A702-F7A72420A4DF}" type="presOf" srcId="{48A9A73F-9008-4F28-BCD9-83AD1B35E5E7}" destId="{804663B3-D167-4878-AB0B-674EB4189C96}" srcOrd="1" destOrd="9"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F076C581-9E88-4B03-90D5-F058DDB9EE7D}" type="presOf" srcId="{6A8E92A7-A4BD-4A2C-9B95-D5AB0AF39E67}" destId="{9ABE277A-89B0-4ED3-A255-1003CB4E6B52}" srcOrd="0" destOrd="3" presId="urn:microsoft.com/office/officeart/2005/8/layout/vList4"/>
    <dgm:cxn modelId="{67ACDB84-4000-4338-AA50-A714C4FADA9C}" type="presOf" srcId="{38F2C4CB-9348-477A-9861-9E29165B5291}" destId="{804663B3-D167-4878-AB0B-674EB4189C96}" srcOrd="1" destOrd="2"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88B69C92-9292-45BD-964F-2D25E6B084EE}" type="presOf" srcId="{E40EA1C4-B1BB-4646-B011-CB7FCDC97596}" destId="{9ABE277A-89B0-4ED3-A255-1003CB4E6B52}" srcOrd="0" destOrd="1"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EABC03A3-66DA-421E-ADD5-EFCA9CF12277}" type="presOf" srcId="{A7BFF2C1-016A-4049-B83E-8F5D06D24B53}" destId="{2680DB02-CBD4-473D-A916-5C30A1F49D77}" srcOrd="1" destOrd="0" presId="urn:microsoft.com/office/officeart/2005/8/layout/vList4"/>
    <dgm:cxn modelId="{7BE9D4A5-DAEC-44F5-9C86-54537A0D8714}" type="presOf" srcId="{32484CC9-B2E2-42A4-87A8-CEFB3A82041A}" destId="{8AC9CA0E-94D8-4853-84C3-91F2C854645F}" srcOrd="0" destOrd="0" presId="urn:microsoft.com/office/officeart/2005/8/layout/vList4"/>
    <dgm:cxn modelId="{E1B8A3B6-7000-4075-A8A8-6B4A2A757945}" type="presOf" srcId="{6A8E92A7-A4BD-4A2C-9B95-D5AB0AF39E67}" destId="{804663B3-D167-4878-AB0B-674EB4189C96}" srcOrd="1" destOrd="3"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508771C2-8ED6-4F0F-9604-040150D35212}" type="presOf" srcId="{A7BFF2C1-016A-4049-B83E-8F5D06D24B53}" destId="{3CBFEE7E-DE65-4AA0-A95D-0592CF0F6140}" srcOrd="0" destOrd="0" presId="urn:microsoft.com/office/officeart/2005/8/layout/vList4"/>
    <dgm:cxn modelId="{6A48D0D2-4A60-4F26-9383-A0CBCA2DD231}" type="presOf" srcId="{DA4A7F83-F3A9-4590-B8BC-48AB9784BF57}" destId="{804663B3-D167-4878-AB0B-674EB4189C96}" srcOrd="1" destOrd="7"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D7FE4AE7-F45D-4488-B137-45C9738A57AF}" type="presOf" srcId="{48A9A73F-9008-4F28-BCD9-83AD1B35E5E7}" destId="{9ABE277A-89B0-4ED3-A255-1003CB4E6B52}" srcOrd="0" destOrd="9" presId="urn:microsoft.com/office/officeart/2005/8/layout/vList4"/>
    <dgm:cxn modelId="{F3E319F0-D15E-4A76-8A77-7AAF2D097EBF}" type="presOf" srcId="{99EC38EB-9856-4D90-B9C8-BF196CAFE4EC}" destId="{804663B3-D167-4878-AB0B-674EB4189C96}" srcOrd="1" destOrd="5" presId="urn:microsoft.com/office/officeart/2005/8/layout/vList4"/>
    <dgm:cxn modelId="{B81935F3-9FB4-4343-9A2C-2BE94760AF69}" type="presOf" srcId="{0F0E3091-1C00-469C-AEAB-9336F1992BB1}" destId="{804663B3-D167-4878-AB0B-674EB4189C96}" srcOrd="1" destOrd="6"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4A684796-F34A-48D2-94DE-95C68C1F3746}" type="presParOf" srcId="{1B9F5F0C-5D4B-496D-9ECE-411C55983FED}" destId="{2CAE1AF3-A972-4576-AB6F-0BE33D71BF49}" srcOrd="0" destOrd="0" presId="urn:microsoft.com/office/officeart/2005/8/layout/vList4"/>
    <dgm:cxn modelId="{01826667-8C47-41D7-A481-C4CDABD675EF}" type="presParOf" srcId="{2CAE1AF3-A972-4576-AB6F-0BE33D71BF49}" destId="{CA0FC287-05EC-454A-BC75-33751600A5A3}" srcOrd="0" destOrd="0" presId="urn:microsoft.com/office/officeart/2005/8/layout/vList4"/>
    <dgm:cxn modelId="{6ACBE00A-E6FD-4BC1-B788-6BD2F5EF8CBF}" type="presParOf" srcId="{2CAE1AF3-A972-4576-AB6F-0BE33D71BF49}" destId="{C9FA5B17-520D-4B43-BB9F-AECCBDB01B16}" srcOrd="1" destOrd="0" presId="urn:microsoft.com/office/officeart/2005/8/layout/vList4"/>
    <dgm:cxn modelId="{5DA968D0-064D-4390-A0AA-9C59D74AA3B6}" type="presParOf" srcId="{2CAE1AF3-A972-4576-AB6F-0BE33D71BF49}" destId="{FCA758C7-F407-4BAE-974F-AD9A4515CCDD}" srcOrd="2" destOrd="0" presId="urn:microsoft.com/office/officeart/2005/8/layout/vList4"/>
    <dgm:cxn modelId="{4E08E61C-3944-4D5A-8B41-AD7DB49EC675}" type="presParOf" srcId="{1B9F5F0C-5D4B-496D-9ECE-411C55983FED}" destId="{5F2681B9-1A71-489E-8DAB-336A8086E173}" srcOrd="1" destOrd="0" presId="urn:microsoft.com/office/officeart/2005/8/layout/vList4"/>
    <dgm:cxn modelId="{DB660490-246A-4B52-A93D-3B88232F4207}" type="presParOf" srcId="{1B9F5F0C-5D4B-496D-9ECE-411C55983FED}" destId="{BF2E5000-5457-44DC-B7F1-1BD38276B12B}" srcOrd="2" destOrd="0" presId="urn:microsoft.com/office/officeart/2005/8/layout/vList4"/>
    <dgm:cxn modelId="{87A84A91-71E6-49BE-B94E-CE119569A4CB}" type="presParOf" srcId="{BF2E5000-5457-44DC-B7F1-1BD38276B12B}" destId="{3CBFEE7E-DE65-4AA0-A95D-0592CF0F6140}" srcOrd="0" destOrd="0" presId="urn:microsoft.com/office/officeart/2005/8/layout/vList4"/>
    <dgm:cxn modelId="{F92ECCA2-42C9-44C7-9740-3FE43F8CE821}" type="presParOf" srcId="{BF2E5000-5457-44DC-B7F1-1BD38276B12B}" destId="{9D8D7AFD-AD1E-40A8-B1CA-71262CEE45E7}" srcOrd="1" destOrd="0" presId="urn:microsoft.com/office/officeart/2005/8/layout/vList4"/>
    <dgm:cxn modelId="{4810A7BC-68F4-40EA-B79D-C0579AEB6E0E}" type="presParOf" srcId="{BF2E5000-5457-44DC-B7F1-1BD38276B12B}" destId="{2680DB02-CBD4-473D-A916-5C30A1F49D77}" srcOrd="2" destOrd="0" presId="urn:microsoft.com/office/officeart/2005/8/layout/vList4"/>
    <dgm:cxn modelId="{9ECB6623-128A-45F5-BC63-69986552F860}" type="presParOf" srcId="{1B9F5F0C-5D4B-496D-9ECE-411C55983FED}" destId="{A5407E99-2F23-48A1-80F0-071B63E6A3C6}" srcOrd="3" destOrd="0" presId="urn:microsoft.com/office/officeart/2005/8/layout/vList4"/>
    <dgm:cxn modelId="{9289050D-2131-43BD-A204-CF9EB001A1F2}" type="presParOf" srcId="{1B9F5F0C-5D4B-496D-9ECE-411C55983FED}" destId="{45C986AB-B287-4EA5-B205-D931D9D618DC}" srcOrd="4" destOrd="0" presId="urn:microsoft.com/office/officeart/2005/8/layout/vList4"/>
    <dgm:cxn modelId="{5951AB4C-E1AC-4564-9533-E1FE13B80BDE}" type="presParOf" srcId="{45C986AB-B287-4EA5-B205-D931D9D618DC}" destId="{8AC9CA0E-94D8-4853-84C3-91F2C854645F}" srcOrd="0" destOrd="0" presId="urn:microsoft.com/office/officeart/2005/8/layout/vList4"/>
    <dgm:cxn modelId="{1DDF8793-9CA5-467F-BD51-80161335C5FC}" type="presParOf" srcId="{45C986AB-B287-4EA5-B205-D931D9D618DC}" destId="{AD5F5FDF-82AE-4E2F-A941-DAE839C5B0A7}" srcOrd="1" destOrd="0" presId="urn:microsoft.com/office/officeart/2005/8/layout/vList4"/>
    <dgm:cxn modelId="{9E24D96A-3F72-4644-86B8-0AF8E84380F1}" type="presParOf" srcId="{45C986AB-B287-4EA5-B205-D931D9D618DC}" destId="{661AA78A-CAA6-4A3E-90BA-62271865C45E}" srcOrd="2" destOrd="0" presId="urn:microsoft.com/office/officeart/2005/8/layout/vList4"/>
    <dgm:cxn modelId="{0DB6F525-2DDD-4883-AFC8-998FAFD7F094}" type="presParOf" srcId="{1B9F5F0C-5D4B-496D-9ECE-411C55983FED}" destId="{6C1CDFEB-7067-4B28-AE68-05F4CB563861}" srcOrd="5" destOrd="0" presId="urn:microsoft.com/office/officeart/2005/8/layout/vList4"/>
    <dgm:cxn modelId="{04E8B9D8-345F-43FA-94FC-A19F332AE37A}" type="presParOf" srcId="{1B9F5F0C-5D4B-496D-9ECE-411C55983FED}" destId="{79E12E99-1D34-441B-90AB-B71174CE92DE}" srcOrd="6" destOrd="0" presId="urn:microsoft.com/office/officeart/2005/8/layout/vList4"/>
    <dgm:cxn modelId="{B4FC02AA-F347-49D9-8DA2-6170FDFF7337}" type="presParOf" srcId="{79E12E99-1D34-441B-90AB-B71174CE92DE}" destId="{9ABE277A-89B0-4ED3-A255-1003CB4E6B52}" srcOrd="0" destOrd="0" presId="urn:microsoft.com/office/officeart/2005/8/layout/vList4"/>
    <dgm:cxn modelId="{DB808C2F-2C37-4182-8EE4-CA01FA68EDDF}" type="presParOf" srcId="{79E12E99-1D34-441B-90AB-B71174CE92DE}" destId="{63707556-4ED5-447C-A68F-F220D7A9D405}" srcOrd="1" destOrd="0" presId="urn:microsoft.com/office/officeart/2005/8/layout/vList4"/>
    <dgm:cxn modelId="{815CE6C2-C862-45B9-8F88-466C688388C5}"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51482"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7BD54B09-6231-4498-BD7E-07ABF4B6647F}" type="presOf" srcId="{48A9A73F-9008-4F28-BCD9-83AD1B35E5E7}" destId="{804663B3-D167-4878-AB0B-674EB4189C96}" srcOrd="1" destOrd="9" presId="urn:microsoft.com/office/officeart/2005/8/layout/vList4"/>
    <dgm:cxn modelId="{3482240E-ACCF-4537-8FFC-A876F1CB9812}" type="presOf" srcId="{32484CC9-B2E2-42A4-87A8-CEFB3A82041A}" destId="{8AC9CA0E-94D8-4853-84C3-91F2C854645F}" srcOrd="0" destOrd="0"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B4953D1D-522D-43A1-B76B-B12A5A7EB5D8}" type="presOf" srcId="{DA4A7F83-F3A9-4590-B8BC-48AB9784BF57}" destId="{9ABE277A-89B0-4ED3-A255-1003CB4E6B52}" srcOrd="0" destOrd="7" presId="urn:microsoft.com/office/officeart/2005/8/layout/vList4"/>
    <dgm:cxn modelId="{7C58D333-0629-4FAA-8B3B-128166FD985C}" type="presOf" srcId="{DF9F5466-862B-4940-90E4-E28E7DA10901}" destId="{9ABE277A-89B0-4ED3-A255-1003CB4E6B52}" srcOrd="0" destOrd="0" presId="urn:microsoft.com/office/officeart/2005/8/layout/vList4"/>
    <dgm:cxn modelId="{C117C635-864F-48BD-8DDA-A0A2CCC39EB9}" type="presOf" srcId="{6A8E92A7-A4BD-4A2C-9B95-D5AB0AF39E67}" destId="{9ABE277A-89B0-4ED3-A255-1003CB4E6B52}" srcOrd="0" destOrd="3" presId="urn:microsoft.com/office/officeart/2005/8/layout/vList4"/>
    <dgm:cxn modelId="{41D39B36-92BF-49C8-AD35-98694158A0A4}" type="presOf" srcId="{E40EA1C4-B1BB-4646-B011-CB7FCDC97596}" destId="{9ABE277A-89B0-4ED3-A255-1003CB4E6B52}" srcOrd="0" destOrd="1"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65EC5E3A-E121-478B-A34F-07579B8C69E8}" type="presOf" srcId="{C3AB90E7-68D3-4641-9F82-69B9DE1B8678}" destId="{1B9F5F0C-5D4B-496D-9ECE-411C55983FED}" srcOrd="0" destOrd="0" presId="urn:microsoft.com/office/officeart/2005/8/layout/vList4"/>
    <dgm:cxn modelId="{E34D5F3B-08FB-44C0-BD44-6580C1A6B2AF}" type="presOf" srcId="{E40EA1C4-B1BB-4646-B011-CB7FCDC97596}" destId="{804663B3-D167-4878-AB0B-674EB4189C96}" srcOrd="1" destOrd="1"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D657B24A-42A1-423A-A91C-A7BDD1242AA1}" type="presOf" srcId="{DA4A7F83-F3A9-4590-B8BC-48AB9784BF57}" destId="{804663B3-D167-4878-AB0B-674EB4189C96}" srcOrd="1" destOrd="7" presId="urn:microsoft.com/office/officeart/2005/8/layout/vList4"/>
    <dgm:cxn modelId="{D2CE366B-E16E-4CA5-8D26-E3B937A11F07}" type="presOf" srcId="{5EEA3D59-5AF9-4FA7-80D8-07CC0D3B399A}" destId="{FCA758C7-F407-4BAE-974F-AD9A4515CCDD}" srcOrd="1" destOrd="0" presId="urn:microsoft.com/office/officeart/2005/8/layout/vList4"/>
    <dgm:cxn modelId="{E134F84B-D608-488D-ABB5-F36F103A003D}" type="presOf" srcId="{99EC38EB-9856-4D90-B9C8-BF196CAFE4EC}" destId="{804663B3-D167-4878-AB0B-674EB4189C96}" srcOrd="1" destOrd="5" presId="urn:microsoft.com/office/officeart/2005/8/layout/vList4"/>
    <dgm:cxn modelId="{96B81E4F-569D-4CEA-9E9B-E2623E21B788}" type="presOf" srcId="{99EC38EB-9856-4D90-B9C8-BF196CAFE4EC}" destId="{9ABE277A-89B0-4ED3-A255-1003CB4E6B52}" srcOrd="0" destOrd="5"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F25F7157-23C4-4430-959D-CFC8C86D7280}" type="presOf" srcId="{DF9F5466-862B-4940-90E4-E28E7DA10901}" destId="{804663B3-D167-4878-AB0B-674EB4189C96}" srcOrd="1" destOrd="0" presId="urn:microsoft.com/office/officeart/2005/8/layout/vList4"/>
    <dgm:cxn modelId="{AFB83658-BAE4-4D2E-8215-0041A7736639}" type="presOf" srcId="{BF0F2530-0CB8-4BED-A20F-52056F6B59F6}" destId="{9ABE277A-89B0-4ED3-A255-1003CB4E6B52}" srcOrd="0" destOrd="4"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2730F87A-E128-4F4A-AE80-7327A7A2AAC6}" type="presOf" srcId="{48A9A73F-9008-4F28-BCD9-83AD1B35E5E7}" destId="{9ABE277A-89B0-4ED3-A255-1003CB4E6B52}" srcOrd="0" destOrd="9" presId="urn:microsoft.com/office/officeart/2005/8/layout/vList4"/>
    <dgm:cxn modelId="{A500797C-E305-4C51-8D78-CFEC659849F2}" srcId="{C3AB90E7-68D3-4641-9F82-69B9DE1B8678}" destId="{DF9F5466-862B-4940-90E4-E28E7DA10901}" srcOrd="3" destOrd="0" parTransId="{AD742840-2E35-41F3-ACEA-08D86DDE4C27}" sibTransId="{ABBDEA39-9877-471A-82A8-90F5AE822C27}"/>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8D9A819B-5693-40D1-AABA-A2E81606CC58}" type="presOf" srcId="{5EEA3D59-5AF9-4FA7-80D8-07CC0D3B399A}" destId="{CA0FC287-05EC-454A-BC75-33751600A5A3}" srcOrd="0" destOrd="0" presId="urn:microsoft.com/office/officeart/2005/8/layout/vList4"/>
    <dgm:cxn modelId="{98D91B9C-6D6D-4730-9F02-41EAD3FAA166}" type="presOf" srcId="{38F2C4CB-9348-477A-9861-9E29165B5291}" destId="{9ABE277A-89B0-4ED3-A255-1003CB4E6B52}" srcOrd="0" destOrd="2" presId="urn:microsoft.com/office/officeart/2005/8/layout/vList4"/>
    <dgm:cxn modelId="{EDC0149F-8708-4F5D-B2F2-25EF2CC1B1AC}" type="presOf" srcId="{A7BFF2C1-016A-4049-B83E-8F5D06D24B53}" destId="{2680DB02-CBD4-473D-A916-5C30A1F49D77}" srcOrd="1" destOrd="0" presId="urn:microsoft.com/office/officeart/2005/8/layout/vList4"/>
    <dgm:cxn modelId="{102FA5B7-C511-4410-8ECD-64B7BFF2908A}" type="presOf" srcId="{0F0E3091-1C00-469C-AEAB-9336F1992BB1}" destId="{804663B3-D167-4878-AB0B-674EB4189C96}" srcOrd="1" destOrd="6"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6A3D4BB-E026-481D-A290-C2F740D76A2E}" type="presOf" srcId="{38F2C4CB-9348-477A-9861-9E29165B5291}" destId="{804663B3-D167-4878-AB0B-674EB4189C96}" srcOrd="1" destOrd="2" presId="urn:microsoft.com/office/officeart/2005/8/layout/vList4"/>
    <dgm:cxn modelId="{0A2C1ABD-8FB6-4A88-A9DA-F6CE4DDE3CCC}" srcId="{C3AB90E7-68D3-4641-9F82-69B9DE1B8678}" destId="{32484CC9-B2E2-42A4-87A8-CEFB3A82041A}" srcOrd="2" destOrd="0" parTransId="{79DCDB72-6BD7-444D-BB91-1075123E40F0}" sibTransId="{C2D42260-1236-4748-8C77-EB6BA473169F}"/>
    <dgm:cxn modelId="{F12EE8D5-5548-498B-8FCE-C899A50900F6}" srcId="{C3AB90E7-68D3-4641-9F82-69B9DE1B8678}" destId="{5EEA3D59-5AF9-4FA7-80D8-07CC0D3B399A}" srcOrd="0" destOrd="0" parTransId="{0BDB4A37-11EE-47EE-B277-F4E00850B872}" sibTransId="{877A6990-DE04-4616-BF8D-4D2C4876CC39}"/>
    <dgm:cxn modelId="{BEB9B3D9-8A7D-4C07-8D19-AE39B990295E}" type="presOf" srcId="{32484CC9-B2E2-42A4-87A8-CEFB3A82041A}" destId="{661AA78A-CAA6-4A3E-90BA-62271865C45E}" srcOrd="1" destOrd="0" presId="urn:microsoft.com/office/officeart/2005/8/layout/vList4"/>
    <dgm:cxn modelId="{E641CAE1-3CF5-4E2E-ADA9-A04B6F0CE135}" type="presOf" srcId="{0F0E3091-1C00-469C-AEAB-9336F1992BB1}" destId="{9ABE277A-89B0-4ED3-A255-1003CB4E6B52}" srcOrd="0" destOrd="6" presId="urn:microsoft.com/office/officeart/2005/8/layout/vList4"/>
    <dgm:cxn modelId="{7FD97CE2-B6C0-4247-B66D-8B2458B2BC49}" type="presOf" srcId="{8769FFAF-4B4D-4761-A816-FB458A5A9680}" destId="{804663B3-D167-4878-AB0B-674EB4189C96}" srcOrd="1" destOrd="8" presId="urn:microsoft.com/office/officeart/2005/8/layout/vList4"/>
    <dgm:cxn modelId="{54B708E9-5A12-40B0-B118-19287BF4EB74}" type="presOf" srcId="{A7BFF2C1-016A-4049-B83E-8F5D06D24B53}" destId="{3CBFEE7E-DE65-4AA0-A95D-0592CF0F6140}" srcOrd="0" destOrd="0" presId="urn:microsoft.com/office/officeart/2005/8/layout/vList4"/>
    <dgm:cxn modelId="{56668DEE-0D6D-483A-85DA-2FB3F031E76B}" type="presOf" srcId="{6A8E92A7-A4BD-4A2C-9B95-D5AB0AF39E67}" destId="{804663B3-D167-4878-AB0B-674EB4189C96}" srcOrd="1" destOrd="3" presId="urn:microsoft.com/office/officeart/2005/8/layout/vList4"/>
    <dgm:cxn modelId="{F530F5EE-8E0B-4CD1-A11E-161A9B0D7D8E}" type="presOf" srcId="{8769FFAF-4B4D-4761-A816-FB458A5A9680}" destId="{9ABE277A-89B0-4ED3-A255-1003CB4E6B52}" srcOrd="0" destOrd="8" presId="urn:microsoft.com/office/officeart/2005/8/layout/vList4"/>
    <dgm:cxn modelId="{4AF41FF6-C6F2-473B-B934-3286B510B09D}" type="presOf" srcId="{BF0F2530-0CB8-4BED-A20F-52056F6B59F6}" destId="{804663B3-D167-4878-AB0B-674EB4189C96}" srcOrd="1" destOrd="4"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E4383A36-53C8-4315-9893-F02EE32B88F7}" type="presParOf" srcId="{1B9F5F0C-5D4B-496D-9ECE-411C55983FED}" destId="{2CAE1AF3-A972-4576-AB6F-0BE33D71BF49}" srcOrd="0" destOrd="0" presId="urn:microsoft.com/office/officeart/2005/8/layout/vList4"/>
    <dgm:cxn modelId="{E0547269-9A78-4C42-9FE0-FA823B7CB2E5}" type="presParOf" srcId="{2CAE1AF3-A972-4576-AB6F-0BE33D71BF49}" destId="{CA0FC287-05EC-454A-BC75-33751600A5A3}" srcOrd="0" destOrd="0" presId="urn:microsoft.com/office/officeart/2005/8/layout/vList4"/>
    <dgm:cxn modelId="{47B1DCEB-7AB1-4E2D-A253-43AA802B2562}" type="presParOf" srcId="{2CAE1AF3-A972-4576-AB6F-0BE33D71BF49}" destId="{C9FA5B17-520D-4B43-BB9F-AECCBDB01B16}" srcOrd="1" destOrd="0" presId="urn:microsoft.com/office/officeart/2005/8/layout/vList4"/>
    <dgm:cxn modelId="{F366A1CA-3B29-43F3-8333-69B29BA9B7F7}" type="presParOf" srcId="{2CAE1AF3-A972-4576-AB6F-0BE33D71BF49}" destId="{FCA758C7-F407-4BAE-974F-AD9A4515CCDD}" srcOrd="2" destOrd="0" presId="urn:microsoft.com/office/officeart/2005/8/layout/vList4"/>
    <dgm:cxn modelId="{2B1C7405-E6F7-49CE-ADA6-134329B8622C}" type="presParOf" srcId="{1B9F5F0C-5D4B-496D-9ECE-411C55983FED}" destId="{5F2681B9-1A71-489E-8DAB-336A8086E173}" srcOrd="1" destOrd="0" presId="urn:microsoft.com/office/officeart/2005/8/layout/vList4"/>
    <dgm:cxn modelId="{0D1763C5-FEAC-495D-8242-C5A4979CAA1D}" type="presParOf" srcId="{1B9F5F0C-5D4B-496D-9ECE-411C55983FED}" destId="{BF2E5000-5457-44DC-B7F1-1BD38276B12B}" srcOrd="2" destOrd="0" presId="urn:microsoft.com/office/officeart/2005/8/layout/vList4"/>
    <dgm:cxn modelId="{5F69436F-E9D9-48E3-B7F9-A70A5A07E03D}" type="presParOf" srcId="{BF2E5000-5457-44DC-B7F1-1BD38276B12B}" destId="{3CBFEE7E-DE65-4AA0-A95D-0592CF0F6140}" srcOrd="0" destOrd="0" presId="urn:microsoft.com/office/officeart/2005/8/layout/vList4"/>
    <dgm:cxn modelId="{031140CA-8B4F-4621-874B-483E823DC96C}" type="presParOf" srcId="{BF2E5000-5457-44DC-B7F1-1BD38276B12B}" destId="{9D8D7AFD-AD1E-40A8-B1CA-71262CEE45E7}" srcOrd="1" destOrd="0" presId="urn:microsoft.com/office/officeart/2005/8/layout/vList4"/>
    <dgm:cxn modelId="{F2C89ECA-666C-4A70-9C20-97AF594CD477}" type="presParOf" srcId="{BF2E5000-5457-44DC-B7F1-1BD38276B12B}" destId="{2680DB02-CBD4-473D-A916-5C30A1F49D77}" srcOrd="2" destOrd="0" presId="urn:microsoft.com/office/officeart/2005/8/layout/vList4"/>
    <dgm:cxn modelId="{07361252-E65B-4C26-A245-AF373DFDC221}" type="presParOf" srcId="{1B9F5F0C-5D4B-496D-9ECE-411C55983FED}" destId="{A5407E99-2F23-48A1-80F0-071B63E6A3C6}" srcOrd="3" destOrd="0" presId="urn:microsoft.com/office/officeart/2005/8/layout/vList4"/>
    <dgm:cxn modelId="{7640B4B3-0F6E-4082-860C-43691CB88E18}" type="presParOf" srcId="{1B9F5F0C-5D4B-496D-9ECE-411C55983FED}" destId="{45C986AB-B287-4EA5-B205-D931D9D618DC}" srcOrd="4" destOrd="0" presId="urn:microsoft.com/office/officeart/2005/8/layout/vList4"/>
    <dgm:cxn modelId="{C7D2CE54-FFEA-41CD-A493-6D4D1EB68ADB}" type="presParOf" srcId="{45C986AB-B287-4EA5-B205-D931D9D618DC}" destId="{8AC9CA0E-94D8-4853-84C3-91F2C854645F}" srcOrd="0" destOrd="0" presId="urn:microsoft.com/office/officeart/2005/8/layout/vList4"/>
    <dgm:cxn modelId="{DF843A08-D16E-4C6F-94DD-C778D16A4D83}" type="presParOf" srcId="{45C986AB-B287-4EA5-B205-D931D9D618DC}" destId="{AD5F5FDF-82AE-4E2F-A941-DAE839C5B0A7}" srcOrd="1" destOrd="0" presId="urn:microsoft.com/office/officeart/2005/8/layout/vList4"/>
    <dgm:cxn modelId="{C1FF5218-74C4-44ED-9134-6570F5D50AD5}" type="presParOf" srcId="{45C986AB-B287-4EA5-B205-D931D9D618DC}" destId="{661AA78A-CAA6-4A3E-90BA-62271865C45E}" srcOrd="2" destOrd="0" presId="urn:microsoft.com/office/officeart/2005/8/layout/vList4"/>
    <dgm:cxn modelId="{DB82E1E1-9DAA-47AE-BF4E-62329915903C}" type="presParOf" srcId="{1B9F5F0C-5D4B-496D-9ECE-411C55983FED}" destId="{6C1CDFEB-7067-4B28-AE68-05F4CB563861}" srcOrd="5" destOrd="0" presId="urn:microsoft.com/office/officeart/2005/8/layout/vList4"/>
    <dgm:cxn modelId="{2378808E-A3C1-4CED-B4D8-67C77DE5303C}" type="presParOf" srcId="{1B9F5F0C-5D4B-496D-9ECE-411C55983FED}" destId="{79E12E99-1D34-441B-90AB-B71174CE92DE}" srcOrd="6" destOrd="0" presId="urn:microsoft.com/office/officeart/2005/8/layout/vList4"/>
    <dgm:cxn modelId="{27CDEE25-B87A-41F7-BCD4-55E8F433ACF9}" type="presParOf" srcId="{79E12E99-1D34-441B-90AB-B71174CE92DE}" destId="{9ABE277A-89B0-4ED3-A255-1003CB4E6B52}" srcOrd="0" destOrd="0" presId="urn:microsoft.com/office/officeart/2005/8/layout/vList4"/>
    <dgm:cxn modelId="{96338485-A547-48BE-ADF7-9535B311A9C5}" type="presParOf" srcId="{79E12E99-1D34-441B-90AB-B71174CE92DE}" destId="{63707556-4ED5-447C-A68F-F220D7A9D405}" srcOrd="1" destOrd="0" presId="urn:microsoft.com/office/officeart/2005/8/layout/vList4"/>
    <dgm:cxn modelId="{A890623B-5E54-4E0D-9914-045C7E765A11}"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379054"/>
          <a:ext cx="490785" cy="518698"/>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379054"/>
          <a:ext cx="490785" cy="518698"/>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endParaRPr lang="en-US" sz="9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379054"/>
          <a:ext cx="490785" cy="518698"/>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379054"/>
          <a:ext cx="490785" cy="518698"/>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170583" cy="480389"/>
          </a:xfrm>
          <a:prstGeom prst="rect">
            <a:avLst/>
          </a:prstGeom>
        </p:spPr>
        <p:txBody>
          <a:bodyPr vert="horz" lIns="94813" tIns="47406" rIns="94813" bIns="47406" rtlCol="0"/>
          <a:lstStyle>
            <a:lvl1pPr algn="l">
              <a:defRPr sz="1200"/>
            </a:lvl1pPr>
          </a:lstStyle>
          <a:p>
            <a:endParaRPr lang="en-US"/>
          </a:p>
        </p:txBody>
      </p:sp>
      <p:sp>
        <p:nvSpPr>
          <p:cNvPr id="3" name="Date Placeholder 2"/>
          <p:cNvSpPr>
            <a:spLocks noGrp="1"/>
          </p:cNvSpPr>
          <p:nvPr>
            <p:ph type="dt" sz="quarter" idx="1"/>
          </p:nvPr>
        </p:nvSpPr>
        <p:spPr>
          <a:xfrm>
            <a:off x="4142965" y="1"/>
            <a:ext cx="3170583" cy="480389"/>
          </a:xfrm>
          <a:prstGeom prst="rect">
            <a:avLst/>
          </a:prstGeom>
        </p:spPr>
        <p:txBody>
          <a:bodyPr vert="horz" lIns="94813" tIns="47406" rIns="94813" bIns="47406" rtlCol="0"/>
          <a:lstStyle>
            <a:lvl1pPr algn="r">
              <a:defRPr sz="1200"/>
            </a:lvl1pPr>
          </a:lstStyle>
          <a:p>
            <a:fld id="{E9EBAB40-F4A6-4117-BFA3-B941ED733B11}" type="datetimeFigureOut">
              <a:rPr lang="en-US" smtClean="0"/>
              <a:t>12/11/2020</a:t>
            </a:fld>
            <a:endParaRPr lang="en-US"/>
          </a:p>
        </p:txBody>
      </p:sp>
      <p:sp>
        <p:nvSpPr>
          <p:cNvPr id="4" name="Footer Placeholder 3"/>
          <p:cNvSpPr>
            <a:spLocks noGrp="1"/>
          </p:cNvSpPr>
          <p:nvPr>
            <p:ph type="ftr" sz="quarter" idx="2"/>
          </p:nvPr>
        </p:nvSpPr>
        <p:spPr>
          <a:xfrm>
            <a:off x="3" y="9119173"/>
            <a:ext cx="3170583" cy="480389"/>
          </a:xfrm>
          <a:prstGeom prst="rect">
            <a:avLst/>
          </a:prstGeom>
        </p:spPr>
        <p:txBody>
          <a:bodyPr vert="horz" lIns="94813" tIns="47406" rIns="94813" bIns="47406" rtlCol="0" anchor="b"/>
          <a:lstStyle>
            <a:lvl1pPr algn="l">
              <a:defRPr sz="1200"/>
            </a:lvl1pPr>
          </a:lstStyle>
          <a:p>
            <a:endParaRPr lang="en-US"/>
          </a:p>
        </p:txBody>
      </p:sp>
      <p:sp>
        <p:nvSpPr>
          <p:cNvPr id="5" name="Slide Number Placeholder 4"/>
          <p:cNvSpPr>
            <a:spLocks noGrp="1"/>
          </p:cNvSpPr>
          <p:nvPr>
            <p:ph type="sldNum" sz="quarter" idx="3"/>
          </p:nvPr>
        </p:nvSpPr>
        <p:spPr>
          <a:xfrm>
            <a:off x="4142965" y="9119173"/>
            <a:ext cx="3170583" cy="480389"/>
          </a:xfrm>
          <a:prstGeom prst="rect">
            <a:avLst/>
          </a:prstGeom>
        </p:spPr>
        <p:txBody>
          <a:bodyPr vert="horz" lIns="94813" tIns="47406" rIns="94813" bIns="47406" rtlCol="0" anchor="b"/>
          <a:lstStyle>
            <a:lvl1pPr algn="r">
              <a:defRPr sz="1200"/>
            </a:lvl1pPr>
          </a:lstStyle>
          <a:p>
            <a:fld id="{D0633F5D-5A8E-46F9-A509-FA79CE3BB845}" type="slidenum">
              <a:rPr lang="en-US" smtClean="0"/>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14" tIns="48308" rIns="96614" bIns="48308" rtlCol="0"/>
          <a:lstStyle>
            <a:lvl1pPr algn="l">
              <a:defRPr sz="1200"/>
            </a:lvl1pPr>
          </a:lstStyle>
          <a:p>
            <a:endParaRPr lang="en-US"/>
          </a:p>
        </p:txBody>
      </p:sp>
      <p:sp>
        <p:nvSpPr>
          <p:cNvPr id="3" name="Date Placeholder 2"/>
          <p:cNvSpPr>
            <a:spLocks noGrp="1"/>
          </p:cNvSpPr>
          <p:nvPr>
            <p:ph type="dt" idx="1"/>
          </p:nvPr>
        </p:nvSpPr>
        <p:spPr>
          <a:xfrm>
            <a:off x="4143589" y="0"/>
            <a:ext cx="3169920" cy="480060"/>
          </a:xfrm>
          <a:prstGeom prst="rect">
            <a:avLst/>
          </a:prstGeom>
        </p:spPr>
        <p:txBody>
          <a:bodyPr vert="horz" lIns="96614" tIns="48308" rIns="96614" bIns="48308" rtlCol="0"/>
          <a:lstStyle>
            <a:lvl1pPr algn="r">
              <a:defRPr sz="1200"/>
            </a:lvl1pPr>
          </a:lstStyle>
          <a:p>
            <a:fld id="{11EDA49C-D616-4389-92D6-539FE563DE9A}" type="datetimeFigureOut">
              <a:rPr lang="en-US" smtClean="0"/>
              <a:t>12/11/2020</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14" tIns="48308" rIns="96614" bIns="48308"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14" tIns="48308" rIns="96614"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lIns="96614" tIns="48308" rIns="96614" bIns="48308" rtlCol="0" anchor="b"/>
          <a:lstStyle>
            <a:lvl1pPr algn="l">
              <a:defRPr sz="1200"/>
            </a:lvl1pPr>
          </a:lstStyle>
          <a:p>
            <a:endParaRPr lang="en-US"/>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14" tIns="48308" rIns="96614" bIns="48308" rtlCol="0" anchor="b"/>
          <a:lstStyle>
            <a:lvl1pPr algn="r">
              <a:defRPr sz="1200"/>
            </a:lvl1pPr>
          </a:lstStyle>
          <a:p>
            <a:fld id="{1E3BB627-F75A-47EE-93B6-91C05A5D7029}" type="slidenum">
              <a:rPr lang="en-US" smtClean="0"/>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biblestudytools.com/concordances/naves-topical-bible/sinai.html"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www.biblestudytools.com/dictionaries/hitchcocks-bible-names/sinai.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5</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15</a:t>
            </a:fld>
            <a:endParaRPr lang="en-US"/>
          </a:p>
        </p:txBody>
      </p:sp>
    </p:spTree>
    <p:extLst>
      <p:ext uri="{BB962C8B-B14F-4D97-AF65-F5344CB8AC3E}">
        <p14:creationId xmlns:p14="http://schemas.microsoft.com/office/powerpoint/2010/main" val="61120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16</a:t>
            </a:fld>
            <a:endParaRPr lang="en-US"/>
          </a:p>
        </p:txBody>
      </p:sp>
    </p:spTree>
    <p:extLst>
      <p:ext uri="{BB962C8B-B14F-4D97-AF65-F5344CB8AC3E}">
        <p14:creationId xmlns:p14="http://schemas.microsoft.com/office/powerpoint/2010/main" val="61120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17</a:t>
            </a:fld>
            <a:endParaRPr lang="en-US"/>
          </a:p>
        </p:txBody>
      </p:sp>
    </p:spTree>
    <p:extLst>
      <p:ext uri="{BB962C8B-B14F-4D97-AF65-F5344CB8AC3E}">
        <p14:creationId xmlns:p14="http://schemas.microsoft.com/office/powerpoint/2010/main" val="419662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18</a:t>
            </a:fld>
            <a:endParaRPr lang="en-US"/>
          </a:p>
        </p:txBody>
      </p:sp>
    </p:spTree>
    <p:extLst>
      <p:ext uri="{BB962C8B-B14F-4D97-AF65-F5344CB8AC3E}">
        <p14:creationId xmlns:p14="http://schemas.microsoft.com/office/powerpoint/2010/main" val="241889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20</a:t>
            </a:fld>
            <a:endParaRPr lang="en-US"/>
          </a:p>
        </p:txBody>
      </p:sp>
    </p:spTree>
    <p:extLst>
      <p:ext uri="{BB962C8B-B14F-4D97-AF65-F5344CB8AC3E}">
        <p14:creationId xmlns:p14="http://schemas.microsoft.com/office/powerpoint/2010/main" val="324501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21</a:t>
            </a:fld>
            <a:endParaRPr lang="en-US"/>
          </a:p>
        </p:txBody>
      </p:sp>
    </p:spTree>
    <p:extLst>
      <p:ext uri="{BB962C8B-B14F-4D97-AF65-F5344CB8AC3E}">
        <p14:creationId xmlns:p14="http://schemas.microsoft.com/office/powerpoint/2010/main" val="79415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22</a:t>
            </a:fld>
            <a:endParaRPr lang="en-US"/>
          </a:p>
        </p:txBody>
      </p:sp>
    </p:spTree>
    <p:extLst>
      <p:ext uri="{BB962C8B-B14F-4D97-AF65-F5344CB8AC3E}">
        <p14:creationId xmlns:p14="http://schemas.microsoft.com/office/powerpoint/2010/main" val="322722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23</a:t>
            </a:fld>
            <a:endParaRPr lang="en-US"/>
          </a:p>
        </p:txBody>
      </p:sp>
    </p:spTree>
    <p:extLst>
      <p:ext uri="{BB962C8B-B14F-4D97-AF65-F5344CB8AC3E}">
        <p14:creationId xmlns:p14="http://schemas.microsoft.com/office/powerpoint/2010/main" val="3962383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24</a:t>
            </a:fld>
            <a:endParaRPr lang="en-US"/>
          </a:p>
        </p:txBody>
      </p:sp>
    </p:spTree>
    <p:extLst>
      <p:ext uri="{BB962C8B-B14F-4D97-AF65-F5344CB8AC3E}">
        <p14:creationId xmlns:p14="http://schemas.microsoft.com/office/powerpoint/2010/main" val="3227226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25</a:t>
            </a:fld>
            <a:endParaRPr lang="en-US"/>
          </a:p>
        </p:txBody>
      </p:sp>
    </p:spTree>
    <p:extLst>
      <p:ext uri="{BB962C8B-B14F-4D97-AF65-F5344CB8AC3E}">
        <p14:creationId xmlns:p14="http://schemas.microsoft.com/office/powerpoint/2010/main" val="3686340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6</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https://answersingenesis.org/bible-timeline/timeline-for-the-flood/</a:t>
            </a:r>
          </a:p>
        </p:txBody>
      </p:sp>
      <p:sp>
        <p:nvSpPr>
          <p:cNvPr id="4" name="Slide Number Placeholder 3"/>
          <p:cNvSpPr>
            <a:spLocks noGrp="1"/>
          </p:cNvSpPr>
          <p:nvPr>
            <p:ph type="sldNum" sz="quarter" idx="10"/>
          </p:nvPr>
        </p:nvSpPr>
        <p:spPr/>
        <p:txBody>
          <a:bodyPr/>
          <a:lstStyle/>
          <a:p>
            <a:fld id="{1E3BB627-F75A-47EE-93B6-91C05A5D7029}" type="slidenum">
              <a:rPr lang="en-US" smtClean="0"/>
              <a:t>26</a:t>
            </a:fld>
            <a:endParaRPr lang="en-US"/>
          </a:p>
        </p:txBody>
      </p:sp>
    </p:spTree>
    <p:extLst>
      <p:ext uri="{BB962C8B-B14F-4D97-AF65-F5344CB8AC3E}">
        <p14:creationId xmlns:p14="http://schemas.microsoft.com/office/powerpoint/2010/main" val="2624034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27</a:t>
            </a:fld>
            <a:endParaRPr lang="en-US"/>
          </a:p>
        </p:txBody>
      </p:sp>
    </p:spTree>
    <p:extLst>
      <p:ext uri="{BB962C8B-B14F-4D97-AF65-F5344CB8AC3E}">
        <p14:creationId xmlns:p14="http://schemas.microsoft.com/office/powerpoint/2010/main" val="2259376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28</a:t>
            </a:fld>
            <a:endParaRPr lang="en-US"/>
          </a:p>
        </p:txBody>
      </p:sp>
    </p:spTree>
    <p:extLst>
      <p:ext uri="{BB962C8B-B14F-4D97-AF65-F5344CB8AC3E}">
        <p14:creationId xmlns:p14="http://schemas.microsoft.com/office/powerpoint/2010/main" val="2259376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29</a:t>
            </a:fld>
            <a:endParaRPr lang="en-US"/>
          </a:p>
        </p:txBody>
      </p:sp>
    </p:spTree>
    <p:extLst>
      <p:ext uri="{BB962C8B-B14F-4D97-AF65-F5344CB8AC3E}">
        <p14:creationId xmlns:p14="http://schemas.microsoft.com/office/powerpoint/2010/main" val="794152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30</a:t>
            </a:fld>
            <a:endParaRPr lang="en-US"/>
          </a:p>
        </p:txBody>
      </p:sp>
    </p:spTree>
    <p:extLst>
      <p:ext uri="{BB962C8B-B14F-4D97-AF65-F5344CB8AC3E}">
        <p14:creationId xmlns:p14="http://schemas.microsoft.com/office/powerpoint/2010/main" val="104372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31</a:t>
            </a:fld>
            <a:endParaRPr lang="en-US"/>
          </a:p>
        </p:txBody>
      </p:sp>
    </p:spTree>
    <p:extLst>
      <p:ext uri="{BB962C8B-B14F-4D97-AF65-F5344CB8AC3E}">
        <p14:creationId xmlns:p14="http://schemas.microsoft.com/office/powerpoint/2010/main" val="104372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32</a:t>
            </a:fld>
            <a:endParaRPr lang="en-US"/>
          </a:p>
        </p:txBody>
      </p:sp>
    </p:spTree>
    <p:extLst>
      <p:ext uri="{BB962C8B-B14F-4D97-AF65-F5344CB8AC3E}">
        <p14:creationId xmlns:p14="http://schemas.microsoft.com/office/powerpoint/2010/main" val="794152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33</a:t>
            </a:fld>
            <a:endParaRPr lang="en-US"/>
          </a:p>
        </p:txBody>
      </p:sp>
    </p:spTree>
    <p:extLst>
      <p:ext uri="{BB962C8B-B14F-4D97-AF65-F5344CB8AC3E}">
        <p14:creationId xmlns:p14="http://schemas.microsoft.com/office/powerpoint/2010/main" val="794152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35</a:t>
            </a:fld>
            <a:endParaRPr lang="en-US"/>
          </a:p>
        </p:txBody>
      </p:sp>
    </p:spTree>
    <p:extLst>
      <p:ext uri="{BB962C8B-B14F-4D97-AF65-F5344CB8AC3E}">
        <p14:creationId xmlns:p14="http://schemas.microsoft.com/office/powerpoint/2010/main" val="2259376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37</a:t>
            </a:fld>
            <a:endParaRPr lang="en-US"/>
          </a:p>
        </p:txBody>
      </p:sp>
    </p:spTree>
    <p:extLst>
      <p:ext uri="{BB962C8B-B14F-4D97-AF65-F5344CB8AC3E}">
        <p14:creationId xmlns:p14="http://schemas.microsoft.com/office/powerpoint/2010/main" val="1598484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7</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38</a:t>
            </a:fld>
            <a:endParaRPr lang="en-US"/>
          </a:p>
        </p:txBody>
      </p:sp>
    </p:spTree>
    <p:extLst>
      <p:ext uri="{BB962C8B-B14F-4D97-AF65-F5344CB8AC3E}">
        <p14:creationId xmlns:p14="http://schemas.microsoft.com/office/powerpoint/2010/main" val="381689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39</a:t>
            </a:fld>
            <a:endParaRPr lang="en-US"/>
          </a:p>
        </p:txBody>
      </p:sp>
    </p:spTree>
    <p:extLst>
      <p:ext uri="{BB962C8B-B14F-4D97-AF65-F5344CB8AC3E}">
        <p14:creationId xmlns:p14="http://schemas.microsoft.com/office/powerpoint/2010/main" val="381689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40</a:t>
            </a:fld>
            <a:endParaRPr lang="en-US"/>
          </a:p>
        </p:txBody>
      </p:sp>
    </p:spTree>
    <p:extLst>
      <p:ext uri="{BB962C8B-B14F-4D97-AF65-F5344CB8AC3E}">
        <p14:creationId xmlns:p14="http://schemas.microsoft.com/office/powerpoint/2010/main" val="1408287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41</a:t>
            </a:fld>
            <a:endParaRPr lang="en-US"/>
          </a:p>
        </p:txBody>
      </p:sp>
    </p:spTree>
    <p:extLst>
      <p:ext uri="{BB962C8B-B14F-4D97-AF65-F5344CB8AC3E}">
        <p14:creationId xmlns:p14="http://schemas.microsoft.com/office/powerpoint/2010/main" val="3587191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42</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43</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44</a:t>
            </a:fld>
            <a:endParaRPr lang="en-US"/>
          </a:p>
        </p:txBody>
      </p:sp>
    </p:spTree>
    <p:extLst>
      <p:ext uri="{BB962C8B-B14F-4D97-AF65-F5344CB8AC3E}">
        <p14:creationId xmlns:p14="http://schemas.microsoft.com/office/powerpoint/2010/main" val="3587191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45</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46</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47</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a:t>
            </a:fld>
            <a:endParaRPr lang="en-US"/>
          </a:p>
        </p:txBody>
      </p:sp>
    </p:spTree>
    <p:extLst>
      <p:ext uri="{BB962C8B-B14F-4D97-AF65-F5344CB8AC3E}">
        <p14:creationId xmlns:p14="http://schemas.microsoft.com/office/powerpoint/2010/main" val="3324675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48</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49</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50</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51</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dirty="0"/>
              <a:t>Ancient idolatry (</a:t>
            </a:r>
            <a:r>
              <a:rPr lang="en-US" dirty="0" err="1"/>
              <a:t>teraphim</a:t>
            </a:r>
            <a:r>
              <a:rPr lang="en-US" dirty="0"/>
              <a:t> [household idols]:  Idolatry originally meant the worship of idols, or the worship of false gods by means of idols, but came to mean among the Old Testament Hebrews any worship of false gods, whether by images or otherwise, and finally the worship of Yahuah through visible symbols (Hos 8:5, 6; 10:5).</a:t>
            </a:r>
          </a:p>
          <a:p>
            <a:pPr defTabSz="937900">
              <a:defRPr/>
            </a:pPr>
            <a:r>
              <a:rPr lang="en-US" dirty="0"/>
              <a:t>In the New Testament, idolatry</a:t>
            </a:r>
            <a:r>
              <a:rPr lang="en-US" baseline="0" dirty="0"/>
              <a:t> not only meant the giving to any creature or human creation the honor or devotion which belonged to Yahuah alone, but the giving to any human desire a precedence over Yahuah’s will (1 </a:t>
            </a:r>
            <a:r>
              <a:rPr lang="en-US" baseline="0" dirty="0" err="1"/>
              <a:t>Cor</a:t>
            </a:r>
            <a:r>
              <a:rPr lang="en-US" baseline="0" dirty="0"/>
              <a:t> 10:24; Gal 4:20; Col 3:5; 1 Pet 4:3). </a:t>
            </a:r>
            <a:endParaRPr lang="en-US" dirty="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52</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53</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54</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55</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14  p 4     </a:t>
            </a:r>
            <a:r>
              <a:rPr lang="en-US" b="1" dirty="0"/>
              <a:t>Sinai</a:t>
            </a:r>
            <a:r>
              <a:rPr lang="en-US" dirty="0"/>
              <a:t> </a:t>
            </a:r>
            <a:r>
              <a:rPr lang="en-US" dirty="0">
                <a:hlinkClick r:id="rId3"/>
              </a:rPr>
              <a:t>[N]</a:t>
            </a:r>
            <a:r>
              <a:rPr lang="en-US" dirty="0"/>
              <a:t> </a:t>
            </a:r>
            <a:r>
              <a:rPr lang="en-US" dirty="0">
                <a:hlinkClick r:id="rId4"/>
              </a:rPr>
              <a:t>[H]</a:t>
            </a:r>
            <a:r>
              <a:rPr lang="en-US" dirty="0"/>
              <a:t>of Sin (the moon god), called also </a:t>
            </a:r>
            <a:r>
              <a:rPr lang="en-US" dirty="0" err="1"/>
              <a:t>Horeb</a:t>
            </a:r>
            <a:r>
              <a:rPr lang="en-US" baseline="0" dirty="0"/>
              <a:t> … h</a:t>
            </a:r>
            <a:r>
              <a:rPr lang="en-US" dirty="0"/>
              <a:t>ttp://www.biblestudytools.com/dictionary/sinai/ </a:t>
            </a:r>
          </a:p>
          <a:p>
            <a:endParaRPr lang="en-US" dirty="0"/>
          </a:p>
          <a:p>
            <a:r>
              <a:rPr lang="en-US" dirty="0"/>
              <a:t>http://www.jewishencyclopedia.com/articles/13766-sinai-mount </a:t>
            </a:r>
          </a:p>
          <a:p>
            <a:r>
              <a:rPr lang="en-US" dirty="0"/>
              <a:t>"Sinai" is derived from the name of the Babylonian moon-god Sin.</a:t>
            </a:r>
          </a:p>
        </p:txBody>
      </p:sp>
      <p:sp>
        <p:nvSpPr>
          <p:cNvPr id="4" name="Slide Number Placeholder 3"/>
          <p:cNvSpPr>
            <a:spLocks noGrp="1"/>
          </p:cNvSpPr>
          <p:nvPr>
            <p:ph type="sldNum" sz="quarter" idx="10"/>
          </p:nvPr>
        </p:nvSpPr>
        <p:spPr/>
        <p:txBody>
          <a:bodyPr/>
          <a:lstStyle/>
          <a:p>
            <a:fld id="{1E3BB627-F75A-47EE-93B6-91C05A5D7029}" type="slidenum">
              <a:rPr lang="en-US" smtClean="0"/>
              <a:t>56</a:t>
            </a:fld>
            <a:endParaRPr lang="en-US"/>
          </a:p>
        </p:txBody>
      </p:sp>
    </p:spTree>
    <p:extLst>
      <p:ext uri="{BB962C8B-B14F-4D97-AF65-F5344CB8AC3E}">
        <p14:creationId xmlns:p14="http://schemas.microsoft.com/office/powerpoint/2010/main" val="2097190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57</a:t>
            </a:fld>
            <a:endParaRPr lang="en-US"/>
          </a:p>
        </p:txBody>
      </p:sp>
    </p:spTree>
    <p:extLst>
      <p:ext uri="{BB962C8B-B14F-4D97-AF65-F5344CB8AC3E}">
        <p14:creationId xmlns:p14="http://schemas.microsoft.com/office/powerpoint/2010/main" val="68999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a:t>
            </a:fld>
            <a:endParaRPr lang="en-US"/>
          </a:p>
        </p:txBody>
      </p:sp>
    </p:spTree>
    <p:extLst>
      <p:ext uri="{BB962C8B-B14F-4D97-AF65-F5344CB8AC3E}">
        <p14:creationId xmlns:p14="http://schemas.microsoft.com/office/powerpoint/2010/main" val="923379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59</a:t>
            </a:fld>
            <a:endParaRPr lang="en-US"/>
          </a:p>
        </p:txBody>
      </p:sp>
    </p:spTree>
    <p:extLst>
      <p:ext uri="{BB962C8B-B14F-4D97-AF65-F5344CB8AC3E}">
        <p14:creationId xmlns:p14="http://schemas.microsoft.com/office/powerpoint/2010/main" val="1041657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61</a:t>
            </a:fld>
            <a:endParaRPr lang="en-US"/>
          </a:p>
        </p:txBody>
      </p:sp>
    </p:spTree>
    <p:extLst>
      <p:ext uri="{BB962C8B-B14F-4D97-AF65-F5344CB8AC3E}">
        <p14:creationId xmlns:p14="http://schemas.microsoft.com/office/powerpoint/2010/main" val="3086341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62</a:t>
            </a:fld>
            <a:endParaRPr lang="en-US"/>
          </a:p>
        </p:txBody>
      </p:sp>
    </p:spTree>
    <p:extLst>
      <p:ext uri="{BB962C8B-B14F-4D97-AF65-F5344CB8AC3E}">
        <p14:creationId xmlns:p14="http://schemas.microsoft.com/office/powerpoint/2010/main" val="2283133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63</a:t>
            </a:fld>
            <a:endParaRPr lang="en-US"/>
          </a:p>
        </p:txBody>
      </p:sp>
    </p:spTree>
    <p:extLst>
      <p:ext uri="{BB962C8B-B14F-4D97-AF65-F5344CB8AC3E}">
        <p14:creationId xmlns:p14="http://schemas.microsoft.com/office/powerpoint/2010/main" val="1966590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65</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66</a:t>
            </a:fld>
            <a:endParaRPr lang="en-US"/>
          </a:p>
        </p:txBody>
      </p:sp>
    </p:spTree>
    <p:extLst>
      <p:ext uri="{BB962C8B-B14F-4D97-AF65-F5344CB8AC3E}">
        <p14:creationId xmlns:p14="http://schemas.microsoft.com/office/powerpoint/2010/main" val="29266442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67</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68</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69</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70</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11</a:t>
            </a:fld>
            <a:endParaRPr lang="en-US"/>
          </a:p>
        </p:txBody>
      </p:sp>
    </p:spTree>
    <p:extLst>
      <p:ext uri="{BB962C8B-B14F-4D97-AF65-F5344CB8AC3E}">
        <p14:creationId xmlns:p14="http://schemas.microsoft.com/office/powerpoint/2010/main" val="139772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900">
              <a:defRPr/>
            </a:pPr>
            <a:r>
              <a:rPr lang="en-US" dirty="0"/>
              <a:t>Calculation:  OT Chapters = 989 … </a:t>
            </a:r>
          </a:p>
          <a:p>
            <a:pPr defTabSz="937900">
              <a:defRPr/>
            </a:pPr>
            <a:r>
              <a:rPr lang="en-US" dirty="0"/>
              <a:t>Number of chapters in Torah (197) + chapters from poetry books [Job, Ps, </a:t>
            </a:r>
            <a:r>
              <a:rPr lang="en-US" dirty="0" err="1"/>
              <a:t>Prov</a:t>
            </a:r>
            <a:r>
              <a:rPr lang="en-US" dirty="0"/>
              <a:t>, Eccl, S of Songs] (243) = 440 chapters </a:t>
            </a:r>
          </a:p>
          <a:p>
            <a:pPr defTabSz="937900">
              <a:defRPr/>
            </a:pPr>
            <a:r>
              <a:rPr lang="en-US" dirty="0"/>
              <a:t>Total OT chapters = 989.  Minus 440 chapters = 549 chapters left for the books of history and prophecy.</a:t>
            </a:r>
          </a:p>
          <a:p>
            <a:pPr defTabSz="937900">
              <a:defRPr/>
            </a:pPr>
            <a:r>
              <a:rPr lang="en-US" dirty="0"/>
              <a:t>Number of chapters for only the historical books from Joshua to Malachi = 549</a:t>
            </a:r>
          </a:p>
          <a:p>
            <a:pPr defTabSz="937900">
              <a:defRPr/>
            </a:pPr>
            <a:r>
              <a:rPr lang="en-US" dirty="0"/>
              <a:t>Number of times pagan worship is mentioned in the historical/prophetic books:  549 chapters [divided by] 887 mentions of apostasy = 1.6 times/chapter … </a:t>
            </a:r>
          </a:p>
          <a:p>
            <a:pPr defTabSz="937900">
              <a:defRPr/>
            </a:pPr>
            <a:r>
              <a:rPr lang="en-US" dirty="0"/>
              <a:t>OR:  15 mentions about paganism in every 10 chapters.</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71</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72</a:t>
            </a:fld>
            <a:endParaRPr lang="en-US"/>
          </a:p>
        </p:txBody>
      </p:sp>
    </p:spTree>
    <p:extLst>
      <p:ext uri="{BB962C8B-B14F-4D97-AF65-F5344CB8AC3E}">
        <p14:creationId xmlns:p14="http://schemas.microsoft.com/office/powerpoint/2010/main" val="1756205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73</a:t>
            </a:fld>
            <a:endParaRPr lang="en-US"/>
          </a:p>
        </p:txBody>
      </p:sp>
    </p:spTree>
    <p:extLst>
      <p:ext uri="{BB962C8B-B14F-4D97-AF65-F5344CB8AC3E}">
        <p14:creationId xmlns:p14="http://schemas.microsoft.com/office/powerpoint/2010/main" val="17562059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74</a:t>
            </a:fld>
            <a:endParaRPr lang="en-US"/>
          </a:p>
        </p:txBody>
      </p:sp>
    </p:spTree>
    <p:extLst>
      <p:ext uri="{BB962C8B-B14F-4D97-AF65-F5344CB8AC3E}">
        <p14:creationId xmlns:p14="http://schemas.microsoft.com/office/powerpoint/2010/main" val="17562059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75</a:t>
            </a:fld>
            <a:endParaRPr lang="en-US"/>
          </a:p>
        </p:txBody>
      </p:sp>
    </p:spTree>
    <p:extLst>
      <p:ext uri="{BB962C8B-B14F-4D97-AF65-F5344CB8AC3E}">
        <p14:creationId xmlns:p14="http://schemas.microsoft.com/office/powerpoint/2010/main" val="1756205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76</a:t>
            </a:fld>
            <a:endParaRPr lang="en-US"/>
          </a:p>
        </p:txBody>
      </p:sp>
    </p:spTree>
    <p:extLst>
      <p:ext uri="{BB962C8B-B14F-4D97-AF65-F5344CB8AC3E}">
        <p14:creationId xmlns:p14="http://schemas.microsoft.com/office/powerpoint/2010/main" val="17562059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77</a:t>
            </a:fld>
            <a:endParaRPr lang="en-US"/>
          </a:p>
        </p:txBody>
      </p:sp>
    </p:spTree>
    <p:extLst>
      <p:ext uri="{BB962C8B-B14F-4D97-AF65-F5344CB8AC3E}">
        <p14:creationId xmlns:p14="http://schemas.microsoft.com/office/powerpoint/2010/main" val="1756205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78</a:t>
            </a:fld>
            <a:endParaRPr lang="en-US"/>
          </a:p>
        </p:txBody>
      </p:sp>
    </p:spTree>
    <p:extLst>
      <p:ext uri="{BB962C8B-B14F-4D97-AF65-F5344CB8AC3E}">
        <p14:creationId xmlns:p14="http://schemas.microsoft.com/office/powerpoint/2010/main" val="2147261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79</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80</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12</a:t>
            </a:fld>
            <a:endParaRPr lang="en-US"/>
          </a:p>
        </p:txBody>
      </p:sp>
    </p:spTree>
    <p:extLst>
      <p:ext uri="{BB962C8B-B14F-4D97-AF65-F5344CB8AC3E}">
        <p14:creationId xmlns:p14="http://schemas.microsoft.com/office/powerpoint/2010/main" val="1397720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81</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82</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83</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84</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85</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86</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87</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88</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89</a:t>
            </a:fld>
            <a:endParaRPr lang="en-US"/>
          </a:p>
        </p:txBody>
      </p:sp>
    </p:spTree>
    <p:extLst>
      <p:ext uri="{BB962C8B-B14F-4D97-AF65-F5344CB8AC3E}">
        <p14:creationId xmlns:p14="http://schemas.microsoft.com/office/powerpoint/2010/main" val="40773917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90</a:t>
            </a:fld>
            <a:endParaRPr lang="en-US"/>
          </a:p>
        </p:txBody>
      </p:sp>
    </p:spTree>
    <p:extLst>
      <p:ext uri="{BB962C8B-B14F-4D97-AF65-F5344CB8AC3E}">
        <p14:creationId xmlns:p14="http://schemas.microsoft.com/office/powerpoint/2010/main" val="423679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13</a:t>
            </a:fld>
            <a:endParaRPr lang="en-US"/>
          </a:p>
        </p:txBody>
      </p:sp>
    </p:spTree>
    <p:extLst>
      <p:ext uri="{BB962C8B-B14F-4D97-AF65-F5344CB8AC3E}">
        <p14:creationId xmlns:p14="http://schemas.microsoft.com/office/powerpoint/2010/main" val="31081914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96</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97</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98</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99</a:t>
            </a:fld>
            <a:endParaRPr lang="en-US"/>
          </a:p>
        </p:txBody>
      </p:sp>
    </p:spTree>
    <p:extLst>
      <p:ext uri="{BB962C8B-B14F-4D97-AF65-F5344CB8AC3E}">
        <p14:creationId xmlns:p14="http://schemas.microsoft.com/office/powerpoint/2010/main" val="1565949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100</a:t>
            </a:fld>
            <a:endParaRPr lang="en-US"/>
          </a:p>
        </p:txBody>
      </p:sp>
    </p:spTree>
    <p:extLst>
      <p:ext uri="{BB962C8B-B14F-4D97-AF65-F5344CB8AC3E}">
        <p14:creationId xmlns:p14="http://schemas.microsoft.com/office/powerpoint/2010/main" val="13046993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101</a:t>
            </a:fld>
            <a:endParaRPr lang="en-US"/>
          </a:p>
        </p:txBody>
      </p:sp>
    </p:spTree>
    <p:extLst>
      <p:ext uri="{BB962C8B-B14F-4D97-AF65-F5344CB8AC3E}">
        <p14:creationId xmlns:p14="http://schemas.microsoft.com/office/powerpoint/2010/main" val="3632442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102</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104</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105</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106</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14</a:t>
            </a:fld>
            <a:endParaRPr lang="en-US"/>
          </a:p>
        </p:txBody>
      </p:sp>
    </p:spTree>
    <p:extLst>
      <p:ext uri="{BB962C8B-B14F-4D97-AF65-F5344CB8AC3E}">
        <p14:creationId xmlns:p14="http://schemas.microsoft.com/office/powerpoint/2010/main" val="36976777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107</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110</a:t>
            </a:fld>
            <a:endParaRPr lang="en-US"/>
          </a:p>
        </p:txBody>
      </p:sp>
    </p:spTree>
    <p:extLst>
      <p:ext uri="{BB962C8B-B14F-4D97-AF65-F5344CB8AC3E}">
        <p14:creationId xmlns:p14="http://schemas.microsoft.com/office/powerpoint/2010/main" val="313220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F42F2B-AED1-4D8A-84DE-C49A7808E283}"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654627599"/>
      </p:ext>
    </p:extLst>
  </p:cSld>
  <p:clrMapOvr>
    <a:masterClrMapping/>
  </p:clrMapOvr>
  <p:transition spd="slow">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448943425"/>
      </p:ext>
    </p:extLst>
  </p:cSld>
  <p:clrMapOvr>
    <a:masterClrMapping/>
  </p:clrMapOvr>
  <p:transition spd="slow">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07285680"/>
      </p:ext>
    </p:extLst>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p:cNvSpPr>
            <a:spLocks noGrp="1"/>
          </p:cNvSpPr>
          <p:nvPr>
            <p:ph idx="1"/>
          </p:nvPr>
        </p:nvSpPr>
        <p:spPr>
          <a:xfrm>
            <a:off x="838200" y="14605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0200" y="6356350"/>
            <a:ext cx="2743200" cy="365125"/>
          </a:xfrm>
        </p:spPr>
        <p:txBody>
          <a:bodyPr/>
          <a:lstStyle>
            <a:lvl1pPr>
              <a:defRPr sz="2000">
                <a:solidFill>
                  <a:srgbClr val="002060"/>
                </a:solidFill>
              </a:defRPr>
            </a:lvl1pPr>
          </a:lstStyle>
          <a:p>
            <a:fld id="{AA4C6552-42F6-43F2-A3FB-E92E8C09004E}" type="slidenum">
              <a:rPr lang="en-US" smtClean="0"/>
              <a:pPr/>
              <a:t>‹#›</a:t>
            </a:fld>
            <a:endParaRPr lang="en-US" dirty="0"/>
          </a:p>
        </p:txBody>
      </p:sp>
    </p:spTree>
    <p:extLst>
      <p:ext uri="{BB962C8B-B14F-4D97-AF65-F5344CB8AC3E}">
        <p14:creationId xmlns:p14="http://schemas.microsoft.com/office/powerpoint/2010/main" val="3952962047"/>
      </p:ext>
    </p:extLst>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336112591"/>
      </p:ext>
    </p:extLst>
  </p:cSld>
  <p:clrMapOvr>
    <a:masterClrMapping/>
  </p:clrMapOvr>
  <p:transition spd="slow">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4605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605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167192-48AF-48E0-98A1-8E9034283859}"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296400" y="6356350"/>
            <a:ext cx="2743200" cy="365125"/>
          </a:xfrm>
        </p:spPr>
        <p:txBody>
          <a:bodyPr/>
          <a:lstStyle>
            <a:lvl1pPr>
              <a:defRPr sz="2000">
                <a:solidFill>
                  <a:srgbClr val="0070C0"/>
                </a:solidFill>
              </a:defRPr>
            </a:lvl1pPr>
          </a:lstStyle>
          <a:p>
            <a:fld id="{AA4C6552-42F6-43F2-A3FB-E92E8C09004E}" type="slidenum">
              <a:rPr lang="en-US" smtClean="0"/>
              <a:pPr/>
              <a:t>‹#›</a:t>
            </a:fld>
            <a:endParaRPr lang="en-US" dirty="0"/>
          </a:p>
        </p:txBody>
      </p:sp>
    </p:spTree>
    <p:extLst>
      <p:ext uri="{BB962C8B-B14F-4D97-AF65-F5344CB8AC3E}">
        <p14:creationId xmlns:p14="http://schemas.microsoft.com/office/powerpoint/2010/main" val="731953121"/>
      </p:ext>
    </p:extLst>
  </p:cSld>
  <p:clrMapOvr>
    <a:masterClrMapping/>
  </p:clrMapOvr>
  <p:transition spd="slow">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24842-74D9-44E0-A927-F531F7FEAC29}" type="slidenum">
              <a:rPr lang="en-US" smtClean="0"/>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514758375"/>
      </p:ext>
    </p:extLst>
  </p:cSld>
  <p:clrMapOvr>
    <a:masterClrMapping/>
  </p:clrMapOvr>
  <p:transition spd="slow">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467FA-9F49-4741-8645-A4655A6742EE}" type="slidenum">
              <a:rPr lang="en-US" smtClean="0"/>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75615922"/>
      </p:ext>
    </p:extLst>
  </p:cSld>
  <p:clrMapOvr>
    <a:masterClrMapping/>
  </p:clrMapOvr>
  <p:transition spd="slow">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6854788"/>
      </p:ext>
    </p:extLst>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767973270"/>
      </p:ext>
    </p:extLst>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381042376"/>
      </p:ext>
    </p:extLst>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slow">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144.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1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7.xml"/><Relationship Id="rId5" Type="http://schemas.openxmlformats.org/officeDocument/2006/relationships/image" Target="../media/image151.jpeg"/><Relationship Id="rId4" Type="http://schemas.microsoft.com/office/2007/relationships/hdphoto" Target="../media/hdphoto5.wdp"/></Relationships>
</file>

<file path=ppt/slides/_rels/slide11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113.xml.rels><?xml version="1.0" encoding="UTF-8" standalone="yes"?>
<Relationships xmlns="http://schemas.openxmlformats.org/package/2006/relationships"><Relationship Id="rId8" Type="http://schemas.openxmlformats.org/officeDocument/2006/relationships/hyperlink" Target="http://www.t4study.com/resources" TargetMode="External"/><Relationship Id="rId3" Type="http://schemas.openxmlformats.org/officeDocument/2006/relationships/image" Target="../media/image157.jpeg"/><Relationship Id="rId7" Type="http://schemas.openxmlformats.org/officeDocument/2006/relationships/hyperlink" Target="mailto:questions@studythecalendar.com" TargetMode="External"/><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hyperlink" Target="mailto:charlene@torahtothetribes.com" TargetMode="External"/><Relationship Id="rId5" Type="http://schemas.openxmlformats.org/officeDocument/2006/relationships/image" Target="../media/image158.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hyperlink" Target="https://biblia.com/bible/esv/Gen%205.15"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biblia.com/bible/esv/Gen%205.12" TargetMode="External"/><Relationship Id="rId5" Type="http://schemas.openxmlformats.org/officeDocument/2006/relationships/hyperlink" Target="https://biblia.com/bible/esv/Gen%205.9" TargetMode="External"/><Relationship Id="rId4" Type="http://schemas.openxmlformats.org/officeDocument/2006/relationships/hyperlink" Target="https://biblia.com/bible/esv/Gen%205.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7" Type="http://schemas.microsoft.com/office/2007/relationships/hdphoto" Target="../media/hdphoto2.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60.jp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9.jpeg"/><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7.jpeg"/><Relationship Id="rId5" Type="http://schemas.microsoft.com/office/2007/relationships/hdphoto" Target="../media/hdphoto4.wdp"/><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1.gif"/></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3" Type="http://schemas.openxmlformats.org/officeDocument/2006/relationships/hyperlink" Target="https://japanesemythology.wordpress.com/study-notes-asherahs-pole-the-cosmic-polepillar/"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g"/></Relationships>
</file>

<file path=ppt/slides/_rels/slide8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11.gif"/><Relationship Id="rId4" Type="http://schemas.openxmlformats.org/officeDocument/2006/relationships/image" Target="../media/image125.gif"/></Relationships>
</file>

<file path=ppt/slides/_rels/slide8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1.gif"/><Relationship Id="rId5" Type="http://schemas.openxmlformats.org/officeDocument/2006/relationships/image" Target="../media/image67.jpeg"/><Relationship Id="rId4" Type="http://schemas.openxmlformats.org/officeDocument/2006/relationships/image" Target="../media/image130.jpeg"/></Relationships>
</file>

<file path=ppt/slides/_rels/slide9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5.xml"/><Relationship Id="rId5" Type="http://schemas.openxmlformats.org/officeDocument/2006/relationships/image" Target="../media/image133.jpeg"/><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4.png"/><Relationship Id="rId1" Type="http://schemas.openxmlformats.org/officeDocument/2006/relationships/slideLayout" Target="../slideLayouts/slideLayout5.xml"/><Relationship Id="rId4" Type="http://schemas.openxmlformats.org/officeDocument/2006/relationships/image" Target="../media/image135.jpeg"/></Relationships>
</file>

<file path=ppt/slides/_rels/slide9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C4F9D4-440E-4769-A9E3-498D7D7EE525}"/>
              </a:ext>
            </a:extLst>
          </p:cNvPr>
          <p:cNvSpPr>
            <a:spLocks noGrp="1"/>
          </p:cNvSpPr>
          <p:nvPr>
            <p:ph type="sldNum" sz="quarter" idx="12"/>
          </p:nvPr>
        </p:nvSpPr>
        <p:spPr/>
        <p:txBody>
          <a:bodyPr/>
          <a:lstStyle/>
          <a:p>
            <a:fld id="{AA4C6552-42F6-43F2-A3FB-E92E8C09004E}" type="slidenum">
              <a:rPr lang="en-US" smtClean="0"/>
              <a:t>1</a:t>
            </a:fld>
            <a:endParaRPr lang="en-US"/>
          </a:p>
        </p:txBody>
      </p:sp>
      <p:pic>
        <p:nvPicPr>
          <p:cNvPr id="3" name="Picture 2">
            <a:extLst>
              <a:ext uri="{FF2B5EF4-FFF2-40B4-BE49-F238E27FC236}">
                <a16:creationId xmlns:a16="http://schemas.microsoft.com/office/drawing/2014/main" id="{C41C0549-B5C5-4A37-A9D1-007D86F14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10200"/>
          </a:xfrm>
          <a:prstGeom prst="rect">
            <a:avLst/>
          </a:prstGeom>
        </p:spPr>
      </p:pic>
      <p:sp>
        <p:nvSpPr>
          <p:cNvPr id="4" name="Content Placeholder 3">
            <a:extLst>
              <a:ext uri="{FF2B5EF4-FFF2-40B4-BE49-F238E27FC236}">
                <a16:creationId xmlns:a16="http://schemas.microsoft.com/office/drawing/2014/main" id="{5F174FB5-BC0D-46A9-88FE-54AD514978CA}"/>
              </a:ext>
            </a:extLst>
          </p:cNvPr>
          <p:cNvSpPr txBox="1">
            <a:spLocks/>
          </p:cNvSpPr>
          <p:nvPr/>
        </p:nvSpPr>
        <p:spPr>
          <a:xfrm>
            <a:off x="76200" y="5410200"/>
            <a:ext cx="12039600" cy="14478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8</a:t>
            </a:r>
            <a:endPar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spTree>
    <p:extLst>
      <p:ext uri="{BB962C8B-B14F-4D97-AF65-F5344CB8AC3E}">
        <p14:creationId xmlns:p14="http://schemas.microsoft.com/office/powerpoint/2010/main" val="4043332822"/>
      </p:ext>
    </p:extLst>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72800" cy="1325563"/>
          </a:xfrm>
        </p:spPr>
        <p:txBody>
          <a:bodyPr>
            <a:normAutofit/>
            <a:scene3d>
              <a:camera prst="orthographicFront"/>
              <a:lightRig rig="threePt" dir="t"/>
            </a:scene3d>
            <a:sp3d extrusionH="57150">
              <a:bevelT w="38100" h="38100"/>
            </a:sp3d>
          </a:bodyPr>
          <a:lstStyle/>
          <a:p>
            <a:pPr algn="r"/>
            <a:r>
              <a:rPr lang="en-US" b="1" dirty="0">
                <a:solidFill>
                  <a:schemeClr val="bg1">
                    <a:lumMod val="85000"/>
                  </a:schemeClr>
                </a:solidFill>
              </a:rPr>
              <a:t>Jews and the Moon</a:t>
            </a:r>
          </a:p>
        </p:txBody>
      </p:sp>
      <p:sp>
        <p:nvSpPr>
          <p:cNvPr id="3" name="Content Placeholder 2"/>
          <p:cNvSpPr>
            <a:spLocks noGrp="1"/>
          </p:cNvSpPr>
          <p:nvPr>
            <p:ph idx="1"/>
          </p:nvPr>
        </p:nvSpPr>
        <p:spPr>
          <a:xfrm>
            <a:off x="8382000" y="1676400"/>
            <a:ext cx="3505200" cy="4575176"/>
          </a:xfrm>
          <a:solidFill>
            <a:schemeClr val="tx1">
              <a:alpha val="51000"/>
            </a:schemeClr>
          </a:solidFill>
          <a:scene3d>
            <a:camera prst="orthographicFront"/>
            <a:lightRig rig="threePt" dir="t"/>
          </a:scene3d>
          <a:sp3d>
            <a:bevelT w="152400" h="50800" prst="softRound"/>
          </a:sp3d>
        </p:spPr>
        <p:txBody>
          <a:bodyPr>
            <a:normAutofit fontScale="92500"/>
            <a:sp3d extrusionH="57150">
              <a:bevelT w="38100" h="38100"/>
            </a:sp3d>
          </a:bodyPr>
          <a:lstStyle/>
          <a:p>
            <a:r>
              <a:rPr lang="en-US" b="1" dirty="0">
                <a:solidFill>
                  <a:schemeClr val="bg1">
                    <a:lumMod val="85000"/>
                  </a:schemeClr>
                </a:solidFill>
              </a:rPr>
              <a:t>Most Christians that know anything about the Scriptures, or Jewish beliefs, </a:t>
            </a:r>
            <a:r>
              <a:rPr lang="en-US" b="1" u="sng" dirty="0">
                <a:solidFill>
                  <a:schemeClr val="bg1">
                    <a:lumMod val="85000"/>
                  </a:schemeClr>
                </a:solidFill>
              </a:rPr>
              <a:t>also</a:t>
            </a:r>
            <a:r>
              <a:rPr lang="en-US" b="1" dirty="0">
                <a:solidFill>
                  <a:schemeClr val="bg1">
                    <a:lumMod val="85000"/>
                  </a:schemeClr>
                </a:solidFill>
              </a:rPr>
              <a:t> </a:t>
            </a:r>
            <a:r>
              <a:rPr lang="en-US" b="1" u="sng" dirty="0">
                <a:solidFill>
                  <a:schemeClr val="bg1">
                    <a:lumMod val="85000"/>
                  </a:schemeClr>
                </a:solidFill>
              </a:rPr>
              <a:t>know</a:t>
            </a:r>
            <a:r>
              <a:rPr lang="en-US" b="1" dirty="0">
                <a:solidFill>
                  <a:schemeClr val="bg1">
                    <a:lumMod val="85000"/>
                  </a:schemeClr>
                </a:solidFill>
              </a:rPr>
              <a:t> the Jews follow the moon to calculate their Biblical month.</a:t>
            </a:r>
          </a:p>
          <a:p>
            <a:r>
              <a:rPr lang="en-US" b="1" dirty="0">
                <a:solidFill>
                  <a:schemeClr val="accent4">
                    <a:lumMod val="20000"/>
                    <a:lumOff val="80000"/>
                  </a:schemeClr>
                </a:solidFill>
              </a:rPr>
              <a:t>Because of this, most make the assumption (and believe) the Festal month really is based on the moon.</a:t>
            </a:r>
          </a:p>
        </p:txBody>
      </p:sp>
      <p:sp>
        <p:nvSpPr>
          <p:cNvPr id="4" name="Slide Number Placeholder 3"/>
          <p:cNvSpPr>
            <a:spLocks noGrp="1"/>
          </p:cNvSpPr>
          <p:nvPr>
            <p:ph type="sldNum" sz="quarter" idx="12"/>
          </p:nvPr>
        </p:nvSpPr>
        <p:spPr>
          <a:xfrm>
            <a:off x="9296400" y="6416675"/>
            <a:ext cx="2743200" cy="365125"/>
          </a:xfrm>
        </p:spPr>
        <p:txBody>
          <a:bodyPr/>
          <a:lstStyle/>
          <a:p>
            <a:fld id="{AA4C6552-42F6-43F2-A3FB-E92E8C09004E}" type="slidenum">
              <a:rPr lang="en-US" smtClean="0">
                <a:solidFill>
                  <a:schemeClr val="bg1"/>
                </a:solidFill>
              </a:rPr>
              <a:t>10</a:t>
            </a:fld>
            <a:endParaRPr lang="en-US" dirty="0">
              <a:solidFill>
                <a:schemeClr val="bg1"/>
              </a:solidFill>
            </a:endParaRPr>
          </a:p>
        </p:txBody>
      </p:sp>
      <p:sp>
        <p:nvSpPr>
          <p:cNvPr id="6" name="Content Placeholder 2"/>
          <p:cNvSpPr txBox="1">
            <a:spLocks/>
          </p:cNvSpPr>
          <p:nvPr/>
        </p:nvSpPr>
        <p:spPr>
          <a:xfrm>
            <a:off x="533400" y="3903368"/>
            <a:ext cx="7315200" cy="2710157"/>
          </a:xfrm>
          <a:prstGeom prst="rect">
            <a:avLst/>
          </a:prstGeom>
          <a:solidFill>
            <a:srgbClr val="990033">
              <a:alpha val="51000"/>
            </a:srgbClr>
          </a:solidFill>
          <a:scene3d>
            <a:camera prst="orthographicFront"/>
            <a:lightRig rig="threePt" dir="t"/>
          </a:scene3d>
          <a:sp3d>
            <a:bevelT w="152400" h="50800" prst="softRound"/>
          </a:sp3d>
        </p:spPr>
        <p:txBody>
          <a:bodyPr vert="horz" lIns="91440" tIns="45720" rIns="91440" bIns="45720" rtlCol="0">
            <a:normAutofit fontScale="85000" lnSpcReduction="10000"/>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B0F0"/>
                </a:solidFill>
              </a:rPr>
              <a:t>Job 31:26-28                                 </a:t>
            </a:r>
            <a:r>
              <a:rPr lang="en-US" sz="1900" b="1" i="1" dirty="0">
                <a:solidFill>
                  <a:schemeClr val="bg1">
                    <a:lumMod val="85000"/>
                  </a:schemeClr>
                </a:solidFill>
              </a:rPr>
              <a:t>(New Living Translation)</a:t>
            </a:r>
            <a:endParaRPr lang="en-US" sz="1900" b="1" dirty="0">
              <a:solidFill>
                <a:srgbClr val="00B0F0"/>
              </a:solidFill>
            </a:endParaRPr>
          </a:p>
          <a:p>
            <a:pPr>
              <a:lnSpc>
                <a:spcPct val="110000"/>
              </a:lnSpc>
            </a:pPr>
            <a:r>
              <a:rPr lang="en-US" b="1" dirty="0">
                <a:solidFill>
                  <a:srgbClr val="00B0F0"/>
                </a:solidFill>
              </a:rPr>
              <a:t>26  </a:t>
            </a:r>
            <a:r>
              <a:rPr lang="en-US" b="1" u="sng" dirty="0">
                <a:solidFill>
                  <a:schemeClr val="bg1">
                    <a:lumMod val="85000"/>
                  </a:schemeClr>
                </a:solidFill>
              </a:rPr>
              <a:t>Have I looked at</a:t>
            </a:r>
            <a:r>
              <a:rPr lang="en-US" b="1" dirty="0">
                <a:solidFill>
                  <a:schemeClr val="bg1">
                    <a:lumMod val="85000"/>
                  </a:schemeClr>
                </a:solidFill>
              </a:rPr>
              <a:t> </a:t>
            </a:r>
            <a:r>
              <a:rPr lang="en-US" b="1" u="sng" dirty="0">
                <a:solidFill>
                  <a:schemeClr val="bg1">
                    <a:lumMod val="85000"/>
                  </a:schemeClr>
                </a:solidFill>
              </a:rPr>
              <a:t>the sun</a:t>
            </a:r>
            <a:r>
              <a:rPr lang="en-US" b="1" dirty="0">
                <a:solidFill>
                  <a:schemeClr val="bg1">
                    <a:lumMod val="85000"/>
                  </a:schemeClr>
                </a:solidFill>
              </a:rPr>
              <a:t> shining in the skies, </a:t>
            </a:r>
            <a:br>
              <a:rPr lang="en-US" b="1" dirty="0">
                <a:solidFill>
                  <a:schemeClr val="bg1">
                    <a:lumMod val="85000"/>
                  </a:schemeClr>
                </a:solidFill>
              </a:rPr>
            </a:br>
            <a:r>
              <a:rPr lang="en-US" b="1" dirty="0">
                <a:solidFill>
                  <a:schemeClr val="bg1">
                    <a:lumMod val="85000"/>
                  </a:schemeClr>
                </a:solidFill>
              </a:rPr>
              <a:t>      </a:t>
            </a:r>
            <a:r>
              <a:rPr lang="en-US" b="1" u="sng" dirty="0">
                <a:solidFill>
                  <a:schemeClr val="bg1">
                    <a:lumMod val="85000"/>
                  </a:schemeClr>
                </a:solidFill>
              </a:rPr>
              <a:t>or the moon</a:t>
            </a:r>
            <a:r>
              <a:rPr lang="en-US" b="1" dirty="0">
                <a:solidFill>
                  <a:schemeClr val="bg1">
                    <a:lumMod val="85000"/>
                  </a:schemeClr>
                </a:solidFill>
              </a:rPr>
              <a:t> walking down its silver pathway, </a:t>
            </a:r>
            <a:br>
              <a:rPr lang="en-US" b="1" dirty="0">
                <a:solidFill>
                  <a:schemeClr val="bg1">
                    <a:lumMod val="85000"/>
                  </a:schemeClr>
                </a:solidFill>
              </a:rPr>
            </a:br>
            <a:r>
              <a:rPr lang="en-US" b="1" dirty="0">
                <a:solidFill>
                  <a:srgbClr val="00B0F0"/>
                </a:solidFill>
              </a:rPr>
              <a:t>27 </a:t>
            </a:r>
            <a:r>
              <a:rPr lang="en-US" b="1" dirty="0">
                <a:solidFill>
                  <a:schemeClr val="bg1">
                    <a:lumMod val="85000"/>
                  </a:schemeClr>
                </a:solidFill>
              </a:rPr>
              <a:t> </a:t>
            </a:r>
            <a:r>
              <a:rPr lang="en-US" b="1" u="sng" dirty="0">
                <a:solidFill>
                  <a:schemeClr val="bg1">
                    <a:lumMod val="85000"/>
                  </a:schemeClr>
                </a:solidFill>
              </a:rPr>
              <a:t>and been secretly enticed</a:t>
            </a:r>
            <a:r>
              <a:rPr lang="en-US" b="1" dirty="0">
                <a:solidFill>
                  <a:schemeClr val="bg1">
                    <a:lumMod val="85000"/>
                  </a:schemeClr>
                </a:solidFill>
              </a:rPr>
              <a:t> in my heart </a:t>
            </a:r>
            <a:br>
              <a:rPr lang="en-US" b="1" dirty="0">
                <a:solidFill>
                  <a:schemeClr val="bg1">
                    <a:lumMod val="85000"/>
                  </a:schemeClr>
                </a:solidFill>
              </a:rPr>
            </a:br>
            <a:r>
              <a:rPr lang="en-US" b="1" dirty="0">
                <a:solidFill>
                  <a:schemeClr val="bg1">
                    <a:lumMod val="85000"/>
                  </a:schemeClr>
                </a:solidFill>
              </a:rPr>
              <a:t>       </a:t>
            </a:r>
            <a:r>
              <a:rPr lang="en-US" b="1" u="sng" dirty="0">
                <a:solidFill>
                  <a:schemeClr val="bg1">
                    <a:lumMod val="85000"/>
                  </a:schemeClr>
                </a:solidFill>
              </a:rPr>
              <a:t>to worship them</a:t>
            </a:r>
            <a:r>
              <a:rPr lang="en-US" b="1" dirty="0">
                <a:solidFill>
                  <a:schemeClr val="bg1">
                    <a:lumMod val="85000"/>
                  </a:schemeClr>
                </a:solidFill>
              </a:rPr>
              <a:t>? </a:t>
            </a:r>
            <a:br>
              <a:rPr lang="en-US" b="1" dirty="0">
                <a:solidFill>
                  <a:schemeClr val="bg1">
                    <a:lumMod val="85000"/>
                  </a:schemeClr>
                </a:solidFill>
              </a:rPr>
            </a:br>
            <a:r>
              <a:rPr lang="en-US" b="1" dirty="0">
                <a:solidFill>
                  <a:srgbClr val="00B0F0"/>
                </a:solidFill>
              </a:rPr>
              <a:t>28 </a:t>
            </a:r>
            <a:r>
              <a:rPr lang="en-US" b="1" dirty="0">
                <a:solidFill>
                  <a:schemeClr val="bg1">
                    <a:lumMod val="85000"/>
                  </a:schemeClr>
                </a:solidFill>
              </a:rPr>
              <a:t> </a:t>
            </a:r>
            <a:r>
              <a:rPr lang="en-US" b="1" u="sng" dirty="0">
                <a:solidFill>
                  <a:schemeClr val="bg1">
                    <a:lumMod val="85000"/>
                  </a:schemeClr>
                </a:solidFill>
              </a:rPr>
              <a:t>If so</a:t>
            </a:r>
            <a:r>
              <a:rPr lang="en-US" b="1" dirty="0">
                <a:solidFill>
                  <a:schemeClr val="bg1">
                    <a:lumMod val="85000"/>
                  </a:schemeClr>
                </a:solidFill>
              </a:rPr>
              <a:t>, I should be punished by the judges, </a:t>
            </a:r>
            <a:br>
              <a:rPr lang="en-US" b="1" dirty="0">
                <a:solidFill>
                  <a:schemeClr val="bg1">
                    <a:lumMod val="85000"/>
                  </a:schemeClr>
                </a:solidFill>
              </a:rPr>
            </a:br>
            <a:r>
              <a:rPr lang="en-US" b="1" dirty="0">
                <a:solidFill>
                  <a:schemeClr val="bg1">
                    <a:lumMod val="85000"/>
                  </a:schemeClr>
                </a:solidFill>
              </a:rPr>
              <a:t>      for it would mean </a:t>
            </a:r>
            <a:r>
              <a:rPr lang="en-US" b="1" u="sng" dirty="0">
                <a:solidFill>
                  <a:schemeClr val="bg1">
                    <a:lumMod val="85000"/>
                  </a:schemeClr>
                </a:solidFill>
              </a:rPr>
              <a:t>I had denied </a:t>
            </a:r>
            <a:r>
              <a:rPr lang="en-US" b="1" u="sng" dirty="0">
                <a:solidFill>
                  <a:srgbClr val="0070C0"/>
                </a:solidFill>
              </a:rPr>
              <a:t>Yahuah</a:t>
            </a:r>
            <a:r>
              <a:rPr lang="en-US" b="1" u="sng" dirty="0">
                <a:solidFill>
                  <a:schemeClr val="bg1">
                    <a:lumMod val="85000"/>
                  </a:schemeClr>
                </a:solidFill>
              </a:rPr>
              <a:t> of heaven</a:t>
            </a:r>
            <a:r>
              <a:rPr lang="en-US" b="1" dirty="0">
                <a:solidFill>
                  <a:schemeClr val="bg1">
                    <a:lumMod val="85000"/>
                  </a:schemeClr>
                </a:solidFill>
              </a:rPr>
              <a:t>.     </a:t>
            </a:r>
          </a:p>
        </p:txBody>
      </p:sp>
      <p:pic>
        <p:nvPicPr>
          <p:cNvPr id="15362" name="Picture 2" descr="C:\Users\Rae\Desktop\Job 3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84" y="2286000"/>
            <a:ext cx="1592262" cy="16173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1453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par>
                                <p:cTn id="8" presetID="6" presetClass="entr" presetSubtype="32" fill="hold" nodeType="withEffect">
                                  <p:stCondLst>
                                    <p:cond delay="500"/>
                                  </p:stCondLst>
                                  <p:childTnLst>
                                    <p:set>
                                      <p:cBhvr>
                                        <p:cTn id="9" dur="1" fill="hold">
                                          <p:stCondLst>
                                            <p:cond delay="0"/>
                                          </p:stCondLst>
                                        </p:cTn>
                                        <p:tgtEl>
                                          <p:spTgt spid="15362"/>
                                        </p:tgtEl>
                                        <p:attrNameLst>
                                          <p:attrName>style.visibility</p:attrName>
                                        </p:attrNameLst>
                                      </p:cBhvr>
                                      <p:to>
                                        <p:strVal val="visible"/>
                                      </p:to>
                                    </p:set>
                                    <p:animEffect transition="in" filter="circle(out)">
                                      <p:cBhvr>
                                        <p:cTn id="10"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BE4AE"/>
            </a:gs>
            <a:gs pos="13000">
              <a:srgbClr val="BD922A"/>
            </a:gs>
            <a:gs pos="21001">
              <a:srgbClr val="BD922A"/>
            </a:gs>
            <a:gs pos="63000">
              <a:srgbClr val="FBE4AE"/>
            </a:gs>
            <a:gs pos="77000">
              <a:srgbClr val="BD922A"/>
            </a:gs>
            <a:gs pos="91000">
              <a:srgbClr val="835E17"/>
            </a:gs>
            <a:gs pos="82001">
              <a:srgbClr val="A28949"/>
            </a:gs>
            <a:gs pos="100000">
              <a:srgbClr val="FAE3B7"/>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smtClean="0"/>
              <a:t>100</a:t>
            </a:fld>
            <a:endParaRPr lang="en-US" dirty="0"/>
          </a:p>
        </p:txBody>
      </p:sp>
      <p:sp>
        <p:nvSpPr>
          <p:cNvPr id="4" name="Title 3"/>
          <p:cNvSpPr>
            <a:spLocks noGrp="1"/>
          </p:cNvSpPr>
          <p:nvPr>
            <p:ph type="title"/>
          </p:nvPr>
        </p:nvSpPr>
        <p:spPr>
          <a:xfrm>
            <a:off x="368300" y="228601"/>
            <a:ext cx="11455400" cy="7620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rgbClr val="009999"/>
                </a:solidFill>
              </a:rPr>
              <a:t>King Solomon – </a:t>
            </a:r>
            <a:r>
              <a:rPr lang="en-US" sz="4800" b="1" u="sng" dirty="0">
                <a:ln w="50800"/>
                <a:solidFill>
                  <a:srgbClr val="009999"/>
                </a:solidFill>
              </a:rPr>
              <a:t>was</a:t>
            </a:r>
            <a:r>
              <a:rPr lang="en-US" sz="4800" b="1" dirty="0">
                <a:ln w="50800"/>
                <a:solidFill>
                  <a:srgbClr val="009999"/>
                </a:solidFill>
              </a:rPr>
              <a:t> the Wisest Man </a:t>
            </a:r>
          </a:p>
        </p:txBody>
      </p:sp>
      <p:sp>
        <p:nvSpPr>
          <p:cNvPr id="6" name="Content Placeholder 3"/>
          <p:cNvSpPr txBox="1">
            <a:spLocks/>
          </p:cNvSpPr>
          <p:nvPr/>
        </p:nvSpPr>
        <p:spPr>
          <a:xfrm>
            <a:off x="533400" y="1371600"/>
            <a:ext cx="7772400" cy="4876800"/>
          </a:xfrm>
          <a:prstGeom prst="rect">
            <a:avLst/>
          </a:prstGeom>
        </p:spPr>
        <p:txBody>
          <a:bodyPr>
            <a:normAutofit lnSpcReduction="10000"/>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342900" indent="-342900"/>
            <a:r>
              <a:rPr lang="en-US" sz="3200" b="1" dirty="0">
                <a:solidFill>
                  <a:srgbClr val="0070C0"/>
                </a:solidFill>
              </a:rPr>
              <a:t>He diligently made provisions for his military court and other personnel </a:t>
            </a:r>
            <a:br>
              <a:rPr lang="en-US" sz="3200" b="1" dirty="0">
                <a:solidFill>
                  <a:srgbClr val="0070C0"/>
                </a:solidFill>
              </a:rPr>
            </a:br>
            <a:r>
              <a:rPr lang="en-US" sz="3200" b="1" dirty="0">
                <a:solidFill>
                  <a:srgbClr val="0070C0"/>
                </a:solidFill>
              </a:rPr>
              <a:t>during the 40 years of his reign.</a:t>
            </a:r>
          </a:p>
          <a:p>
            <a:pPr marL="342900" indent="-342900"/>
            <a:r>
              <a:rPr lang="en-US" sz="3200" b="1" dirty="0">
                <a:solidFill>
                  <a:srgbClr val="B83D68"/>
                </a:solidFill>
              </a:rPr>
              <a:t>Let’s examine one Scriptural account dating 3000+ years after Adam and how this links to Covenant Calendar when he ruled according to the laws of Moses. </a:t>
            </a:r>
          </a:p>
          <a:p>
            <a:pPr marL="342900" indent="-342900"/>
            <a:r>
              <a:rPr lang="en-US" sz="3200" b="1" dirty="0">
                <a:solidFill>
                  <a:srgbClr val="009999"/>
                </a:solidFill>
              </a:rPr>
              <a:t>The following information of King Solomon’s instructions will be in alignment with Covenant Calendar.</a:t>
            </a:r>
            <a:endParaRPr lang="en-US" sz="3200" b="1" dirty="0">
              <a:solidFill>
                <a:srgbClr val="B83D68"/>
              </a:solidFill>
            </a:endParaRPr>
          </a:p>
        </p:txBody>
      </p:sp>
      <p:pic>
        <p:nvPicPr>
          <p:cNvPr id="7" name="Picture 3" descr="F:\Moon-Month Study July 2016\Moon Art for PPT\prophets\king solomo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10600" y="2570241"/>
            <a:ext cx="2590800" cy="3220959"/>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2" descr="C:\Users\Rae\Desktop\KJV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219200"/>
            <a:ext cx="33528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49000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3000"/>
                                        <p:tgtEl>
                                          <p:spTgt spid="6">
                                            <p:txEl>
                                              <p:pRg st="0" end="0"/>
                                            </p:txEl>
                                          </p:spTgt>
                                        </p:tgtEl>
                                      </p:cBhvr>
                                    </p:animEffect>
                                  </p:childTnLst>
                                </p:cTn>
                              </p:par>
                            </p:childTnLst>
                          </p:cTn>
                        </p:par>
                        <p:par>
                          <p:cTn id="8" fill="hold">
                            <p:stCondLst>
                              <p:cond delay="3000"/>
                            </p:stCondLst>
                            <p:childTnLst>
                              <p:par>
                                <p:cTn id="9" presetID="22" presetClass="entr" presetSubtype="1" fill="hold" nodeType="afterEffect">
                                  <p:stCondLst>
                                    <p:cond delay="1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3000"/>
                                        <p:tgtEl>
                                          <p:spTgt spid="6">
                                            <p:txEl>
                                              <p:pRg st="1" end="1"/>
                                            </p:txEl>
                                          </p:spTgt>
                                        </p:tgtEl>
                                      </p:cBhvr>
                                    </p:animEffect>
                                  </p:childTnLst>
                                </p:cTn>
                              </p:par>
                            </p:childTnLst>
                          </p:cTn>
                        </p:par>
                        <p:par>
                          <p:cTn id="12" fill="hold">
                            <p:stCondLst>
                              <p:cond delay="7000"/>
                            </p:stCondLst>
                            <p:childTnLst>
                              <p:par>
                                <p:cTn id="13" presetID="22" presetClass="entr" presetSubtype="1" fill="hold" nodeType="afterEffect">
                                  <p:stCondLst>
                                    <p:cond delay="1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3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403080" y="6447790"/>
            <a:ext cx="2743200" cy="365125"/>
          </a:xfrm>
        </p:spPr>
        <p:txBody>
          <a:bodyPr>
            <a:normAutofit fontScale="92500" lnSpcReduction="10000"/>
          </a:bodyPr>
          <a:lstStyle/>
          <a:p>
            <a:fld id="{A0A75170-548C-4A8B-8FEE-6418D9891680}" type="slidenum">
              <a:rPr lang="en-US" smtClean="0"/>
              <a:t>101</a:t>
            </a:fld>
            <a:endParaRPr lang="en-US" dirty="0"/>
          </a:p>
        </p:txBody>
      </p:sp>
      <p:sp>
        <p:nvSpPr>
          <p:cNvPr id="4" name="Title 3"/>
          <p:cNvSpPr>
            <a:spLocks noGrp="1"/>
          </p:cNvSpPr>
          <p:nvPr>
            <p:ph type="title"/>
          </p:nvPr>
        </p:nvSpPr>
        <p:spPr>
          <a:xfrm>
            <a:off x="368300" y="94525"/>
            <a:ext cx="11455400" cy="762000"/>
          </a:xfrm>
        </p:spPr>
        <p:txBody>
          <a:bodyPr>
            <a:normAutofit/>
            <a:scene3d>
              <a:camera prst="orthographicFront"/>
              <a:lightRig rig="threePt" dir="t"/>
            </a:scene3d>
            <a:sp3d extrusionH="57150">
              <a:bevelT w="38100" h="38100" prst="angle"/>
            </a:sp3d>
          </a:bodyPr>
          <a:lstStyle/>
          <a:p>
            <a:pPr algn="ctr"/>
            <a:r>
              <a:rPr lang="en-US" sz="4400" b="1" dirty="0">
                <a:ln w="50800"/>
                <a:solidFill>
                  <a:srgbClr val="33CCCC"/>
                </a:solidFill>
              </a:rPr>
              <a:t>Solomon’s 12 Captains    1 Chron 27</a:t>
            </a:r>
            <a:endParaRPr lang="en-US" sz="4400" dirty="0">
              <a:solidFill>
                <a:srgbClr val="33CCCC"/>
              </a:solidFill>
            </a:endParaRPr>
          </a:p>
        </p:txBody>
      </p:sp>
      <p:sp>
        <p:nvSpPr>
          <p:cNvPr id="6" name="Content Placeholder 4"/>
          <p:cNvSpPr>
            <a:spLocks noGrp="1"/>
          </p:cNvSpPr>
          <p:nvPr>
            <p:ph sz="quarter" idx="4294967295"/>
          </p:nvPr>
        </p:nvSpPr>
        <p:spPr>
          <a:xfrm>
            <a:off x="304800" y="1237524"/>
            <a:ext cx="5943600" cy="5039833"/>
          </a:xfrm>
          <a:prstGeom prst="rect">
            <a:avLst/>
          </a:prstGeom>
        </p:spPr>
        <p:txBody>
          <a:bodyPr>
            <a:noAutofit/>
            <a:scene3d>
              <a:camera prst="orthographicFront"/>
              <a:lightRig rig="threePt" dir="t"/>
            </a:scene3d>
            <a:sp3d extrusionH="57150">
              <a:bevelT h="25400" prst="softRound"/>
            </a:sp3d>
          </a:bodyPr>
          <a:lstStyle/>
          <a:p>
            <a:pPr marL="0" lvl="0" indent="0">
              <a:buNone/>
            </a:pPr>
            <a:r>
              <a:rPr lang="en-US" sz="2000" dirty="0"/>
              <a:t>1.  Now the children of Israel after their number, to wit, </a:t>
            </a:r>
            <a:br>
              <a:rPr lang="en-US" sz="2000" dirty="0"/>
            </a:br>
            <a:r>
              <a:rPr lang="en-US" sz="2000" dirty="0"/>
              <a:t>     the chief fathers and captains of thousands and </a:t>
            </a:r>
            <a:br>
              <a:rPr lang="en-US" sz="2000" dirty="0"/>
            </a:br>
            <a:r>
              <a:rPr lang="en-US" sz="2000" dirty="0"/>
              <a:t>     hundreds, and their officers that served the king in </a:t>
            </a:r>
            <a:br>
              <a:rPr lang="en-US" sz="2000" dirty="0"/>
            </a:br>
            <a:r>
              <a:rPr lang="en-US" sz="2000" dirty="0"/>
              <a:t>     any matter of the courses, </a:t>
            </a:r>
            <a:r>
              <a:rPr lang="en-US" sz="2000" b="1" dirty="0">
                <a:solidFill>
                  <a:srgbClr val="C00000"/>
                </a:solidFill>
                <a:effectLst>
                  <a:outerShdw blurRad="69850" dist="43180" dir="5400000" sx="0" sy="0">
                    <a:srgbClr val="000000">
                      <a:alpha val="65000"/>
                    </a:srgbClr>
                  </a:outerShdw>
                </a:effectLst>
              </a:rPr>
              <a:t>which came in and went </a:t>
            </a:r>
            <a:br>
              <a:rPr lang="en-US" sz="2000" b="1" dirty="0">
                <a:solidFill>
                  <a:srgbClr val="C00000"/>
                </a:solidFill>
                <a:effectLst>
                  <a:outerShdw blurRad="69850" dist="43180" dir="5400000" sx="0" sy="0">
                    <a:srgbClr val="000000">
                      <a:alpha val="65000"/>
                    </a:srgbClr>
                  </a:outerShdw>
                </a:effectLst>
              </a:rPr>
            </a:br>
            <a:r>
              <a:rPr lang="en-US" sz="2000" b="1" dirty="0">
                <a:solidFill>
                  <a:srgbClr val="C00000"/>
                </a:solidFill>
                <a:effectLst>
                  <a:outerShdw blurRad="69850" dist="43180" dir="5400000" sx="0" sy="0">
                    <a:srgbClr val="000000">
                      <a:alpha val="65000"/>
                    </a:srgbClr>
                  </a:outerShdw>
                </a:effectLst>
              </a:rPr>
              <a:t>     out month by month </a:t>
            </a:r>
            <a:r>
              <a:rPr lang="en-US" sz="1400" dirty="0">
                <a:solidFill>
                  <a:schemeClr val="tx1">
                    <a:lumMod val="50000"/>
                    <a:lumOff val="50000"/>
                  </a:schemeClr>
                </a:solidFill>
              </a:rPr>
              <a:t>[H2320] </a:t>
            </a:r>
            <a:r>
              <a:rPr lang="en-US" sz="2000" dirty="0"/>
              <a:t>throughout </a:t>
            </a:r>
            <a:r>
              <a:rPr lang="en-US" sz="2000" b="1" u="heavy" dirty="0">
                <a:solidFill>
                  <a:srgbClr val="C00000"/>
                </a:solidFill>
              </a:rPr>
              <a:t>all</a:t>
            </a:r>
            <a:r>
              <a:rPr lang="en-US" sz="2000" dirty="0">
                <a:solidFill>
                  <a:srgbClr val="C00000"/>
                </a:solidFill>
              </a:rPr>
              <a:t> </a:t>
            </a:r>
            <a:r>
              <a:rPr lang="en-US" sz="2000" b="1" u="dbl" dirty="0">
                <a:solidFill>
                  <a:srgbClr val="C00000"/>
                </a:solidFill>
                <a:effectLst>
                  <a:outerShdw blurRad="69850" dist="43180" dir="5400000" sx="0" sy="0">
                    <a:srgbClr val="000000">
                      <a:alpha val="65000"/>
                    </a:srgbClr>
                  </a:outerShdw>
                </a:effectLst>
              </a:rPr>
              <a:t>the </a:t>
            </a:r>
            <a:br>
              <a:rPr lang="en-US" sz="2000" b="1" u="sng" dirty="0">
                <a:solidFill>
                  <a:srgbClr val="C00000"/>
                </a:solidFill>
                <a:effectLst>
                  <a:outerShdw blurRad="69850" dist="43180" dir="5400000" sx="0" sy="0">
                    <a:srgbClr val="000000">
                      <a:alpha val="65000"/>
                    </a:srgbClr>
                  </a:outerShdw>
                </a:effectLst>
              </a:rPr>
            </a:br>
            <a:r>
              <a:rPr lang="en-US" sz="2000" b="1" dirty="0">
                <a:solidFill>
                  <a:srgbClr val="C00000"/>
                </a:solidFill>
                <a:effectLst>
                  <a:outerShdw blurRad="69850" dist="43180" dir="5400000" sx="0" sy="0">
                    <a:srgbClr val="000000">
                      <a:alpha val="65000"/>
                    </a:srgbClr>
                  </a:outerShdw>
                </a:effectLst>
              </a:rPr>
              <a:t>     </a:t>
            </a:r>
            <a:r>
              <a:rPr lang="en-US" sz="2000" b="1" u="dbl" dirty="0">
                <a:solidFill>
                  <a:srgbClr val="C00000"/>
                </a:solidFill>
                <a:effectLst>
                  <a:outerShdw blurRad="69850" dist="43180" dir="5400000" sx="0" sy="0">
                    <a:srgbClr val="000000">
                      <a:alpha val="65000"/>
                    </a:srgbClr>
                  </a:outerShdw>
                </a:effectLst>
              </a:rPr>
              <a:t>months of the year</a:t>
            </a:r>
            <a:r>
              <a:rPr lang="en-US" sz="2000" dirty="0">
                <a:solidFill>
                  <a:srgbClr val="C00000"/>
                </a:solidFill>
              </a:rPr>
              <a:t>,</a:t>
            </a:r>
            <a:r>
              <a:rPr lang="en-US" sz="2000" dirty="0"/>
              <a:t> of every course were twenty </a:t>
            </a:r>
            <a:br>
              <a:rPr lang="en-US" sz="2000" dirty="0"/>
            </a:br>
            <a:r>
              <a:rPr lang="en-US" sz="2000" dirty="0"/>
              <a:t>     and four thousand.  </a:t>
            </a:r>
          </a:p>
          <a:p>
            <a:pPr marL="0" lvl="0" indent="0">
              <a:buNone/>
            </a:pPr>
            <a:r>
              <a:rPr lang="en-US" sz="2000" dirty="0"/>
              <a:t>2.  Over the first course for the </a:t>
            </a:r>
            <a:r>
              <a:rPr lang="en-US" sz="2000" b="1" dirty="0">
                <a:solidFill>
                  <a:srgbClr val="C00000"/>
                </a:solidFill>
              </a:rPr>
              <a:t>first month </a:t>
            </a:r>
            <a:br>
              <a:rPr lang="en-US" sz="2000" b="1" dirty="0">
                <a:solidFill>
                  <a:srgbClr val="C00000"/>
                </a:solidFill>
              </a:rPr>
            </a:br>
            <a:r>
              <a:rPr lang="en-US" sz="2000" b="1" dirty="0">
                <a:solidFill>
                  <a:srgbClr val="0070C0"/>
                </a:solidFill>
              </a:rPr>
              <a:t>     </a:t>
            </a:r>
            <a:r>
              <a:rPr lang="en-US" sz="1600" b="1" dirty="0">
                <a:solidFill>
                  <a:srgbClr val="0070C0"/>
                </a:solidFill>
              </a:rPr>
              <a:t>[H2320 &lt;</a:t>
            </a:r>
            <a:r>
              <a:rPr lang="en-US" sz="1600" b="1" dirty="0" err="1">
                <a:solidFill>
                  <a:srgbClr val="0070C0"/>
                </a:solidFill>
              </a:rPr>
              <a:t>chodesh</a:t>
            </a:r>
            <a:r>
              <a:rPr lang="en-US" sz="1600" b="1" dirty="0">
                <a:solidFill>
                  <a:srgbClr val="0070C0"/>
                </a:solidFill>
              </a:rPr>
              <a:t>&gt;] </a:t>
            </a:r>
            <a:r>
              <a:rPr lang="en-US" sz="2000" dirty="0"/>
              <a:t>was </a:t>
            </a:r>
            <a:r>
              <a:rPr lang="en-US" sz="2000" dirty="0" err="1"/>
              <a:t>Jashobeam</a:t>
            </a:r>
            <a:r>
              <a:rPr lang="en-US" sz="2000" dirty="0"/>
              <a:t> …   </a:t>
            </a:r>
          </a:p>
          <a:p>
            <a:pPr marL="0" lvl="0" indent="0">
              <a:buNone/>
            </a:pPr>
            <a:r>
              <a:rPr lang="en-US" sz="2000" dirty="0"/>
              <a:t>4.  And over the course of the </a:t>
            </a:r>
            <a:r>
              <a:rPr lang="en-US" sz="2000" b="1" dirty="0">
                <a:solidFill>
                  <a:srgbClr val="C00000"/>
                </a:solidFill>
              </a:rPr>
              <a:t>second month</a:t>
            </a:r>
            <a:r>
              <a:rPr lang="en-US" sz="2000" dirty="0"/>
              <a:t> </a:t>
            </a:r>
            <a:br>
              <a:rPr lang="en-US" sz="2000" dirty="0"/>
            </a:br>
            <a:r>
              <a:rPr lang="en-US" sz="2000" dirty="0"/>
              <a:t>     was </a:t>
            </a:r>
            <a:r>
              <a:rPr lang="en-US" sz="2000" dirty="0" err="1"/>
              <a:t>Dodai</a:t>
            </a:r>
            <a:r>
              <a:rPr lang="en-US" sz="2000" dirty="0"/>
              <a:t> …  </a:t>
            </a:r>
          </a:p>
          <a:p>
            <a:pPr marL="0" lvl="0" indent="0">
              <a:buNone/>
            </a:pPr>
            <a:r>
              <a:rPr lang="en-US" sz="2000" dirty="0"/>
              <a:t>5.  The third captain of the host for the </a:t>
            </a:r>
            <a:r>
              <a:rPr lang="en-US" sz="2000" b="1" dirty="0">
                <a:solidFill>
                  <a:srgbClr val="C00000"/>
                </a:solidFill>
              </a:rPr>
              <a:t>third month</a:t>
            </a:r>
            <a:r>
              <a:rPr lang="en-US" sz="2000" dirty="0">
                <a:solidFill>
                  <a:srgbClr val="C00000"/>
                </a:solidFill>
              </a:rPr>
              <a:t>     </a:t>
            </a:r>
            <a:br>
              <a:rPr lang="en-US" sz="2000" dirty="0">
                <a:solidFill>
                  <a:srgbClr val="C00000"/>
                </a:solidFill>
              </a:rPr>
            </a:br>
            <a:r>
              <a:rPr lang="en-US" sz="2000" dirty="0">
                <a:solidFill>
                  <a:srgbClr val="C00000"/>
                </a:solidFill>
              </a:rPr>
              <a:t>      </a:t>
            </a:r>
            <a:r>
              <a:rPr lang="en-US" sz="2000" dirty="0"/>
              <a:t>was </a:t>
            </a:r>
            <a:r>
              <a:rPr lang="en-US" sz="2000" dirty="0" err="1"/>
              <a:t>Benaiah</a:t>
            </a:r>
            <a:r>
              <a:rPr lang="en-US" sz="2000" dirty="0"/>
              <a:t> …  </a:t>
            </a:r>
          </a:p>
          <a:p>
            <a:pPr marL="0" lvl="0" indent="0">
              <a:buNone/>
            </a:pPr>
            <a:r>
              <a:rPr lang="en-US" sz="2000" dirty="0"/>
              <a:t>7.  The fourth captain for the </a:t>
            </a:r>
            <a:r>
              <a:rPr lang="en-US" sz="2000" b="1" dirty="0">
                <a:solidFill>
                  <a:srgbClr val="C00000"/>
                </a:solidFill>
              </a:rPr>
              <a:t>fourth month</a:t>
            </a:r>
            <a:r>
              <a:rPr lang="en-US" sz="2000" dirty="0">
                <a:solidFill>
                  <a:srgbClr val="C00000"/>
                </a:solidFill>
              </a:rPr>
              <a:t> </a:t>
            </a:r>
            <a:r>
              <a:rPr lang="en-US" sz="2000" dirty="0"/>
              <a:t> </a:t>
            </a:r>
            <a:br>
              <a:rPr lang="en-US" sz="2000" dirty="0"/>
            </a:br>
            <a:r>
              <a:rPr lang="en-US" sz="2000" dirty="0"/>
              <a:t>      was </a:t>
            </a:r>
            <a:r>
              <a:rPr lang="en-US" sz="2000" dirty="0" err="1"/>
              <a:t>Asahel</a:t>
            </a:r>
            <a:r>
              <a:rPr lang="en-US" sz="2000" dirty="0"/>
              <a:t> … </a:t>
            </a:r>
          </a:p>
        </p:txBody>
      </p:sp>
      <p:sp>
        <p:nvSpPr>
          <p:cNvPr id="7" name="Content Placeholder 5"/>
          <p:cNvSpPr>
            <a:spLocks noGrp="1"/>
          </p:cNvSpPr>
          <p:nvPr>
            <p:ph sz="quarter" idx="4294967295"/>
          </p:nvPr>
        </p:nvSpPr>
        <p:spPr>
          <a:xfrm>
            <a:off x="6459867" y="1237524"/>
            <a:ext cx="5325732" cy="5562600"/>
          </a:xfrm>
          <a:prstGeom prst="rect">
            <a:avLst/>
          </a:prstGeom>
        </p:spPr>
        <p:txBody>
          <a:bodyPr>
            <a:noAutofit/>
          </a:bodyPr>
          <a:lstStyle/>
          <a:p>
            <a:pPr marL="0" lvl="0" indent="0">
              <a:buNone/>
            </a:pPr>
            <a:r>
              <a:rPr lang="en-US" sz="2000" dirty="0"/>
              <a:t>8.  The fifth captain for the </a:t>
            </a:r>
            <a:r>
              <a:rPr lang="en-US" sz="2000" b="1" dirty="0">
                <a:solidFill>
                  <a:srgbClr val="C00000"/>
                </a:solidFill>
              </a:rPr>
              <a:t>fifth month</a:t>
            </a:r>
            <a:r>
              <a:rPr lang="en-US" sz="2000" dirty="0"/>
              <a:t> </a:t>
            </a:r>
            <a:br>
              <a:rPr lang="en-US" sz="2000" dirty="0"/>
            </a:br>
            <a:r>
              <a:rPr lang="en-US" sz="2000" dirty="0"/>
              <a:t>     was </a:t>
            </a:r>
            <a:r>
              <a:rPr lang="en-US" sz="2000" dirty="0" err="1"/>
              <a:t>Shamhuth</a:t>
            </a:r>
            <a:r>
              <a:rPr lang="en-US" sz="2000" dirty="0"/>
              <a:t> …  </a:t>
            </a:r>
          </a:p>
          <a:p>
            <a:pPr marL="0" lvl="0" indent="0">
              <a:buNone/>
            </a:pPr>
            <a:r>
              <a:rPr lang="en-US" sz="2000" dirty="0"/>
              <a:t>9.  The sixth captain for the</a:t>
            </a:r>
            <a:r>
              <a:rPr lang="en-US" sz="2000" dirty="0">
                <a:solidFill>
                  <a:srgbClr val="C00000"/>
                </a:solidFill>
              </a:rPr>
              <a:t> </a:t>
            </a:r>
            <a:r>
              <a:rPr lang="en-US" sz="2000" b="1" dirty="0">
                <a:solidFill>
                  <a:srgbClr val="C00000"/>
                </a:solidFill>
              </a:rPr>
              <a:t>sixth month</a:t>
            </a:r>
            <a:r>
              <a:rPr lang="en-US" sz="2000" dirty="0"/>
              <a:t> </a:t>
            </a:r>
            <a:br>
              <a:rPr lang="en-US" sz="2000" dirty="0"/>
            </a:br>
            <a:r>
              <a:rPr lang="en-US" sz="2000" dirty="0"/>
              <a:t>     was Ira …  </a:t>
            </a:r>
          </a:p>
          <a:p>
            <a:pPr marL="0" lvl="0" indent="0">
              <a:buNone/>
            </a:pPr>
            <a:r>
              <a:rPr lang="en-US" sz="2000" dirty="0"/>
              <a:t>10.  The seventh captain for the </a:t>
            </a:r>
            <a:r>
              <a:rPr lang="en-US" sz="2000" b="1" dirty="0">
                <a:solidFill>
                  <a:srgbClr val="C00000"/>
                </a:solidFill>
              </a:rPr>
              <a:t>seventh month</a:t>
            </a:r>
            <a:r>
              <a:rPr lang="en-US" sz="2000" dirty="0">
                <a:solidFill>
                  <a:srgbClr val="C00000"/>
                </a:solidFill>
              </a:rPr>
              <a:t> </a:t>
            </a:r>
            <a:br>
              <a:rPr lang="en-US" sz="2000" dirty="0">
                <a:solidFill>
                  <a:srgbClr val="C00000"/>
                </a:solidFill>
              </a:rPr>
            </a:br>
            <a:r>
              <a:rPr lang="en-US" sz="2000" dirty="0">
                <a:solidFill>
                  <a:srgbClr val="C00000"/>
                </a:solidFill>
              </a:rPr>
              <a:t>        </a:t>
            </a:r>
            <a:r>
              <a:rPr lang="en-US" sz="2000" dirty="0"/>
              <a:t>was </a:t>
            </a:r>
            <a:r>
              <a:rPr lang="en-US" sz="2000" dirty="0" err="1"/>
              <a:t>Helez</a:t>
            </a:r>
            <a:r>
              <a:rPr lang="en-US" sz="2000" dirty="0"/>
              <a:t> …  </a:t>
            </a:r>
          </a:p>
          <a:p>
            <a:pPr marL="0" lvl="0" indent="0">
              <a:buNone/>
            </a:pPr>
            <a:r>
              <a:rPr lang="en-US" sz="2000" dirty="0"/>
              <a:t>11.  The eighth captain for the </a:t>
            </a:r>
            <a:r>
              <a:rPr lang="en-US" sz="2000" b="1" dirty="0">
                <a:solidFill>
                  <a:srgbClr val="C00000"/>
                </a:solidFill>
              </a:rPr>
              <a:t>eighth month</a:t>
            </a:r>
            <a:r>
              <a:rPr lang="en-US" sz="2000" dirty="0"/>
              <a:t> </a:t>
            </a:r>
            <a:br>
              <a:rPr lang="en-US" sz="2000" dirty="0"/>
            </a:br>
            <a:r>
              <a:rPr lang="en-US" sz="2000" dirty="0"/>
              <a:t>        was </a:t>
            </a:r>
            <a:r>
              <a:rPr lang="en-US" sz="2000" dirty="0" err="1"/>
              <a:t>Sibbecai</a:t>
            </a:r>
            <a:r>
              <a:rPr lang="en-US" sz="2000" dirty="0"/>
              <a:t> …  </a:t>
            </a:r>
          </a:p>
          <a:p>
            <a:pPr marL="0" lvl="0" indent="0">
              <a:buNone/>
            </a:pPr>
            <a:r>
              <a:rPr lang="en-US" sz="2000" dirty="0"/>
              <a:t>12.  The ninth captain for the </a:t>
            </a:r>
            <a:r>
              <a:rPr lang="en-US" sz="2000" b="1" dirty="0">
                <a:solidFill>
                  <a:srgbClr val="C00000"/>
                </a:solidFill>
              </a:rPr>
              <a:t>ninth month</a:t>
            </a:r>
            <a:r>
              <a:rPr lang="en-US" sz="2000" dirty="0"/>
              <a:t> </a:t>
            </a:r>
            <a:br>
              <a:rPr lang="en-US" sz="2000" dirty="0"/>
            </a:br>
            <a:r>
              <a:rPr lang="en-US" sz="2000" dirty="0"/>
              <a:t>        was </a:t>
            </a:r>
            <a:r>
              <a:rPr lang="en-US" sz="2000" dirty="0" err="1"/>
              <a:t>Abiezer</a:t>
            </a:r>
            <a:r>
              <a:rPr lang="en-US" sz="2000" dirty="0"/>
              <a:t> …  </a:t>
            </a:r>
          </a:p>
          <a:p>
            <a:pPr marL="0" lvl="0" indent="0">
              <a:buNone/>
            </a:pPr>
            <a:r>
              <a:rPr lang="en-US" sz="2000" dirty="0"/>
              <a:t>13.  The tenth captain for the </a:t>
            </a:r>
            <a:r>
              <a:rPr lang="en-US" sz="2000" b="1" dirty="0">
                <a:solidFill>
                  <a:srgbClr val="C00000"/>
                </a:solidFill>
              </a:rPr>
              <a:t>tenth month</a:t>
            </a:r>
            <a:br>
              <a:rPr lang="en-US" sz="2000" b="1" dirty="0">
                <a:solidFill>
                  <a:srgbClr val="C00000"/>
                </a:solidFill>
              </a:rPr>
            </a:br>
            <a:r>
              <a:rPr lang="en-US" sz="2000" b="1" dirty="0">
                <a:solidFill>
                  <a:srgbClr val="C00000"/>
                </a:solidFill>
              </a:rPr>
              <a:t>       </a:t>
            </a:r>
            <a:r>
              <a:rPr lang="en-US" sz="2000" dirty="0"/>
              <a:t> was </a:t>
            </a:r>
            <a:r>
              <a:rPr lang="en-US" sz="2000" dirty="0" err="1"/>
              <a:t>Maharai</a:t>
            </a:r>
            <a:r>
              <a:rPr lang="en-US" sz="2000" dirty="0"/>
              <a:t> …  </a:t>
            </a:r>
          </a:p>
          <a:p>
            <a:pPr marL="0" lvl="0" indent="0">
              <a:buNone/>
            </a:pPr>
            <a:r>
              <a:rPr lang="en-US" sz="2000" dirty="0"/>
              <a:t>14.  The eleventh captain for the </a:t>
            </a:r>
            <a:r>
              <a:rPr lang="en-US" sz="2000" b="1" dirty="0">
                <a:solidFill>
                  <a:srgbClr val="C00000"/>
                </a:solidFill>
              </a:rPr>
              <a:t>eleventh</a:t>
            </a:r>
            <a:r>
              <a:rPr lang="en-US" sz="2000" dirty="0">
                <a:solidFill>
                  <a:srgbClr val="C00000"/>
                </a:solidFill>
              </a:rPr>
              <a:t> </a:t>
            </a:r>
            <a:r>
              <a:rPr lang="en-US" sz="2000" b="1" dirty="0">
                <a:solidFill>
                  <a:srgbClr val="C00000"/>
                </a:solidFill>
              </a:rPr>
              <a:t>month</a:t>
            </a:r>
            <a:r>
              <a:rPr lang="en-US" sz="2000" dirty="0">
                <a:solidFill>
                  <a:srgbClr val="C00000"/>
                </a:solidFill>
              </a:rPr>
              <a:t> </a:t>
            </a:r>
            <a:br>
              <a:rPr lang="en-US" sz="2000" dirty="0">
                <a:solidFill>
                  <a:srgbClr val="C00000"/>
                </a:solidFill>
              </a:rPr>
            </a:br>
            <a:r>
              <a:rPr lang="en-US" sz="2000" dirty="0">
                <a:solidFill>
                  <a:srgbClr val="C00000"/>
                </a:solidFill>
              </a:rPr>
              <a:t>        </a:t>
            </a:r>
            <a:r>
              <a:rPr lang="en-US" sz="2000" dirty="0"/>
              <a:t>was </a:t>
            </a:r>
            <a:r>
              <a:rPr lang="en-US" sz="2000" dirty="0" err="1"/>
              <a:t>Benaiah</a:t>
            </a:r>
            <a:r>
              <a:rPr lang="en-US" sz="2000" dirty="0"/>
              <a:t> …   </a:t>
            </a:r>
          </a:p>
          <a:p>
            <a:pPr marL="0" lvl="0" indent="0">
              <a:buNone/>
            </a:pPr>
            <a:r>
              <a:rPr lang="en-US" sz="2000" dirty="0"/>
              <a:t>15.  The twelfth captain for the </a:t>
            </a:r>
            <a:r>
              <a:rPr lang="en-US" sz="2000" b="1" dirty="0">
                <a:solidFill>
                  <a:srgbClr val="C00000"/>
                </a:solidFill>
              </a:rPr>
              <a:t>twelfth month</a:t>
            </a:r>
            <a:r>
              <a:rPr lang="en-US" sz="2000" dirty="0"/>
              <a:t> </a:t>
            </a:r>
            <a:br>
              <a:rPr lang="en-US" sz="2000" dirty="0"/>
            </a:br>
            <a:r>
              <a:rPr lang="en-US" sz="2000" dirty="0"/>
              <a:t>        was </a:t>
            </a:r>
            <a:r>
              <a:rPr lang="en-US" sz="2000" dirty="0" err="1"/>
              <a:t>Heldai</a:t>
            </a:r>
            <a:r>
              <a:rPr lang="en-US" sz="2000" dirty="0"/>
              <a:t> …</a:t>
            </a:r>
          </a:p>
        </p:txBody>
      </p:sp>
      <p:sp>
        <p:nvSpPr>
          <p:cNvPr id="8" name="Flowchart: Terminator 7"/>
          <p:cNvSpPr/>
          <p:nvPr/>
        </p:nvSpPr>
        <p:spPr>
          <a:xfrm>
            <a:off x="-304800" y="856524"/>
            <a:ext cx="12903200" cy="256572"/>
          </a:xfrm>
          <a:prstGeom prst="flowChartTerminator">
            <a:avLst/>
          </a:prstGeom>
          <a:solidFill>
            <a:srgbClr val="009999">
              <a:alpha val="68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4900" y="6019800"/>
            <a:ext cx="6019800" cy="615553"/>
          </a:xfrm>
          <a:prstGeom prst="rect">
            <a:avLst/>
          </a:prstGeom>
          <a:solidFill>
            <a:schemeClr val="accent6">
              <a:lumMod val="20000"/>
              <a:lumOff val="80000"/>
            </a:schemeClr>
          </a:solidFill>
          <a:ln w="38100">
            <a:solidFill>
              <a:srgbClr val="009999"/>
            </a:solidFill>
          </a:ln>
          <a:scene3d>
            <a:camera prst="orthographicFront"/>
            <a:lightRig rig="flat" dir="tl">
              <a:rot lat="0" lon="0" rev="6600000"/>
            </a:lightRig>
          </a:scene3d>
          <a:sp3d>
            <a:bevelT prst="relaxedInset"/>
          </a:sp3d>
        </p:spPr>
        <p:txBody>
          <a:bodyPr wrap="square" lIns="91440" tIns="45720" rIns="91440" bIns="45720">
            <a:spAutoFit/>
            <a:sp3d extrusionH="25400" contourW="8890">
              <a:bevelT w="38100" h="31750" prst="angle"/>
              <a:contourClr>
                <a:schemeClr val="accent2">
                  <a:shade val="75000"/>
                </a:schemeClr>
              </a:contourClr>
            </a:sp3d>
          </a:bodyPr>
          <a:lstStyle/>
          <a:p>
            <a:pPr algn="ctr"/>
            <a:r>
              <a:rPr lang="en-US" sz="3400" b="1" dirty="0">
                <a:ln w="11430">
                  <a:solidFill>
                    <a:srgbClr val="002060"/>
                  </a:solidFill>
                </a:ln>
                <a:solidFill>
                  <a:srgbClr val="33CCCC"/>
                </a:solidFill>
                <a:effectLst>
                  <a:outerShdw blurRad="50800" dist="39000" dir="5460000" algn="tl">
                    <a:srgbClr val="000000">
                      <a:alpha val="38000"/>
                    </a:srgbClr>
                  </a:outerShdw>
                </a:effectLst>
              </a:rPr>
              <a:t>N</a:t>
            </a:r>
            <a:r>
              <a:rPr lang="en-US" sz="3400" b="1" cap="none" spc="0" dirty="0">
                <a:ln w="11430">
                  <a:solidFill>
                    <a:srgbClr val="002060"/>
                  </a:solidFill>
                </a:ln>
                <a:solidFill>
                  <a:srgbClr val="33CCCC"/>
                </a:solidFill>
                <a:effectLst>
                  <a:outerShdw blurRad="50800" dist="39000" dir="5460000" algn="tl">
                    <a:srgbClr val="000000">
                      <a:alpha val="38000"/>
                    </a:srgbClr>
                  </a:outerShdw>
                </a:effectLst>
              </a:rPr>
              <a:t>o provisions for a 13</a:t>
            </a:r>
            <a:r>
              <a:rPr lang="en-US" sz="3400" b="1" cap="none" spc="0" baseline="30000" dirty="0">
                <a:ln w="11430">
                  <a:solidFill>
                    <a:srgbClr val="002060"/>
                  </a:solidFill>
                </a:ln>
                <a:solidFill>
                  <a:srgbClr val="33CCCC"/>
                </a:solidFill>
                <a:effectLst>
                  <a:outerShdw blurRad="50800" dist="39000" dir="5460000" algn="tl">
                    <a:srgbClr val="000000">
                      <a:alpha val="38000"/>
                    </a:srgbClr>
                  </a:outerShdw>
                </a:effectLst>
              </a:rPr>
              <a:t>th</a:t>
            </a:r>
            <a:r>
              <a:rPr lang="en-US" sz="3400" b="1" cap="none" spc="0" dirty="0">
                <a:ln w="11430">
                  <a:solidFill>
                    <a:srgbClr val="002060"/>
                  </a:solidFill>
                </a:ln>
                <a:solidFill>
                  <a:srgbClr val="33CCCC"/>
                </a:solidFill>
                <a:effectLst>
                  <a:outerShdw blurRad="50800" dist="39000" dir="5460000" algn="tl">
                    <a:srgbClr val="000000">
                      <a:alpha val="38000"/>
                    </a:srgbClr>
                  </a:outerShdw>
                </a:effectLst>
              </a:rPr>
              <a:t> month.</a:t>
            </a:r>
          </a:p>
        </p:txBody>
      </p:sp>
    </p:spTree>
    <p:extLst>
      <p:ext uri="{BB962C8B-B14F-4D97-AF65-F5344CB8AC3E}">
        <p14:creationId xmlns:p14="http://schemas.microsoft.com/office/powerpoint/2010/main" val="96934091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17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35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2227" y="1"/>
            <a:ext cx="10699773" cy="9906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990 - 985  BC  </a:t>
            </a:r>
            <a:r>
              <a:rPr lang="en-US" sz="4800" b="1" dirty="0">
                <a:ln w="11430"/>
                <a:solidFill>
                  <a:schemeClr val="accent2"/>
                </a:solidFill>
                <a:effectLst>
                  <a:outerShdw blurRad="50800" dist="39000" dir="5460000" algn="tl">
                    <a:srgbClr val="000000">
                      <a:alpha val="38000"/>
                    </a:srgbClr>
                  </a:outerShdw>
                </a:effectLst>
                <a:latin typeface="Cooper Black" pitchFamily="18" charset="0"/>
              </a:rPr>
              <a:t> </a:t>
            </a:r>
            <a:r>
              <a:rPr lang="en-US" sz="4800" b="1" dirty="0">
                <a:ln w="11430">
                  <a:solidFill>
                    <a:srgbClr val="7030A0"/>
                  </a:solidFill>
                </a:ln>
                <a:solidFill>
                  <a:schemeClr val="accent2"/>
                </a:solidFill>
                <a:effectLst>
                  <a:outerShdw blurRad="50800" dist="39000" dir="5460000" algn="tl">
                    <a:srgbClr val="000000">
                      <a:alpha val="38000"/>
                    </a:srgbClr>
                  </a:outerShdw>
                </a:effectLst>
                <a:latin typeface="Cooper Black" pitchFamily="18" charset="0"/>
              </a:rPr>
              <a:t>Solomon</a:t>
            </a:r>
            <a:endParaRPr lang="en-US" dirty="0">
              <a:ln w="11430">
                <a:solidFill>
                  <a:srgbClr val="7030A0"/>
                </a:solidFill>
              </a:ln>
              <a:solidFill>
                <a:schemeClr val="accent2"/>
              </a:solidFill>
            </a:endParaRPr>
          </a:p>
        </p:txBody>
      </p:sp>
      <p:sp>
        <p:nvSpPr>
          <p:cNvPr id="4" name="Slide Number Placeholder 3"/>
          <p:cNvSpPr>
            <a:spLocks noGrp="1"/>
          </p:cNvSpPr>
          <p:nvPr>
            <p:ph type="sldNum" sz="quarter" idx="12"/>
          </p:nvPr>
        </p:nvSpPr>
        <p:spPr>
          <a:xfrm>
            <a:off x="9448800" y="6421666"/>
            <a:ext cx="2743200" cy="365125"/>
          </a:xfrm>
        </p:spPr>
        <p:txBody>
          <a:bodyPr/>
          <a:lstStyle/>
          <a:p>
            <a:fld id="{AA4C6552-42F6-43F2-A3FB-E92E8C09004E}" type="slidenum">
              <a:rPr lang="en-US" smtClean="0"/>
              <a:pPr/>
              <a:t>102</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1331951536"/>
              </p:ext>
            </p:extLst>
          </p:nvPr>
        </p:nvGraphicFramePr>
        <p:xfrm>
          <a:off x="533400" y="2291588"/>
          <a:ext cx="11201400" cy="4148836"/>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1 Kings 9:6, 9</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~990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Yahuah’s</a:t>
                      </a:r>
                      <a:r>
                        <a:rPr lang="en-US" sz="1800" dirty="0">
                          <a:effectLst/>
                          <a:latin typeface="Calibri"/>
                          <a:ea typeface="Calibri"/>
                          <a:cs typeface="Calibri"/>
                        </a:rPr>
                        <a:t> warning to Solomon about worshipping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1 Kings 11:2-10  </a:t>
                      </a:r>
                    </a:p>
                    <a:p>
                      <a:pPr marL="0" marR="0">
                        <a:lnSpc>
                          <a:spcPct val="115000"/>
                        </a:lnSpc>
                        <a:spcBef>
                          <a:spcPts val="0"/>
                        </a:spcBef>
                        <a:spcAft>
                          <a:spcPts val="0"/>
                        </a:spcAft>
                      </a:pPr>
                      <a:endParaRPr lang="en-US" sz="1800" dirty="0">
                        <a:effectLst/>
                        <a:latin typeface="Calibri"/>
                        <a:ea typeface="Calibri"/>
                        <a:cs typeface="Calibri"/>
                      </a:endParaRPr>
                    </a:p>
                    <a:p>
                      <a:pPr marL="0" marR="0">
                        <a:lnSpc>
                          <a:spcPct val="115000"/>
                        </a:lnSpc>
                        <a:spcBef>
                          <a:spcPts val="0"/>
                        </a:spcBef>
                        <a:spcAft>
                          <a:spcPts val="0"/>
                        </a:spcAft>
                      </a:pPr>
                      <a:endParaRPr lang="en-US" sz="1800" dirty="0">
                        <a:effectLst/>
                        <a:latin typeface="Calibri"/>
                        <a:ea typeface="Calibri"/>
                        <a:cs typeface="Calibri"/>
                      </a:endParaRPr>
                    </a:p>
                    <a:p>
                      <a:pPr marL="0" marR="0">
                        <a:lnSpc>
                          <a:spcPct val="115000"/>
                        </a:lnSpc>
                        <a:spcBef>
                          <a:spcPts val="0"/>
                        </a:spcBef>
                        <a:spcAft>
                          <a:spcPts val="0"/>
                        </a:spcAft>
                      </a:pPr>
                      <a:endParaRPr lang="en-US" sz="1800" dirty="0">
                        <a:effectLst/>
                        <a:latin typeface="Calibri"/>
                        <a:ea typeface="Calibri"/>
                        <a:cs typeface="Calibri"/>
                      </a:endParaRPr>
                    </a:p>
                    <a:p>
                      <a:pPr marL="0" marR="0">
                        <a:lnSpc>
                          <a:spcPct val="115000"/>
                        </a:lnSpc>
                        <a:spcBef>
                          <a:spcPts val="0"/>
                        </a:spcBef>
                        <a:spcAft>
                          <a:spcPts val="0"/>
                        </a:spcAft>
                      </a:pPr>
                      <a:endParaRPr lang="en-US" sz="1800" dirty="0">
                        <a:effectLst/>
                        <a:latin typeface="Calibri"/>
                        <a:ea typeface="Calibri"/>
                        <a:cs typeface="Calibri"/>
                      </a:endParaRPr>
                    </a:p>
                    <a:p>
                      <a:pPr marL="0" marR="0">
                        <a:lnSpc>
                          <a:spcPct val="115000"/>
                        </a:lnSpc>
                        <a:spcBef>
                          <a:spcPts val="0"/>
                        </a:spcBef>
                        <a:spcAft>
                          <a:spcPts val="0"/>
                        </a:spcAft>
                      </a:pPr>
                      <a:endParaRPr lang="en-US" sz="1800" dirty="0">
                        <a:effectLst/>
                        <a:latin typeface="Calibri"/>
                        <a:ea typeface="Calibri"/>
                        <a:cs typeface="Calibri"/>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~985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alibri"/>
                          <a:ea typeface="Calibri"/>
                          <a:cs typeface="Calibri"/>
                        </a:rPr>
                        <a:t>“But King </a:t>
                      </a:r>
                      <a:r>
                        <a:rPr lang="en-US" sz="1800" b="1" dirty="0">
                          <a:solidFill>
                            <a:srgbClr val="C00000"/>
                          </a:solidFill>
                          <a:effectLst/>
                          <a:latin typeface="Calibri"/>
                          <a:ea typeface="Calibri"/>
                          <a:cs typeface="Calibri"/>
                        </a:rPr>
                        <a:t>Solomon</a:t>
                      </a:r>
                      <a:r>
                        <a:rPr lang="en-US" sz="1800" dirty="0">
                          <a:effectLst/>
                          <a:latin typeface="Calibri"/>
                          <a:ea typeface="Calibri"/>
                          <a:cs typeface="Calibri"/>
                        </a:rPr>
                        <a:t> loved many foreign women, as well as the daughter of Pharaoh: women of the Moabites, Ammonites, Edomites, Sidonians, and Hittites -- from the nations of whom </a:t>
                      </a:r>
                      <a:r>
                        <a:rPr lang="en-US" sz="1800" b="1" dirty="0">
                          <a:solidFill>
                            <a:srgbClr val="0070C0"/>
                          </a:solidFill>
                          <a:effectLst/>
                          <a:latin typeface="Calibri"/>
                          <a:ea typeface="Calibri"/>
                          <a:cs typeface="Calibri"/>
                        </a:rPr>
                        <a:t>Yahuah</a:t>
                      </a:r>
                      <a:r>
                        <a:rPr lang="en-US" sz="1800" dirty="0">
                          <a:effectLst/>
                          <a:latin typeface="Calibri"/>
                          <a:ea typeface="Calibri"/>
                          <a:cs typeface="Calibri"/>
                        </a:rPr>
                        <a:t> had said to the children of Israel, "You shall not intermarry with them, nor they with you. Surely they will turn away your hearts after their gods."  </a:t>
                      </a:r>
                    </a:p>
                    <a:p>
                      <a:pPr marL="285750" marR="0" indent="-285750" algn="l" defTabSz="914400" rtl="0" eaLnBrk="1" fontAlgn="auto" latinLnBrk="0" hangingPunct="1">
                        <a:lnSpc>
                          <a:spcPct val="115000"/>
                        </a:lnSpc>
                        <a:spcBef>
                          <a:spcPts val="0"/>
                        </a:spcBef>
                        <a:spcAft>
                          <a:spcPts val="0"/>
                        </a:spcAft>
                        <a:buClrTx/>
                        <a:buSzTx/>
                        <a:buFont typeface="Arial" pitchFamily="34" charset="0"/>
                        <a:buChar char="•"/>
                        <a:tabLst/>
                        <a:defRPr/>
                      </a:pPr>
                      <a:r>
                        <a:rPr lang="en-US" sz="2000" b="1" dirty="0">
                          <a:ln>
                            <a:solidFill>
                              <a:schemeClr val="tx2"/>
                            </a:solidFill>
                          </a:ln>
                          <a:solidFill>
                            <a:srgbClr val="FF0000"/>
                          </a:solidFill>
                          <a:effectLst>
                            <a:outerShdw blurRad="69850" dist="43180" dir="5400000" sx="0" sy="0">
                              <a:srgbClr val="000000">
                                <a:alpha val="65000"/>
                              </a:srgbClr>
                            </a:outerShdw>
                          </a:effectLst>
                          <a:latin typeface="Calibri"/>
                          <a:ea typeface="Calibri"/>
                          <a:cs typeface="Calibri"/>
                        </a:rPr>
                        <a:t>Solomon</a:t>
                      </a:r>
                      <a:r>
                        <a:rPr lang="en-US" sz="2000" b="1" dirty="0">
                          <a:ln>
                            <a:solidFill>
                              <a:schemeClr val="tx2"/>
                            </a:solid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had 700 wives; 300 concubines; they all turned his heart after other gods.  Solomon went after Ashtoreth the [moon] goddess of the Sidonians, and after </a:t>
                      </a:r>
                      <a:r>
                        <a:rPr lang="en-US" sz="2000" b="1" dirty="0" err="1">
                          <a:ln>
                            <a:solidFill>
                              <a:schemeClr val="tx2"/>
                            </a:solid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Milcom</a:t>
                      </a:r>
                      <a:r>
                        <a:rPr lang="en-US" sz="2000" b="1" dirty="0">
                          <a:ln>
                            <a:solidFill>
                              <a:schemeClr val="tx2"/>
                            </a:solid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the abomination of the Ammonites.   </a:t>
                      </a:r>
                      <a:br>
                        <a:rPr lang="en-US" sz="2000" b="1" dirty="0">
                          <a:ln>
                            <a:solidFill>
                              <a:schemeClr val="tx2"/>
                            </a:solid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br>
                      <a:r>
                        <a:rPr lang="en-US" sz="1800" b="0" dirty="0">
                          <a:ln>
                            <a:noFill/>
                          </a:ln>
                          <a:solidFill>
                            <a:schemeClr val="dk1"/>
                          </a:solidFill>
                          <a:effectLst/>
                          <a:latin typeface="+mn-lt"/>
                          <a:ea typeface="Calibri"/>
                          <a:cs typeface="Calibri"/>
                        </a:rPr>
                        <a:t>(A</a:t>
                      </a:r>
                      <a:r>
                        <a:rPr lang="en-US" sz="1800" dirty="0">
                          <a:effectLst/>
                          <a:latin typeface="+mn-lt"/>
                          <a:ea typeface="Calibri"/>
                          <a:cs typeface="Calibri"/>
                        </a:rPr>
                        <a:t>lso see:  </a:t>
                      </a:r>
                      <a:r>
                        <a:rPr lang="en-US" sz="1800" kern="1200" dirty="0">
                          <a:solidFill>
                            <a:schemeClr val="dk1"/>
                          </a:solidFill>
                          <a:effectLst/>
                          <a:latin typeface="+mn-lt"/>
                          <a:ea typeface="+mn-ea"/>
                          <a:cs typeface="+mn-cs"/>
                        </a:rPr>
                        <a:t>1 Kings 11:33.)</a:t>
                      </a:r>
                      <a:endParaRPr lang="en-US" sz="1800" dirty="0">
                        <a:effectLst/>
                        <a:latin typeface="Calibri"/>
                        <a:ea typeface="Calibri"/>
                        <a:cs typeface="Times New Roman"/>
                      </a:endParaRPr>
                    </a:p>
                    <a:p>
                      <a:pPr marL="342900" marR="0" lvl="0" indent="-342900">
                        <a:lnSpc>
                          <a:spcPct val="115000"/>
                        </a:lnSpc>
                        <a:spcBef>
                          <a:spcPts val="0"/>
                        </a:spcBef>
                        <a:spcAft>
                          <a:spcPts val="0"/>
                        </a:spcAft>
                        <a:buFont typeface="Courier New"/>
                        <a:buChar char="o"/>
                      </a:pPr>
                      <a:r>
                        <a:rPr lang="en-US" sz="1800" dirty="0" err="1">
                          <a:effectLst/>
                          <a:latin typeface="Calibri"/>
                          <a:ea typeface="Calibri"/>
                          <a:cs typeface="Calibri"/>
                        </a:rPr>
                        <a:t>Milcom</a:t>
                      </a:r>
                      <a:r>
                        <a:rPr lang="en-US" sz="1800" dirty="0">
                          <a:effectLst/>
                          <a:latin typeface="Calibri"/>
                          <a:ea typeface="Calibri"/>
                          <a:cs typeface="Calibri"/>
                        </a:rPr>
                        <a:t>:  or </a:t>
                      </a:r>
                      <a:r>
                        <a:rPr lang="en-US" sz="1800" dirty="0">
                          <a:effectLst/>
                          <a:highlight>
                            <a:srgbClr val="FFFF00"/>
                          </a:highlight>
                          <a:latin typeface="Calibri"/>
                          <a:ea typeface="Calibri"/>
                          <a:cs typeface="Times New Roman"/>
                        </a:rPr>
                        <a:t>Moloch/</a:t>
                      </a:r>
                      <a:r>
                        <a:rPr lang="en-US" sz="1800" dirty="0" err="1">
                          <a:effectLst/>
                          <a:highlight>
                            <a:srgbClr val="FFFF00"/>
                          </a:highlight>
                          <a:latin typeface="Calibri"/>
                          <a:ea typeface="Calibri"/>
                          <a:cs typeface="Times New Roman"/>
                        </a:rPr>
                        <a:t>Molech</a:t>
                      </a:r>
                      <a:r>
                        <a:rPr lang="en-US" sz="1800" dirty="0">
                          <a:effectLst/>
                          <a:latin typeface="Calibri"/>
                          <a:ea typeface="Calibri"/>
                          <a:cs typeface="Times New Roman"/>
                        </a:rPr>
                        <a:t> was a bronze statue heated with fire into which the victims were thrown – often </a:t>
                      </a:r>
                      <a:r>
                        <a:rPr lang="en-US" sz="1800" dirty="0">
                          <a:effectLst/>
                          <a:highlight>
                            <a:srgbClr val="FFFF00"/>
                          </a:highlight>
                          <a:latin typeface="Calibri"/>
                          <a:ea typeface="Calibri"/>
                          <a:cs typeface="Times New Roman"/>
                        </a:rPr>
                        <a:t>child sacrifices</a:t>
                      </a:r>
                      <a:r>
                        <a:rPr lang="en-US" sz="1800" dirty="0">
                          <a:effectLst/>
                          <a:latin typeface="Calibri"/>
                          <a:ea typeface="Calibri"/>
                          <a:cs typeface="Times New Roman"/>
                        </a:rPr>
                        <a:t> were placed upon molten hot arms.</a:t>
                      </a: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bl>
          </a:graphicData>
        </a:graphic>
      </p:graphicFrame>
      <p:pic>
        <p:nvPicPr>
          <p:cNvPr id="1026" name="Picture 2" descr="C:\Users\Rae\Desktop\moons &amp; gods\Molech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782932"/>
            <a:ext cx="1715643" cy="2257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 descr="F:\Moon-Month Study July 2016\Moon Art for PPT\prophets\king solomon 2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38" y="152400"/>
            <a:ext cx="1580579" cy="196502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2667000" y="773530"/>
            <a:ext cx="8476230" cy="144655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400" b="1" cap="none" spc="0" dirty="0">
                <a:ln w="1905"/>
                <a:solidFill>
                  <a:srgbClr val="009999"/>
                </a:solidFill>
                <a:effectLst>
                  <a:innerShdw blurRad="69850" dist="43180" dir="5400000">
                    <a:srgbClr val="000000">
                      <a:alpha val="65000"/>
                    </a:srgbClr>
                  </a:innerShdw>
                </a:effectLst>
              </a:rPr>
              <a:t>Solomon started out with good </a:t>
            </a:r>
            <a:br>
              <a:rPr lang="en-US" sz="4400" b="1" cap="none" spc="0" dirty="0">
                <a:ln w="1905"/>
                <a:solidFill>
                  <a:srgbClr val="009999"/>
                </a:solidFill>
                <a:effectLst>
                  <a:innerShdw blurRad="69850" dist="43180" dir="5400000">
                    <a:srgbClr val="000000">
                      <a:alpha val="65000"/>
                    </a:srgbClr>
                  </a:innerShdw>
                </a:effectLst>
              </a:rPr>
            </a:br>
            <a:r>
              <a:rPr lang="en-US" sz="4400" b="1" cap="none" spc="0" dirty="0">
                <a:ln w="1905"/>
                <a:solidFill>
                  <a:srgbClr val="009999"/>
                </a:solidFill>
                <a:effectLst>
                  <a:innerShdw blurRad="69850" dist="43180" dir="5400000">
                    <a:srgbClr val="000000">
                      <a:alpha val="65000"/>
                    </a:srgbClr>
                  </a:innerShdw>
                </a:effectLst>
              </a:rPr>
              <a:t>intentions, but how long did it last?</a:t>
            </a:r>
          </a:p>
        </p:txBody>
      </p:sp>
    </p:spTree>
    <p:extLst>
      <p:ext uri="{BB962C8B-B14F-4D97-AF65-F5344CB8AC3E}">
        <p14:creationId xmlns:p14="http://schemas.microsoft.com/office/powerpoint/2010/main" val="3437482969"/>
      </p:ext>
    </p:extLst>
  </p:cSld>
  <p:clrMapOvr>
    <a:masterClrMapping/>
  </p:clrMapOvr>
  <p:transition spd="slow">
    <p:circle/>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152400"/>
            <a:ext cx="7924800" cy="1325563"/>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C00000"/>
                </a:solidFill>
                <a:effectLst>
                  <a:outerShdw blurRad="50800" dist="39000" dir="5460000" algn="tl">
                    <a:srgbClr val="000000">
                      <a:alpha val="38000"/>
                    </a:srgbClr>
                  </a:outerShdw>
                </a:effectLst>
              </a:rPr>
              <a:t>Other “gods” of Solomon?</a:t>
            </a:r>
            <a:br>
              <a:rPr lang="en-US" b="1" dirty="0">
                <a:ln w="11430"/>
                <a:solidFill>
                  <a:srgbClr val="C00000"/>
                </a:solidFill>
                <a:effectLst>
                  <a:outerShdw blurRad="50800" dist="39000" dir="5460000" algn="tl">
                    <a:srgbClr val="000000">
                      <a:alpha val="38000"/>
                    </a:srgbClr>
                  </a:outerShdw>
                </a:effectLst>
              </a:rPr>
            </a:br>
            <a:r>
              <a:rPr lang="en-US" b="1" dirty="0">
                <a:ln w="11430"/>
                <a:solidFill>
                  <a:srgbClr val="C00000"/>
                </a:solidFill>
                <a:effectLst>
                  <a:outerShdw blurRad="50800" dist="39000" dir="5460000" algn="tl">
                    <a:srgbClr val="000000">
                      <a:alpha val="38000"/>
                    </a:srgbClr>
                  </a:outerShdw>
                </a:effectLst>
              </a:rPr>
              <a:t>985 BC</a:t>
            </a:r>
          </a:p>
        </p:txBody>
      </p:sp>
      <p:sp>
        <p:nvSpPr>
          <p:cNvPr id="7" name="Text Placeholder 6"/>
          <p:cNvSpPr>
            <a:spLocks noGrp="1"/>
          </p:cNvSpPr>
          <p:nvPr>
            <p:ph type="body" idx="1"/>
          </p:nvPr>
        </p:nvSpPr>
        <p:spPr>
          <a:xfrm>
            <a:off x="2057401" y="1371600"/>
            <a:ext cx="4648200" cy="823912"/>
          </a:xfrm>
        </p:spPr>
        <p:txBody>
          <a:bodyPr>
            <a:normAutofit/>
          </a:bodyPr>
          <a:lstStyle/>
          <a:p>
            <a:pPr algn="ctr"/>
            <a:r>
              <a:rPr lang="en-US" sz="3200" dirty="0">
                <a:solidFill>
                  <a:srgbClr val="002060"/>
                </a:solidFill>
              </a:rPr>
              <a:t>1 Kings 11:5-10</a:t>
            </a:r>
          </a:p>
        </p:txBody>
      </p:sp>
      <p:sp>
        <p:nvSpPr>
          <p:cNvPr id="9" name="Content Placeholder 8"/>
          <p:cNvSpPr>
            <a:spLocks noGrp="1"/>
          </p:cNvSpPr>
          <p:nvPr>
            <p:ph sz="quarter" idx="4"/>
          </p:nvPr>
        </p:nvSpPr>
        <p:spPr>
          <a:xfrm>
            <a:off x="380999" y="2286000"/>
            <a:ext cx="9354837" cy="4505326"/>
          </a:xfrm>
        </p:spPr>
        <p:txBody>
          <a:bodyPr>
            <a:noAutofit/>
          </a:bodyPr>
          <a:lstStyle/>
          <a:p>
            <a:pPr marL="0" indent="0">
              <a:buNone/>
            </a:pPr>
            <a:r>
              <a:rPr lang="en-US" sz="2000" dirty="0"/>
              <a:t>5  For </a:t>
            </a:r>
            <a:r>
              <a:rPr lang="en-US" sz="2000" b="1" u="sng" dirty="0">
                <a:solidFill>
                  <a:srgbClr val="C00000"/>
                </a:solidFill>
              </a:rPr>
              <a:t>Solomon went after Ashtoreth the goddess of the Zidonians</a:t>
            </a:r>
            <a:r>
              <a:rPr lang="en-US" sz="2000" dirty="0">
                <a:solidFill>
                  <a:srgbClr val="C00000"/>
                </a:solidFill>
              </a:rPr>
              <a:t>, </a:t>
            </a:r>
            <a:r>
              <a:rPr lang="en-US" sz="2000" dirty="0"/>
              <a:t>and</a:t>
            </a:r>
            <a:br>
              <a:rPr lang="en-US" sz="2000" dirty="0"/>
            </a:br>
            <a:r>
              <a:rPr lang="en-US" sz="2000" dirty="0"/>
              <a:t>    </a:t>
            </a:r>
            <a:r>
              <a:rPr lang="en-US" sz="2000" b="1" u="sng" dirty="0">
                <a:solidFill>
                  <a:srgbClr val="C00000"/>
                </a:solidFill>
              </a:rPr>
              <a:t>after </a:t>
            </a:r>
            <a:r>
              <a:rPr lang="en-US" sz="2000" b="1" u="sng" dirty="0" err="1">
                <a:solidFill>
                  <a:srgbClr val="C00000"/>
                </a:solidFill>
              </a:rPr>
              <a:t>Milcom</a:t>
            </a:r>
            <a:r>
              <a:rPr lang="en-US" sz="2000" b="1" u="sng" dirty="0">
                <a:solidFill>
                  <a:srgbClr val="C00000"/>
                </a:solidFill>
              </a:rPr>
              <a:t> the abomination of the Ammonites</a:t>
            </a:r>
            <a:r>
              <a:rPr lang="en-US" sz="2000" dirty="0">
                <a:solidFill>
                  <a:srgbClr val="C00000"/>
                </a:solidFill>
              </a:rPr>
              <a:t>.  </a:t>
            </a:r>
          </a:p>
          <a:p>
            <a:pPr marL="0" indent="0">
              <a:buNone/>
            </a:pPr>
            <a:r>
              <a:rPr lang="en-US" sz="2000" dirty="0"/>
              <a:t>6  And </a:t>
            </a:r>
            <a:r>
              <a:rPr lang="en-US" sz="2000" b="1" u="sng" dirty="0">
                <a:solidFill>
                  <a:srgbClr val="C00000"/>
                </a:solidFill>
              </a:rPr>
              <a:t>Solomon did evil in the sight of </a:t>
            </a:r>
            <a:r>
              <a:rPr lang="en-US" sz="2000" b="1" u="sng" dirty="0">
                <a:solidFill>
                  <a:srgbClr val="0070C0"/>
                </a:solidFill>
              </a:rPr>
              <a:t>Yahuah</a:t>
            </a:r>
            <a:r>
              <a:rPr lang="en-US" sz="2000" dirty="0">
                <a:solidFill>
                  <a:srgbClr val="0070C0"/>
                </a:solidFill>
              </a:rPr>
              <a:t>, </a:t>
            </a:r>
            <a:r>
              <a:rPr lang="en-US" sz="2000" dirty="0"/>
              <a:t>and went not fully after </a:t>
            </a:r>
            <a:r>
              <a:rPr lang="en-US" sz="2000" b="1" dirty="0">
                <a:solidFill>
                  <a:srgbClr val="0070C0"/>
                </a:solidFill>
              </a:rPr>
              <a:t>Yahuah, </a:t>
            </a:r>
            <a:br>
              <a:rPr lang="en-US" sz="2000" dirty="0"/>
            </a:br>
            <a:r>
              <a:rPr lang="en-US" sz="2000" dirty="0"/>
              <a:t>    as did David his father.</a:t>
            </a:r>
          </a:p>
          <a:p>
            <a:pPr marL="0" indent="0">
              <a:buNone/>
            </a:pPr>
            <a:r>
              <a:rPr lang="en-US" sz="2000" dirty="0"/>
              <a:t>7  Then did </a:t>
            </a:r>
            <a:r>
              <a:rPr lang="en-US" sz="2000" b="1" u="sng" dirty="0">
                <a:solidFill>
                  <a:srgbClr val="C00000"/>
                </a:solidFill>
              </a:rPr>
              <a:t>Solomon build an high place for </a:t>
            </a:r>
            <a:r>
              <a:rPr lang="en-US" sz="2000" b="1" u="sng" dirty="0" err="1">
                <a:solidFill>
                  <a:srgbClr val="C00000"/>
                </a:solidFill>
              </a:rPr>
              <a:t>Chemosh</a:t>
            </a:r>
            <a:r>
              <a:rPr lang="en-US" sz="2000" dirty="0">
                <a:solidFill>
                  <a:srgbClr val="C00000"/>
                </a:solidFill>
              </a:rPr>
              <a:t>, </a:t>
            </a:r>
            <a:r>
              <a:rPr lang="en-US" sz="2000" b="1" u="sng" dirty="0">
                <a:solidFill>
                  <a:srgbClr val="C00000"/>
                </a:solidFill>
              </a:rPr>
              <a:t>the abomination of Moab</a:t>
            </a:r>
            <a:r>
              <a:rPr lang="en-US" sz="2000" dirty="0">
                <a:solidFill>
                  <a:srgbClr val="C00000"/>
                </a:solidFill>
              </a:rPr>
              <a:t>, </a:t>
            </a:r>
            <a:br>
              <a:rPr lang="en-US" sz="2000" dirty="0">
                <a:solidFill>
                  <a:srgbClr val="C00000"/>
                </a:solidFill>
              </a:rPr>
            </a:br>
            <a:r>
              <a:rPr lang="en-US" sz="2000" dirty="0">
                <a:solidFill>
                  <a:srgbClr val="C00000"/>
                </a:solidFill>
              </a:rPr>
              <a:t>     </a:t>
            </a:r>
            <a:r>
              <a:rPr lang="en-US" sz="2000" dirty="0"/>
              <a:t>in the hill that is before Jerusalem, </a:t>
            </a:r>
            <a:r>
              <a:rPr lang="en-US" sz="2000" b="1" u="sng" dirty="0">
                <a:solidFill>
                  <a:srgbClr val="C00000"/>
                </a:solidFill>
              </a:rPr>
              <a:t>and for </a:t>
            </a:r>
            <a:r>
              <a:rPr lang="en-US" sz="2000" b="1" u="sng" dirty="0" err="1">
                <a:solidFill>
                  <a:srgbClr val="C00000"/>
                </a:solidFill>
              </a:rPr>
              <a:t>Molech</a:t>
            </a:r>
            <a:r>
              <a:rPr lang="en-US" sz="2000" dirty="0">
                <a:solidFill>
                  <a:srgbClr val="C00000"/>
                </a:solidFill>
              </a:rPr>
              <a:t>, </a:t>
            </a:r>
            <a:r>
              <a:rPr lang="en-US" sz="2000" b="1" u="sng" dirty="0">
                <a:solidFill>
                  <a:srgbClr val="C00000"/>
                </a:solidFill>
              </a:rPr>
              <a:t>the abomination of the </a:t>
            </a:r>
            <a:br>
              <a:rPr lang="en-US" sz="2000" b="1" dirty="0">
                <a:solidFill>
                  <a:srgbClr val="C00000"/>
                </a:solidFill>
              </a:rPr>
            </a:br>
            <a:r>
              <a:rPr lang="en-US" sz="2000" b="1" dirty="0">
                <a:solidFill>
                  <a:srgbClr val="C00000"/>
                </a:solidFill>
              </a:rPr>
              <a:t>     </a:t>
            </a:r>
            <a:r>
              <a:rPr lang="en-US" sz="2000" b="1" u="sng" dirty="0">
                <a:solidFill>
                  <a:srgbClr val="C00000"/>
                </a:solidFill>
              </a:rPr>
              <a:t>children of Ammon</a:t>
            </a:r>
            <a:r>
              <a:rPr lang="en-US" sz="2000" dirty="0">
                <a:solidFill>
                  <a:srgbClr val="C00000"/>
                </a:solidFill>
              </a:rPr>
              <a:t>.</a:t>
            </a:r>
          </a:p>
          <a:p>
            <a:pPr marL="0" indent="0">
              <a:buNone/>
            </a:pPr>
            <a:r>
              <a:rPr lang="en-US" sz="2000" dirty="0"/>
              <a:t>8  </a:t>
            </a:r>
            <a:r>
              <a:rPr lang="en-US" sz="2000" b="1" u="sng" dirty="0">
                <a:solidFill>
                  <a:srgbClr val="C00000"/>
                </a:solidFill>
              </a:rPr>
              <a:t>And likewise did he</a:t>
            </a:r>
            <a:r>
              <a:rPr lang="en-US" sz="2000" dirty="0">
                <a:solidFill>
                  <a:srgbClr val="C00000"/>
                </a:solidFill>
              </a:rPr>
              <a:t> </a:t>
            </a:r>
            <a:r>
              <a:rPr lang="en-US" sz="2000" dirty="0"/>
              <a:t>for all his strange wives, which </a:t>
            </a:r>
            <a:r>
              <a:rPr lang="en-US" sz="2000" b="1" u="sng" dirty="0">
                <a:solidFill>
                  <a:srgbClr val="C00000"/>
                </a:solidFill>
              </a:rPr>
              <a:t>burnt incense and sacrificed </a:t>
            </a:r>
            <a:br>
              <a:rPr lang="en-US" sz="2000" b="1" dirty="0">
                <a:solidFill>
                  <a:srgbClr val="C00000"/>
                </a:solidFill>
              </a:rPr>
            </a:br>
            <a:r>
              <a:rPr lang="en-US" sz="2000" b="1" dirty="0">
                <a:solidFill>
                  <a:srgbClr val="C00000"/>
                </a:solidFill>
              </a:rPr>
              <a:t>    </a:t>
            </a:r>
            <a:r>
              <a:rPr lang="en-US" sz="2000" b="1" u="sng" dirty="0">
                <a:solidFill>
                  <a:srgbClr val="C00000"/>
                </a:solidFill>
              </a:rPr>
              <a:t>unto their gods</a:t>
            </a:r>
            <a:r>
              <a:rPr lang="en-US" sz="2000" dirty="0">
                <a:solidFill>
                  <a:srgbClr val="C00000"/>
                </a:solidFill>
              </a:rPr>
              <a:t>.</a:t>
            </a:r>
          </a:p>
          <a:p>
            <a:pPr marL="0" indent="0">
              <a:buNone/>
            </a:pPr>
            <a:r>
              <a:rPr lang="en-US" sz="2000" dirty="0"/>
              <a:t>9  And </a:t>
            </a:r>
            <a:r>
              <a:rPr lang="en-US" sz="2000" b="1" dirty="0">
                <a:solidFill>
                  <a:srgbClr val="0070C0"/>
                </a:solidFill>
              </a:rPr>
              <a:t>Yahuah</a:t>
            </a:r>
            <a:r>
              <a:rPr lang="en-US" sz="2000" dirty="0"/>
              <a:t> was angry with Solomon, because his heart was turned from the </a:t>
            </a:r>
            <a:br>
              <a:rPr lang="en-US" sz="2000" dirty="0"/>
            </a:br>
            <a:r>
              <a:rPr lang="en-US" sz="2000" dirty="0"/>
              <a:t>    Elohim of Israel, which had appeared unto him twice,</a:t>
            </a:r>
          </a:p>
          <a:p>
            <a:pPr marL="0" indent="0">
              <a:buNone/>
            </a:pPr>
            <a:r>
              <a:rPr lang="en-US" sz="2000" dirty="0"/>
              <a:t>10  And had commanded him concerning this thing, that </a:t>
            </a:r>
            <a:r>
              <a:rPr lang="en-US" sz="2000" b="1" u="sng" dirty="0">
                <a:solidFill>
                  <a:srgbClr val="C00000"/>
                </a:solidFill>
              </a:rPr>
              <a:t>he should not go after </a:t>
            </a:r>
            <a:br>
              <a:rPr lang="en-US" sz="2000" b="1" dirty="0">
                <a:solidFill>
                  <a:srgbClr val="C00000"/>
                </a:solidFill>
              </a:rPr>
            </a:br>
            <a:r>
              <a:rPr lang="en-US" sz="2000" b="1" dirty="0">
                <a:solidFill>
                  <a:srgbClr val="C00000"/>
                </a:solidFill>
              </a:rPr>
              <a:t>      </a:t>
            </a:r>
            <a:r>
              <a:rPr lang="en-US" sz="2000" b="1" u="sng" dirty="0">
                <a:solidFill>
                  <a:srgbClr val="C00000"/>
                </a:solidFill>
              </a:rPr>
              <a:t>other gods</a:t>
            </a:r>
            <a:r>
              <a:rPr lang="en-US" sz="2000" dirty="0">
                <a:solidFill>
                  <a:srgbClr val="C00000"/>
                </a:solidFill>
              </a:rPr>
              <a:t>:</a:t>
            </a:r>
            <a:r>
              <a:rPr lang="en-US" sz="2000" dirty="0"/>
              <a:t> but he kept not that which </a:t>
            </a:r>
            <a:r>
              <a:rPr lang="en-US" sz="2000" b="1" dirty="0">
                <a:solidFill>
                  <a:srgbClr val="0070C0"/>
                </a:solidFill>
              </a:rPr>
              <a:t>Yahuah</a:t>
            </a:r>
            <a:r>
              <a:rPr lang="en-US" sz="2000" dirty="0"/>
              <a:t> commanded.</a:t>
            </a:r>
          </a:p>
        </p:txBody>
      </p:sp>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2000" smtClean="0">
                <a:solidFill>
                  <a:srgbClr val="713A1F"/>
                </a:solidFill>
              </a:rPr>
              <a:t>103</a:t>
            </a:fld>
            <a:endParaRPr lang="en-US" dirty="0">
              <a:solidFill>
                <a:srgbClr val="713A1F"/>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39200" y="304800"/>
            <a:ext cx="3115732" cy="175260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pic>
        <p:nvPicPr>
          <p:cNvPr id="10" name="Picture 2" descr="F:\Sukkot 2016 PPTs and PDFs\Moon-Month Study July 2016 Sukkot 2016\Moon Art for PPT\prophets\king solomon 2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372600" y="2749952"/>
            <a:ext cx="2233670" cy="2743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117360"/>
      </p:ext>
    </p:extLst>
  </p:cSld>
  <p:clrMapOvr>
    <a:masterClrMapping/>
  </p:clrMapOvr>
  <p:transition spd="slow">
    <p:circle/>
  </p:transition>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905 – 785  BC   </a:t>
            </a: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Ahab, </a:t>
            </a:r>
            <a:r>
              <a:rPr lang="en-US" sz="4800" b="1" dirty="0" err="1">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Athaliah</a:t>
            </a: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 </a:t>
            </a:r>
            <a:r>
              <a:rPr lang="en-US" sz="4800" b="1" dirty="0" err="1">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Amaziah</a:t>
            </a:r>
            <a:endParaRPr lang="en-US" dirty="0">
              <a:ln w="11430">
                <a:solidFill>
                  <a:schemeClr val="tx2"/>
                </a:solidFill>
              </a:ln>
              <a:solidFill>
                <a:srgbClr val="FFC000"/>
              </a:solidFill>
            </a:endParaRP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solidFill>
                  <a:schemeClr val="bg1"/>
                </a:solidFill>
              </a:rPr>
              <a:pPr/>
              <a:t>104</a:t>
            </a:fld>
            <a:endParaRPr lang="en-US" dirty="0">
              <a:solidFill>
                <a:schemeClr val="bg1"/>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1441514508"/>
              </p:ext>
            </p:extLst>
          </p:nvPr>
        </p:nvGraphicFramePr>
        <p:xfrm>
          <a:off x="457200" y="1066800"/>
          <a:ext cx="11201400" cy="5095240"/>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2000" dirty="0">
                          <a:effectLst/>
                          <a:latin typeface="Calibri"/>
                          <a:ea typeface="Calibri"/>
                          <a:cs typeface="Calibri"/>
                        </a:rPr>
                        <a:t>1 Kings 18 &amp; 19</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~905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Calibri"/>
                        </a:rPr>
                        <a:t>King Ahab and Queen Jezebel’s </a:t>
                      </a:r>
                      <a:r>
                        <a:rPr lang="en-US" sz="2000" dirty="0">
                          <a:effectLst/>
                          <a:latin typeface="Calibri"/>
                          <a:ea typeface="Calibri"/>
                          <a:cs typeface="Calibri"/>
                        </a:rPr>
                        <a:t>“</a:t>
                      </a:r>
                      <a:r>
                        <a:rPr lang="en-US" sz="2000" dirty="0">
                          <a:effectLst/>
                          <a:highlight>
                            <a:srgbClr val="FFFF00"/>
                          </a:highlight>
                          <a:latin typeface="Calibri"/>
                          <a:ea typeface="Calibri"/>
                          <a:cs typeface="Calibri"/>
                        </a:rPr>
                        <a:t>other gods</a:t>
                      </a:r>
                      <a:r>
                        <a:rPr lang="en-US" sz="2000" dirty="0">
                          <a:effectLst/>
                          <a:latin typeface="Calibri"/>
                          <a:ea typeface="Calibri"/>
                          <a:cs typeface="Calibri"/>
                        </a:rPr>
                        <a:t>” are no match for Elijah’s Elohim.</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2000" dirty="0">
                          <a:effectLst/>
                          <a:latin typeface="Calibri"/>
                          <a:ea typeface="Calibri"/>
                          <a:cs typeface="Calibri"/>
                        </a:rPr>
                        <a:t>2 Kings </a:t>
                      </a:r>
                      <a:r>
                        <a:rPr lang="en-US" sz="1600" dirty="0">
                          <a:effectLst/>
                          <a:latin typeface="Calibri"/>
                          <a:ea typeface="Calibri"/>
                          <a:cs typeface="Calibri"/>
                        </a:rPr>
                        <a:t>10:18-28</a:t>
                      </a:r>
                      <a:endParaRPr lang="en-US" sz="2000" dirty="0">
                        <a:effectLst/>
                        <a:latin typeface="Calibri"/>
                        <a:ea typeface="Calibri"/>
                        <a:cs typeface="Times New Roman"/>
                      </a:endParaRPr>
                    </a:p>
                    <a:p>
                      <a:pPr marL="0" marR="0">
                        <a:lnSpc>
                          <a:spcPct val="115000"/>
                        </a:lnSpc>
                        <a:spcBef>
                          <a:spcPts val="0"/>
                        </a:spcBef>
                        <a:spcAft>
                          <a:spcPts val="0"/>
                        </a:spcAft>
                      </a:pPr>
                      <a:r>
                        <a:rPr lang="en-US" sz="2000" dirty="0">
                          <a:effectLst/>
                          <a:latin typeface="Calibri"/>
                          <a:ea typeface="Calibri"/>
                          <a:cs typeface="Calibri"/>
                        </a:rPr>
                        <a:t>2 Kings </a:t>
                      </a:r>
                      <a:r>
                        <a:rPr lang="en-US" sz="1600" dirty="0">
                          <a:effectLst/>
                          <a:latin typeface="Calibri"/>
                          <a:ea typeface="Calibri"/>
                          <a:cs typeface="Calibri"/>
                        </a:rPr>
                        <a:t>11:18</a:t>
                      </a:r>
                      <a:endParaRPr lang="en-US" sz="16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~885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King </a:t>
                      </a:r>
                      <a:r>
                        <a:rPr lang="en-US" sz="2000" b="1" dirty="0">
                          <a:solidFill>
                            <a:srgbClr val="C00000"/>
                          </a:solidFill>
                          <a:effectLst/>
                          <a:latin typeface="Calibri"/>
                          <a:ea typeface="Calibri"/>
                          <a:cs typeface="Calibri"/>
                        </a:rPr>
                        <a:t>Ahab’s</a:t>
                      </a:r>
                      <a:r>
                        <a:rPr lang="en-US" sz="2000" dirty="0">
                          <a:effectLst/>
                          <a:latin typeface="Calibri"/>
                          <a:ea typeface="Calibri"/>
                          <a:cs typeface="Calibri"/>
                        </a:rPr>
                        <a:t> worshippers of Baal killed.  </a:t>
                      </a:r>
                      <a:br>
                        <a:rPr lang="en-US" sz="2000" dirty="0">
                          <a:effectLst/>
                          <a:latin typeface="Calibri"/>
                          <a:ea typeface="Calibri"/>
                          <a:cs typeface="Calibri"/>
                        </a:rPr>
                      </a:br>
                      <a:r>
                        <a:rPr lang="en-US" sz="2000" dirty="0">
                          <a:effectLst/>
                          <a:latin typeface="Calibri"/>
                          <a:ea typeface="Calibri"/>
                          <a:cs typeface="Calibri"/>
                        </a:rPr>
                        <a:t>Sacred pillars in the temple of Baal burned.</a:t>
                      </a:r>
                      <a:endParaRPr lang="en-US" sz="2000" dirty="0">
                        <a:effectLst/>
                        <a:latin typeface="Calibri"/>
                        <a:ea typeface="Calibri"/>
                        <a:cs typeface="Times New Roman"/>
                      </a:endParaRPr>
                    </a:p>
                    <a:p>
                      <a:pPr marL="0" marR="0">
                        <a:lnSpc>
                          <a:spcPct val="115000"/>
                        </a:lnSpc>
                        <a:spcBef>
                          <a:spcPts val="0"/>
                        </a:spcBef>
                        <a:spcAft>
                          <a:spcPts val="0"/>
                        </a:spcAft>
                      </a:pPr>
                      <a:r>
                        <a:rPr lang="en-US" sz="2000" dirty="0">
                          <a:effectLst/>
                          <a:latin typeface="Calibri"/>
                          <a:ea typeface="Calibri"/>
                          <a:cs typeface="Calibri"/>
                        </a:rPr>
                        <a:t>Again, the house of Baal broken down along with the altars and images.</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2000" dirty="0">
                          <a:effectLst/>
                          <a:latin typeface="Calibri"/>
                          <a:ea typeface="Calibri"/>
                          <a:cs typeface="Calibri"/>
                        </a:rPr>
                        <a:t>2 </a:t>
                      </a:r>
                      <a:r>
                        <a:rPr lang="en-US" sz="2000" dirty="0" err="1">
                          <a:effectLst/>
                          <a:latin typeface="Calibri"/>
                          <a:ea typeface="Calibri"/>
                          <a:cs typeface="Calibri"/>
                        </a:rPr>
                        <a:t>Chr</a:t>
                      </a:r>
                      <a:r>
                        <a:rPr lang="en-US" sz="2000" dirty="0">
                          <a:effectLst/>
                          <a:latin typeface="Calibri"/>
                          <a:ea typeface="Calibri"/>
                          <a:cs typeface="Calibri"/>
                        </a:rPr>
                        <a:t> 23:17</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~880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0070C0"/>
                          </a:solidFill>
                          <a:effectLst/>
                          <a:latin typeface="Calibri"/>
                          <a:ea typeface="Calibri"/>
                          <a:cs typeface="Calibri"/>
                        </a:rPr>
                        <a:t>King </a:t>
                      </a:r>
                      <a:r>
                        <a:rPr lang="en-US" sz="2000" b="1" dirty="0" err="1">
                          <a:solidFill>
                            <a:srgbClr val="0070C0"/>
                          </a:solidFill>
                          <a:effectLst/>
                          <a:latin typeface="Calibri"/>
                          <a:ea typeface="Calibri"/>
                          <a:cs typeface="Calibri"/>
                        </a:rPr>
                        <a:t>Jehoiada</a:t>
                      </a:r>
                      <a:r>
                        <a:rPr lang="en-US" sz="2000" b="1" dirty="0">
                          <a:solidFill>
                            <a:srgbClr val="0070C0"/>
                          </a:solidFill>
                          <a:effectLst/>
                          <a:latin typeface="Calibri"/>
                          <a:ea typeface="Calibri"/>
                          <a:cs typeface="Calibri"/>
                        </a:rPr>
                        <a:t> </a:t>
                      </a:r>
                      <a:r>
                        <a:rPr lang="en-US" sz="2000" dirty="0">
                          <a:effectLst/>
                          <a:latin typeface="Calibri"/>
                          <a:ea typeface="Calibri"/>
                          <a:cs typeface="Calibri"/>
                        </a:rPr>
                        <a:t>broke down the altars/images and killed the priest of Baal.</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2000">
                          <a:effectLst/>
                          <a:latin typeface="Calibri"/>
                          <a:ea typeface="Calibri"/>
                          <a:cs typeface="Calibri"/>
                        </a:rPr>
                        <a:t>2 Chr 24:7</a:t>
                      </a:r>
                      <a:endParaRPr lang="en-US" sz="20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~880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For the sons of </a:t>
                      </a:r>
                      <a:r>
                        <a:rPr lang="en-US" sz="2000" b="1" dirty="0" err="1">
                          <a:solidFill>
                            <a:srgbClr val="C00000"/>
                          </a:solidFill>
                          <a:effectLst/>
                          <a:latin typeface="Calibri"/>
                          <a:ea typeface="Calibri"/>
                          <a:cs typeface="Calibri"/>
                        </a:rPr>
                        <a:t>Athaliah</a:t>
                      </a:r>
                      <a:r>
                        <a:rPr lang="en-US" sz="2000" dirty="0">
                          <a:solidFill>
                            <a:srgbClr val="C00000"/>
                          </a:solidFill>
                          <a:effectLst/>
                          <a:latin typeface="Calibri"/>
                          <a:ea typeface="Calibri"/>
                          <a:cs typeface="Calibri"/>
                        </a:rPr>
                        <a:t>,</a:t>
                      </a:r>
                      <a:r>
                        <a:rPr lang="en-US" sz="2000" dirty="0">
                          <a:effectLst/>
                          <a:latin typeface="Calibri"/>
                          <a:ea typeface="Calibri"/>
                          <a:cs typeface="Calibri"/>
                        </a:rPr>
                        <a:t> that wicked woman, had broken up the house of Yahuah; and also all the </a:t>
                      </a:r>
                      <a:r>
                        <a:rPr lang="en-US" sz="2000" dirty="0">
                          <a:effectLst/>
                          <a:highlight>
                            <a:srgbClr val="FFFF00"/>
                          </a:highlight>
                          <a:latin typeface="Calibri"/>
                          <a:ea typeface="Calibri"/>
                          <a:cs typeface="Calibri"/>
                        </a:rPr>
                        <a:t>dedicated things of the house of Yahuah did they bestow upon Baalim</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2000">
                          <a:effectLst/>
                          <a:latin typeface="Calibri"/>
                          <a:ea typeface="Calibri"/>
                          <a:cs typeface="Calibri"/>
                        </a:rPr>
                        <a:t>2 Chr 25:14</a:t>
                      </a:r>
                      <a:endParaRPr lang="en-US" sz="20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~825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Calibri"/>
                        </a:rPr>
                        <a:t>King </a:t>
                      </a:r>
                      <a:r>
                        <a:rPr lang="en-US" sz="2000" b="1" dirty="0" err="1">
                          <a:solidFill>
                            <a:srgbClr val="C00000"/>
                          </a:solidFill>
                          <a:effectLst/>
                          <a:latin typeface="Calibri"/>
                          <a:ea typeface="Calibri"/>
                          <a:cs typeface="Calibri"/>
                        </a:rPr>
                        <a:t>Amaziah</a:t>
                      </a:r>
                      <a:r>
                        <a:rPr lang="en-US" sz="2000" b="1" dirty="0">
                          <a:solidFill>
                            <a:srgbClr val="C00000"/>
                          </a:solidFill>
                          <a:effectLst/>
                          <a:latin typeface="Calibri"/>
                          <a:ea typeface="Calibri"/>
                          <a:cs typeface="Calibri"/>
                        </a:rPr>
                        <a:t> </a:t>
                      </a:r>
                      <a:r>
                        <a:rPr lang="en-US" sz="2000" dirty="0">
                          <a:effectLst/>
                          <a:latin typeface="Calibri"/>
                          <a:ea typeface="Calibri"/>
                          <a:cs typeface="Calibri"/>
                        </a:rPr>
                        <a:t>set up </a:t>
                      </a:r>
                      <a:r>
                        <a:rPr lang="en-US" sz="2000" dirty="0">
                          <a:effectLst/>
                          <a:highlight>
                            <a:srgbClr val="FFFF00"/>
                          </a:highlight>
                          <a:latin typeface="Calibri"/>
                          <a:ea typeface="Calibri"/>
                          <a:cs typeface="Calibri"/>
                        </a:rPr>
                        <a:t>Edom gods</a:t>
                      </a:r>
                      <a:r>
                        <a:rPr lang="en-US" sz="2000" dirty="0">
                          <a:effectLst/>
                          <a:latin typeface="Calibri"/>
                          <a:ea typeface="Calibri"/>
                          <a:cs typeface="Calibri"/>
                        </a:rPr>
                        <a:t>, worshipped them and burned incense unto them.</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2000">
                          <a:effectLst/>
                          <a:latin typeface="Calibri"/>
                          <a:ea typeface="Calibri"/>
                          <a:cs typeface="Calibri"/>
                        </a:rPr>
                        <a:t>Amos 5:21,26</a:t>
                      </a:r>
                      <a:endParaRPr lang="en-US" sz="20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~785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Yahuah despises “</a:t>
                      </a:r>
                      <a:r>
                        <a:rPr lang="en-US" sz="2000" u="sng" dirty="0">
                          <a:effectLst/>
                          <a:highlight>
                            <a:srgbClr val="FFFF00"/>
                          </a:highlight>
                          <a:latin typeface="Calibri"/>
                          <a:ea typeface="Calibri"/>
                          <a:cs typeface="Calibri"/>
                        </a:rPr>
                        <a:t>their</a:t>
                      </a:r>
                      <a:r>
                        <a:rPr lang="en-US" sz="2000" dirty="0">
                          <a:effectLst/>
                          <a:latin typeface="Calibri"/>
                          <a:ea typeface="Calibri"/>
                          <a:cs typeface="Calibri"/>
                        </a:rPr>
                        <a:t>” [Israel’s] </a:t>
                      </a:r>
                      <a:r>
                        <a:rPr lang="en-US" sz="2000" dirty="0">
                          <a:effectLst/>
                          <a:highlight>
                            <a:srgbClr val="FFFF00"/>
                          </a:highlight>
                          <a:latin typeface="Calibri"/>
                          <a:ea typeface="Calibri"/>
                          <a:cs typeface="Calibri"/>
                        </a:rPr>
                        <a:t>feast days</a:t>
                      </a:r>
                      <a:r>
                        <a:rPr lang="en-US" sz="2000" dirty="0">
                          <a:effectLst/>
                          <a:latin typeface="Calibri"/>
                          <a:ea typeface="Calibri"/>
                          <a:cs typeface="Calibri"/>
                        </a:rPr>
                        <a:t>; </a:t>
                      </a:r>
                      <a:r>
                        <a:rPr lang="en-US" sz="2000" dirty="0">
                          <a:effectLst/>
                          <a:highlight>
                            <a:srgbClr val="FFFF00"/>
                          </a:highlight>
                          <a:latin typeface="Calibri"/>
                          <a:ea typeface="Calibri"/>
                          <a:cs typeface="Calibri"/>
                        </a:rPr>
                        <a:t>tabernacle to Moloch and </a:t>
                      </a:r>
                      <a:r>
                        <a:rPr lang="en-US" sz="2000" dirty="0" err="1">
                          <a:effectLst/>
                          <a:highlight>
                            <a:srgbClr val="FFFF00"/>
                          </a:highlight>
                          <a:latin typeface="Calibri"/>
                          <a:ea typeface="Calibri"/>
                          <a:cs typeface="Calibri"/>
                        </a:rPr>
                        <a:t>Chiun</a:t>
                      </a:r>
                      <a:r>
                        <a:rPr lang="en-US" sz="2000" dirty="0">
                          <a:effectLst/>
                          <a:highlight>
                            <a:srgbClr val="FFFF00"/>
                          </a:highlight>
                          <a:latin typeface="Calibri"/>
                          <a:ea typeface="Calibri"/>
                          <a:cs typeface="Calibri"/>
                        </a:rPr>
                        <a:t> images</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42118949"/>
      </p:ext>
    </p:extLst>
  </p:cSld>
  <p:clrMapOvr>
    <a:masterClrMapping/>
  </p:clrMapOvr>
  <p:transition spd="slow">
    <p:circle/>
  </p:transition>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chemeClr val="accent4">
                      <a:lumMod val="20000"/>
                      <a:lumOff val="80000"/>
                    </a:schemeClr>
                  </a:solidFill>
                </a:ln>
                <a:solidFill>
                  <a:srgbClr val="00B0F0"/>
                </a:solidFill>
                <a:effectLst>
                  <a:outerShdw blurRad="50800" dist="39000" dir="5460000" algn="tl">
                    <a:srgbClr val="000000">
                      <a:alpha val="38000"/>
                    </a:srgbClr>
                  </a:outerShdw>
                </a:effectLst>
                <a:latin typeface="Cooper Black" pitchFamily="18" charset="0"/>
              </a:rPr>
              <a:t>785  BC   </a:t>
            </a: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Israel’s Pagan Feasts</a:t>
            </a:r>
            <a:endParaRPr lang="en-US" dirty="0">
              <a:ln w="11430">
                <a:solidFill>
                  <a:schemeClr val="tx2"/>
                </a:solidFill>
              </a:ln>
              <a:solidFill>
                <a:srgbClr val="FFC000"/>
              </a:solidFill>
            </a:endParaRP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pPr/>
              <a:t>105</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4029070594"/>
              </p:ext>
            </p:extLst>
          </p:nvPr>
        </p:nvGraphicFramePr>
        <p:xfrm>
          <a:off x="457200" y="1066800"/>
          <a:ext cx="11201400" cy="4729988"/>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b="1" dirty="0">
                          <a:ln>
                            <a:solidFill>
                              <a:schemeClr val="tx2"/>
                            </a:solidFill>
                          </a:ln>
                          <a:solidFill>
                            <a:srgbClr val="FF0000"/>
                          </a:solidFill>
                          <a:effectLst/>
                          <a:latin typeface="Calibri"/>
                          <a:ea typeface="Calibri"/>
                          <a:cs typeface="Calibri"/>
                        </a:rPr>
                        <a:t>Amos 8:5, 10</a:t>
                      </a:r>
                      <a:endParaRPr lang="en-US" sz="1800" b="1" dirty="0">
                        <a:ln>
                          <a:solidFill>
                            <a:schemeClr val="tx2"/>
                          </a:solidFill>
                        </a:ln>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ln>
                            <a:solidFill>
                              <a:schemeClr val="tx2"/>
                            </a:solidFill>
                          </a:ln>
                          <a:solidFill>
                            <a:srgbClr val="FF0000"/>
                          </a:solidFill>
                          <a:effectLst/>
                          <a:latin typeface="Calibri"/>
                          <a:ea typeface="Calibri"/>
                          <a:cs typeface="Calibri"/>
                        </a:rPr>
                        <a:t>~785 BC</a:t>
                      </a:r>
                      <a:endParaRPr lang="en-US" sz="1800" b="1" dirty="0">
                        <a:ln>
                          <a:solidFill>
                            <a:schemeClr val="tx2"/>
                          </a:solidFill>
                        </a:ln>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solidFill>
                            <a:srgbClr val="C00000"/>
                          </a:solidFill>
                          <a:effectLst/>
                          <a:latin typeface="Calibri"/>
                          <a:ea typeface="Calibri"/>
                          <a:cs typeface="Calibri"/>
                        </a:rPr>
                        <a:t>Saying, When will the </a:t>
                      </a:r>
                      <a:r>
                        <a:rPr lang="en-US" sz="1800" dirty="0">
                          <a:solidFill>
                            <a:srgbClr val="C00000"/>
                          </a:solidFill>
                          <a:effectLst/>
                          <a:highlight>
                            <a:srgbClr val="FFFF00"/>
                          </a:highlight>
                          <a:latin typeface="Calibri"/>
                          <a:ea typeface="Calibri"/>
                          <a:cs typeface="Calibri"/>
                        </a:rPr>
                        <a:t>new moon be gone</a:t>
                      </a:r>
                      <a:r>
                        <a:rPr lang="en-US" sz="1800" dirty="0">
                          <a:solidFill>
                            <a:srgbClr val="C00000"/>
                          </a:solidFill>
                          <a:effectLst/>
                          <a:latin typeface="Calibri"/>
                          <a:ea typeface="Calibri"/>
                          <a:cs typeface="Calibri"/>
                        </a:rPr>
                        <a:t>, that we may sell corn? </a:t>
                      </a:r>
                      <a:r>
                        <a:rPr lang="en-US" sz="1800" dirty="0">
                          <a:solidFill>
                            <a:srgbClr val="C00000"/>
                          </a:solidFill>
                          <a:effectLst/>
                          <a:highlight>
                            <a:srgbClr val="FFFF00"/>
                          </a:highlight>
                          <a:latin typeface="Calibri"/>
                          <a:ea typeface="Calibri"/>
                          <a:cs typeface="Calibri"/>
                        </a:rPr>
                        <a:t>and the </a:t>
                      </a:r>
                      <a:r>
                        <a:rPr lang="en-US" sz="1800" dirty="0" err="1">
                          <a:solidFill>
                            <a:srgbClr val="C00000"/>
                          </a:solidFill>
                          <a:effectLst/>
                          <a:highlight>
                            <a:srgbClr val="FFFF00"/>
                          </a:highlight>
                          <a:latin typeface="Calibri"/>
                          <a:ea typeface="Calibri"/>
                          <a:cs typeface="Calibri"/>
                        </a:rPr>
                        <a:t>sabbath</a:t>
                      </a:r>
                      <a:r>
                        <a:rPr lang="en-US" sz="1800" dirty="0">
                          <a:solidFill>
                            <a:srgbClr val="C00000"/>
                          </a:solidFill>
                          <a:effectLst/>
                          <a:latin typeface="Calibri"/>
                          <a:ea typeface="Calibri"/>
                          <a:cs typeface="Calibri"/>
                        </a:rPr>
                        <a:t>, that we may set forth wheat, making the </a:t>
                      </a:r>
                      <a:r>
                        <a:rPr lang="en-US" sz="1800" dirty="0" err="1">
                          <a:solidFill>
                            <a:srgbClr val="C00000"/>
                          </a:solidFill>
                          <a:effectLst/>
                          <a:latin typeface="Calibri"/>
                          <a:ea typeface="Calibri"/>
                          <a:cs typeface="Calibri"/>
                        </a:rPr>
                        <a:t>ephah</a:t>
                      </a:r>
                      <a:r>
                        <a:rPr lang="en-US" sz="1800" dirty="0">
                          <a:solidFill>
                            <a:srgbClr val="C00000"/>
                          </a:solidFill>
                          <a:effectLst/>
                          <a:latin typeface="Calibri"/>
                          <a:ea typeface="Calibri"/>
                          <a:cs typeface="Calibri"/>
                        </a:rPr>
                        <a:t> small, and the shekel great, and </a:t>
                      </a:r>
                      <a:r>
                        <a:rPr lang="en-US" sz="1800" dirty="0">
                          <a:solidFill>
                            <a:srgbClr val="C00000"/>
                          </a:solidFill>
                          <a:effectLst/>
                          <a:highlight>
                            <a:srgbClr val="FFFF00"/>
                          </a:highlight>
                          <a:latin typeface="Calibri"/>
                          <a:ea typeface="Calibri"/>
                          <a:cs typeface="Calibri"/>
                        </a:rPr>
                        <a:t>falsifying the balances by deceit</a:t>
                      </a:r>
                      <a:r>
                        <a:rPr lang="en-US" sz="1800" dirty="0">
                          <a:solidFill>
                            <a:srgbClr val="C00000"/>
                          </a:solidFill>
                          <a:effectLst/>
                          <a:latin typeface="Calibri"/>
                          <a:ea typeface="Calibri"/>
                          <a:cs typeface="Calibri"/>
                        </a:rPr>
                        <a:t>?   </a:t>
                      </a:r>
                      <a:r>
                        <a:rPr lang="en-US" sz="1800" i="1" dirty="0">
                          <a:solidFill>
                            <a:schemeClr val="tx1"/>
                          </a:solidFill>
                          <a:effectLst/>
                          <a:latin typeface="Calibri"/>
                          <a:ea typeface="Calibri"/>
                          <a:cs typeface="Calibri"/>
                        </a:rPr>
                        <a:t>KJV</a:t>
                      </a:r>
                      <a:r>
                        <a:rPr lang="en-US" sz="1800" dirty="0">
                          <a:solidFill>
                            <a:srgbClr val="FF0000"/>
                          </a:solidFill>
                          <a:effectLst/>
                          <a:latin typeface="Calibri"/>
                          <a:ea typeface="Calibri"/>
                          <a:cs typeface="Calibri"/>
                        </a:rPr>
                        <a:t>   </a:t>
                      </a:r>
                      <a:r>
                        <a:rPr lang="en-US" sz="1800" dirty="0">
                          <a:solidFill>
                            <a:srgbClr val="C00000"/>
                          </a:solidFill>
                          <a:effectLst/>
                          <a:latin typeface="Calibri"/>
                          <a:ea typeface="Calibri"/>
                          <a:cs typeface="Calibri"/>
                        </a:rPr>
                        <a:t>See </a:t>
                      </a:r>
                      <a:r>
                        <a:rPr lang="en-US" sz="1800" dirty="0" err="1">
                          <a:solidFill>
                            <a:srgbClr val="C00000"/>
                          </a:solidFill>
                          <a:effectLst/>
                          <a:latin typeface="Calibri"/>
                          <a:ea typeface="Calibri"/>
                          <a:cs typeface="Calibri"/>
                        </a:rPr>
                        <a:t>vs</a:t>
                      </a:r>
                      <a:r>
                        <a:rPr lang="en-US" sz="1800" dirty="0">
                          <a:solidFill>
                            <a:srgbClr val="C00000"/>
                          </a:solidFill>
                          <a:effectLst/>
                          <a:latin typeface="Calibri"/>
                          <a:ea typeface="Calibri"/>
                          <a:cs typeface="Calibri"/>
                        </a:rPr>
                        <a:t> 10:  </a:t>
                      </a:r>
                      <a:r>
                        <a:rPr lang="en-US" sz="1800" b="1" u="sng" dirty="0">
                          <a:solidFill>
                            <a:srgbClr val="C00000"/>
                          </a:solidFill>
                          <a:effectLst/>
                          <a:highlight>
                            <a:srgbClr val="FFFF00"/>
                          </a:highlight>
                          <a:latin typeface="Calibri"/>
                          <a:ea typeface="Calibri"/>
                          <a:cs typeface="Calibri"/>
                        </a:rPr>
                        <a:t>your feasts</a:t>
                      </a:r>
                      <a:r>
                        <a:rPr lang="en-US" sz="1800" dirty="0">
                          <a:solidFill>
                            <a:srgbClr val="C00000"/>
                          </a:solidFill>
                          <a:effectLst/>
                          <a:latin typeface="Calibri"/>
                          <a:ea typeface="Calibri"/>
                          <a:cs typeface="Calibri"/>
                        </a:rPr>
                        <a:t> will be bitter.</a:t>
                      </a:r>
                      <a:endParaRPr lang="en-US" sz="1800" dirty="0">
                        <a:solidFill>
                          <a:srgbClr val="C00000"/>
                        </a:solidFill>
                        <a:effectLst/>
                        <a:latin typeface="Calibri"/>
                        <a:ea typeface="Calibri"/>
                        <a:cs typeface="Times New Roman"/>
                      </a:endParaRPr>
                    </a:p>
                    <a:p>
                      <a:pPr marL="0" marR="0">
                        <a:lnSpc>
                          <a:spcPct val="115000"/>
                        </a:lnSpc>
                        <a:spcBef>
                          <a:spcPts val="0"/>
                        </a:spcBef>
                        <a:spcAft>
                          <a:spcPts val="0"/>
                        </a:spcAft>
                      </a:pPr>
                      <a:r>
                        <a:rPr lang="en-US" sz="1800" b="1" dirty="0">
                          <a:solidFill>
                            <a:srgbClr val="C00000"/>
                          </a:solidFill>
                          <a:effectLst/>
                          <a:latin typeface="Calibri"/>
                          <a:ea typeface="Calibri"/>
                          <a:cs typeface="Calibri"/>
                        </a:rPr>
                        <a:t>Israel</a:t>
                      </a:r>
                      <a:r>
                        <a:rPr lang="en-US" sz="1800" dirty="0">
                          <a:solidFill>
                            <a:srgbClr val="000000"/>
                          </a:solidFill>
                          <a:effectLst/>
                          <a:latin typeface="Calibri"/>
                          <a:ea typeface="Calibri"/>
                          <a:cs typeface="Calibri"/>
                        </a:rPr>
                        <a:t> (10 northern tribes) were NOT following </a:t>
                      </a:r>
                      <a:r>
                        <a:rPr lang="en-US" sz="1800" b="1" dirty="0">
                          <a:solidFill>
                            <a:srgbClr val="0070C0"/>
                          </a:solidFill>
                          <a:effectLst/>
                          <a:latin typeface="Calibri"/>
                          <a:ea typeface="Calibri"/>
                          <a:cs typeface="Calibri"/>
                        </a:rPr>
                        <a:t>Yahuah’s</a:t>
                      </a:r>
                      <a:r>
                        <a:rPr lang="en-US" sz="1800" dirty="0">
                          <a:solidFill>
                            <a:srgbClr val="000000"/>
                          </a:solidFill>
                          <a:effectLst/>
                          <a:latin typeface="Calibri"/>
                          <a:ea typeface="Calibri"/>
                          <a:cs typeface="Calibri"/>
                        </a:rPr>
                        <a:t> “months” or honoring His Sabbaths as they should have been.  Yes, the phrase “new moon” should be translated as “new month” – but the context qualifies this as the pagan “new month” not </a:t>
                      </a:r>
                      <a:r>
                        <a:rPr lang="en-US" sz="1800" b="1" dirty="0">
                          <a:solidFill>
                            <a:srgbClr val="0070C0"/>
                          </a:solidFill>
                          <a:effectLst/>
                          <a:latin typeface="Calibri"/>
                          <a:ea typeface="Calibri"/>
                          <a:cs typeface="Calibri"/>
                        </a:rPr>
                        <a:t>Yahuah’s</a:t>
                      </a:r>
                      <a:r>
                        <a:rPr lang="en-US" sz="1800" dirty="0">
                          <a:solidFill>
                            <a:srgbClr val="000000"/>
                          </a:solidFill>
                          <a:effectLst/>
                          <a:latin typeface="Calibri"/>
                          <a:ea typeface="Calibri"/>
                          <a:cs typeface="Calibri"/>
                        </a:rPr>
                        <a:t> “new month.”  We know this for sure, because of the rebellion from their midst not honoring the Sabbath.  This apostasy had gone on for a very long time already.</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b="1" dirty="0">
                          <a:ln>
                            <a:solidFill>
                              <a:schemeClr val="tx2"/>
                            </a:solidFill>
                          </a:ln>
                          <a:solidFill>
                            <a:srgbClr val="FF0000"/>
                          </a:solidFill>
                          <a:effectLst/>
                          <a:latin typeface="Calibri"/>
                          <a:ea typeface="Calibri"/>
                          <a:cs typeface="Calibri"/>
                        </a:rPr>
                        <a:t>Hosea 2:11</a:t>
                      </a:r>
                      <a:endParaRPr lang="en-US" sz="1800" b="1" dirty="0">
                        <a:ln>
                          <a:solidFill>
                            <a:schemeClr val="tx2"/>
                          </a:solidFill>
                        </a:ln>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ln>
                            <a:solidFill>
                              <a:schemeClr val="tx2"/>
                            </a:solidFill>
                          </a:ln>
                          <a:solidFill>
                            <a:srgbClr val="FF0000"/>
                          </a:solidFill>
                          <a:effectLst/>
                          <a:latin typeface="Calibri"/>
                          <a:ea typeface="Calibri"/>
                          <a:cs typeface="Calibri"/>
                        </a:rPr>
                        <a:t>~785 BC</a:t>
                      </a:r>
                      <a:endParaRPr lang="en-US" sz="1800" b="1" dirty="0">
                        <a:ln>
                          <a:solidFill>
                            <a:schemeClr val="tx2"/>
                          </a:solidFill>
                        </a:ln>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solidFill>
                            <a:srgbClr val="C00000"/>
                          </a:solidFill>
                          <a:effectLst/>
                          <a:latin typeface="Calibri"/>
                          <a:ea typeface="Calibri"/>
                          <a:cs typeface="Calibri"/>
                        </a:rPr>
                        <a:t>I will also cause all her mirth [joy] to cease, </a:t>
                      </a:r>
                      <a:r>
                        <a:rPr lang="en-US" sz="1800" b="1" u="sng" dirty="0">
                          <a:solidFill>
                            <a:srgbClr val="C00000"/>
                          </a:solidFill>
                          <a:effectLst/>
                          <a:highlight>
                            <a:srgbClr val="FFFF00"/>
                          </a:highlight>
                          <a:latin typeface="Calibri"/>
                          <a:ea typeface="Calibri"/>
                          <a:cs typeface="Calibri"/>
                        </a:rPr>
                        <a:t>her</a:t>
                      </a:r>
                      <a:r>
                        <a:rPr lang="en-US" sz="1800" dirty="0">
                          <a:solidFill>
                            <a:srgbClr val="C00000"/>
                          </a:solidFill>
                          <a:effectLst/>
                          <a:latin typeface="Calibri"/>
                          <a:ea typeface="Calibri"/>
                          <a:cs typeface="Calibri"/>
                        </a:rPr>
                        <a:t> feast days, </a:t>
                      </a:r>
                      <a:r>
                        <a:rPr lang="en-US" sz="1800" b="1" u="sng" dirty="0">
                          <a:solidFill>
                            <a:srgbClr val="C00000"/>
                          </a:solidFill>
                          <a:effectLst/>
                          <a:highlight>
                            <a:srgbClr val="FFFF00"/>
                          </a:highlight>
                          <a:latin typeface="Calibri"/>
                          <a:ea typeface="Calibri"/>
                          <a:cs typeface="Calibri"/>
                        </a:rPr>
                        <a:t>her</a:t>
                      </a:r>
                      <a:r>
                        <a:rPr lang="en-US" sz="1800" dirty="0">
                          <a:solidFill>
                            <a:srgbClr val="C00000"/>
                          </a:solidFill>
                          <a:effectLst/>
                          <a:latin typeface="Calibri"/>
                          <a:ea typeface="Calibri"/>
                          <a:cs typeface="Calibri"/>
                        </a:rPr>
                        <a:t> new moons, </a:t>
                      </a:r>
                      <a:br>
                        <a:rPr lang="en-US" sz="1800" dirty="0">
                          <a:solidFill>
                            <a:srgbClr val="C00000"/>
                          </a:solidFill>
                          <a:effectLst/>
                          <a:latin typeface="Calibri"/>
                          <a:ea typeface="Calibri"/>
                          <a:cs typeface="Calibri"/>
                        </a:rPr>
                      </a:br>
                      <a:r>
                        <a:rPr lang="en-US" sz="1800" dirty="0">
                          <a:solidFill>
                            <a:srgbClr val="C00000"/>
                          </a:solidFill>
                          <a:effectLst/>
                          <a:latin typeface="Calibri"/>
                          <a:ea typeface="Calibri"/>
                          <a:cs typeface="Calibri"/>
                        </a:rPr>
                        <a:t>and </a:t>
                      </a:r>
                      <a:r>
                        <a:rPr lang="en-US" sz="1800" b="1" u="sng" dirty="0">
                          <a:solidFill>
                            <a:srgbClr val="C00000"/>
                          </a:solidFill>
                          <a:effectLst/>
                          <a:highlight>
                            <a:srgbClr val="FFFF00"/>
                          </a:highlight>
                          <a:latin typeface="Calibri"/>
                          <a:ea typeface="Calibri"/>
                          <a:cs typeface="Calibri"/>
                        </a:rPr>
                        <a:t>her</a:t>
                      </a:r>
                      <a:r>
                        <a:rPr lang="en-US" sz="1800" dirty="0">
                          <a:solidFill>
                            <a:srgbClr val="C00000"/>
                          </a:solidFill>
                          <a:effectLst/>
                          <a:latin typeface="Calibri"/>
                          <a:ea typeface="Calibri"/>
                          <a:cs typeface="Calibri"/>
                        </a:rPr>
                        <a:t> sabbaths, and all </a:t>
                      </a:r>
                      <a:r>
                        <a:rPr lang="en-US" sz="1800" b="1" u="sng" dirty="0">
                          <a:solidFill>
                            <a:srgbClr val="C00000"/>
                          </a:solidFill>
                          <a:effectLst/>
                          <a:highlight>
                            <a:srgbClr val="FFFF00"/>
                          </a:highlight>
                          <a:latin typeface="Calibri"/>
                          <a:ea typeface="Calibri"/>
                          <a:cs typeface="Calibri"/>
                        </a:rPr>
                        <a:t>her</a:t>
                      </a:r>
                      <a:r>
                        <a:rPr lang="en-US" sz="1800" dirty="0">
                          <a:solidFill>
                            <a:srgbClr val="C00000"/>
                          </a:solidFill>
                          <a:effectLst/>
                          <a:latin typeface="Calibri"/>
                          <a:ea typeface="Calibri"/>
                          <a:cs typeface="Calibri"/>
                        </a:rPr>
                        <a:t> solemn feasts.   </a:t>
                      </a:r>
                      <a:r>
                        <a:rPr lang="en-US" sz="1800" i="1" dirty="0">
                          <a:solidFill>
                            <a:schemeClr val="tx1"/>
                          </a:solidFill>
                          <a:effectLst/>
                          <a:latin typeface="Calibri"/>
                          <a:ea typeface="Calibri"/>
                          <a:cs typeface="Calibri"/>
                        </a:rPr>
                        <a:t>KJV</a:t>
                      </a:r>
                      <a:endParaRPr lang="en-US" sz="1800" i="1" dirty="0">
                        <a:solidFill>
                          <a:schemeClr val="tx1"/>
                        </a:solidFill>
                        <a:effectLst/>
                        <a:latin typeface="Calibri"/>
                        <a:ea typeface="Calibri"/>
                        <a:cs typeface="Times New Roman"/>
                      </a:endParaRPr>
                    </a:p>
                    <a:p>
                      <a:pPr marL="0" marR="0">
                        <a:lnSpc>
                          <a:spcPct val="115000"/>
                        </a:lnSpc>
                        <a:spcBef>
                          <a:spcPts val="0"/>
                        </a:spcBef>
                        <a:spcAft>
                          <a:spcPts val="0"/>
                        </a:spcAft>
                      </a:pPr>
                      <a:r>
                        <a:rPr lang="en-US" sz="1800" b="1" u="sng" dirty="0">
                          <a:solidFill>
                            <a:srgbClr val="C00000"/>
                          </a:solidFill>
                          <a:effectLst/>
                          <a:highlight>
                            <a:srgbClr val="FFFF00"/>
                          </a:highlight>
                          <a:latin typeface="Calibri"/>
                          <a:ea typeface="Calibri"/>
                          <a:cs typeface="Calibri"/>
                        </a:rPr>
                        <a:t>her</a:t>
                      </a:r>
                      <a:r>
                        <a:rPr lang="en-US" sz="1800" dirty="0">
                          <a:solidFill>
                            <a:srgbClr val="C00000"/>
                          </a:solidFill>
                          <a:effectLst/>
                          <a:latin typeface="Calibri"/>
                          <a:ea typeface="Calibri"/>
                          <a:cs typeface="Calibri"/>
                        </a:rPr>
                        <a:t> = the pagan feast days, pagan new moons, pagan Sabbaths! </a:t>
                      </a:r>
                      <a:endParaRPr lang="en-US" sz="1800"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Hosea 2:8-17</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~785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Israel’s</a:t>
                      </a:r>
                      <a:r>
                        <a:rPr lang="en-US" sz="1800" dirty="0">
                          <a:effectLst/>
                          <a:latin typeface="Calibri"/>
                          <a:ea typeface="Calibri"/>
                          <a:cs typeface="Calibri"/>
                        </a:rPr>
                        <a:t> </a:t>
                      </a:r>
                      <a:r>
                        <a:rPr lang="en-US" sz="1800" dirty="0">
                          <a:effectLst/>
                          <a:highlight>
                            <a:srgbClr val="FFFF00"/>
                          </a:highlight>
                          <a:latin typeface="Calibri"/>
                          <a:ea typeface="Calibri"/>
                          <a:cs typeface="Calibri"/>
                        </a:rPr>
                        <a:t>offerings were prepared for Baal with the burning of incense</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Hosea 3:1</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~785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Children of Israel </a:t>
                      </a:r>
                      <a:r>
                        <a:rPr lang="en-US" sz="1800" dirty="0">
                          <a:effectLst/>
                          <a:latin typeface="Calibri"/>
                          <a:ea typeface="Calibri"/>
                          <a:cs typeface="Calibri"/>
                        </a:rPr>
                        <a:t>look to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 and love the raisin cakes of the pagans.</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bl>
          </a:graphicData>
        </a:graphic>
      </p:graphicFrame>
      <p:sp>
        <p:nvSpPr>
          <p:cNvPr id="3" name="TextBox 2"/>
          <p:cNvSpPr txBox="1"/>
          <p:nvPr/>
        </p:nvSpPr>
        <p:spPr>
          <a:xfrm>
            <a:off x="0" y="5943600"/>
            <a:ext cx="12115800"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ln>
                  <a:solidFill>
                    <a:schemeClr val="accent2">
                      <a:lumMod val="50000"/>
                    </a:schemeClr>
                  </a:solidFill>
                </a:ln>
                <a:solidFill>
                  <a:srgbClr val="C00000"/>
                </a:solidFill>
                <a:effectLst>
                  <a:outerShdw blurRad="38100" dist="38100" dir="2700000" algn="tl">
                    <a:srgbClr val="000000">
                      <a:alpha val="43137"/>
                    </a:srgbClr>
                  </a:outerShdw>
                </a:effectLst>
                <a:latin typeface="Comic Sans MS" pitchFamily="66" charset="0"/>
              </a:rPr>
              <a:t>Israel’s pagan feast-keeping was a huge snare to their worship</a:t>
            </a:r>
            <a:r>
              <a:rPr lang="en-US" sz="2800" dirty="0">
                <a:ln>
                  <a:solidFill>
                    <a:schemeClr val="accent2">
                      <a:lumMod val="50000"/>
                    </a:schemeClr>
                  </a:solidFill>
                </a:ln>
                <a:solidFill>
                  <a:srgbClr val="0070C0"/>
                </a:solidFill>
                <a:effectLst>
                  <a:outerShdw blurRad="38100" dist="38100" dir="2700000" algn="tl">
                    <a:srgbClr val="000000">
                      <a:alpha val="43137"/>
                    </a:srgbClr>
                  </a:outerShdw>
                </a:effectLst>
                <a:latin typeface="Comic Sans MS" pitchFamily="66" charset="0"/>
              </a:rPr>
              <a:t>.</a:t>
            </a:r>
          </a:p>
        </p:txBody>
      </p:sp>
    </p:spTree>
    <p:extLst>
      <p:ext uri="{BB962C8B-B14F-4D97-AF65-F5344CB8AC3E}">
        <p14:creationId xmlns:p14="http://schemas.microsoft.com/office/powerpoint/2010/main" val="1672334147"/>
      </p:ext>
    </p:extLst>
  </p:cSld>
  <p:clrMapOvr>
    <a:masterClrMapping/>
  </p:clrMapOvr>
  <p:transition spd="slow">
    <p:circle/>
  </p:transition>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lin ang="135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chemeClr val="accent4">
                      <a:lumMod val="20000"/>
                      <a:lumOff val="80000"/>
                    </a:schemeClr>
                  </a:solidFill>
                </a:ln>
                <a:solidFill>
                  <a:srgbClr val="00B0F0"/>
                </a:solidFill>
                <a:effectLst>
                  <a:outerShdw blurRad="50800" dist="39000" dir="5460000" algn="tl">
                    <a:srgbClr val="000000">
                      <a:alpha val="38000"/>
                    </a:srgbClr>
                  </a:outerShdw>
                </a:effectLst>
                <a:latin typeface="Cooper Black" pitchFamily="18" charset="0"/>
              </a:rPr>
              <a:t>760 - 740  BC   </a:t>
            </a: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Abominations of </a:t>
            </a:r>
            <a:r>
              <a:rPr lang="en-US" sz="4800" b="1" dirty="0" err="1">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Ahaz</a:t>
            </a:r>
            <a:endParaRPr lang="en-US" dirty="0">
              <a:ln w="11430">
                <a:solidFill>
                  <a:schemeClr val="tx2"/>
                </a:solidFill>
              </a:ln>
              <a:solidFill>
                <a:srgbClr val="FFC000"/>
              </a:solidFill>
            </a:endParaRPr>
          </a:p>
        </p:txBody>
      </p:sp>
      <p:sp>
        <p:nvSpPr>
          <p:cNvPr id="4" name="Slide Number Placeholder 3"/>
          <p:cNvSpPr>
            <a:spLocks noGrp="1"/>
          </p:cNvSpPr>
          <p:nvPr>
            <p:ph type="sldNum" sz="quarter" idx="12"/>
          </p:nvPr>
        </p:nvSpPr>
        <p:spPr>
          <a:xfrm>
            <a:off x="9448800" y="6477000"/>
            <a:ext cx="2743200" cy="365125"/>
          </a:xfrm>
        </p:spPr>
        <p:txBody>
          <a:bodyPr/>
          <a:lstStyle/>
          <a:p>
            <a:fld id="{AA4C6552-42F6-43F2-A3FB-E92E8C09004E}" type="slidenum">
              <a:rPr lang="en-US" smtClean="0"/>
              <a:pPr/>
              <a:t>106</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469870033"/>
              </p:ext>
            </p:extLst>
          </p:nvPr>
        </p:nvGraphicFramePr>
        <p:xfrm>
          <a:off x="457200" y="990600"/>
          <a:ext cx="11201400" cy="4990084"/>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b="1" dirty="0">
                          <a:ln>
                            <a:solidFill>
                              <a:schemeClr val="tx1"/>
                            </a:solidFill>
                          </a:ln>
                          <a:solidFill>
                            <a:srgbClr val="FF0000"/>
                          </a:solidFill>
                          <a:effectLst/>
                          <a:latin typeface="Calibri"/>
                          <a:ea typeface="Calibri"/>
                          <a:cs typeface="Calibri"/>
                        </a:rPr>
                        <a:t>Isa 1:13-14</a:t>
                      </a:r>
                      <a:endParaRPr lang="en-US" sz="1800" b="1" dirty="0">
                        <a:ln>
                          <a:solidFill>
                            <a:schemeClr val="tx1"/>
                          </a:solidFill>
                        </a:ln>
                        <a:solidFill>
                          <a:srgbClr val="FF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ln>
                            <a:solidFill>
                              <a:schemeClr val="tx1"/>
                            </a:solidFill>
                          </a:ln>
                          <a:solidFill>
                            <a:srgbClr val="FF0000"/>
                          </a:solidFill>
                          <a:effectLst/>
                          <a:latin typeface="Calibri"/>
                          <a:ea typeface="Calibri"/>
                          <a:cs typeface="Calibri"/>
                        </a:rPr>
                        <a:t>~760 BC</a:t>
                      </a:r>
                      <a:endParaRPr lang="en-US" sz="1800" b="1" dirty="0">
                        <a:ln>
                          <a:solidFill>
                            <a:schemeClr val="tx1"/>
                          </a:solidFill>
                        </a:ln>
                        <a:solidFill>
                          <a:srgbClr val="FF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Bring no more vain oblations; incense is an abomination unto me; the new moons and </a:t>
                      </a:r>
                      <a:r>
                        <a:rPr lang="en-US" sz="1800" b="1" dirty="0" err="1">
                          <a:solidFill>
                            <a:srgbClr val="0070C0"/>
                          </a:solidFill>
                          <a:effectLst/>
                          <a:latin typeface="Calibri"/>
                          <a:ea typeface="Calibri"/>
                          <a:cs typeface="Calibri"/>
                        </a:rPr>
                        <a:t>sabbaths</a:t>
                      </a:r>
                      <a:r>
                        <a:rPr lang="en-US" sz="1800" b="1" dirty="0">
                          <a:solidFill>
                            <a:srgbClr val="0070C0"/>
                          </a:solidFill>
                          <a:effectLst/>
                          <a:latin typeface="Calibri"/>
                          <a:ea typeface="Calibri"/>
                          <a:cs typeface="Calibri"/>
                        </a:rPr>
                        <a:t>, the calling of assemblies, I cannot away with; it is iniquity, even the solemn meeting.  14 </a:t>
                      </a:r>
                      <a:r>
                        <a:rPr lang="en-US" sz="1800" b="1" u="sng" dirty="0">
                          <a:solidFill>
                            <a:srgbClr val="0070C0"/>
                          </a:solidFill>
                          <a:effectLst/>
                          <a:highlight>
                            <a:srgbClr val="FFFF00"/>
                          </a:highlight>
                          <a:latin typeface="Calibri"/>
                          <a:ea typeface="Calibri"/>
                          <a:cs typeface="Calibri"/>
                        </a:rPr>
                        <a:t>Your</a:t>
                      </a:r>
                      <a:r>
                        <a:rPr lang="en-US" sz="1800" b="1" dirty="0">
                          <a:solidFill>
                            <a:srgbClr val="0070C0"/>
                          </a:solidFill>
                          <a:effectLst/>
                          <a:latin typeface="Calibri"/>
                          <a:ea typeface="Calibri"/>
                          <a:cs typeface="Calibri"/>
                        </a:rPr>
                        <a:t> new moons and </a:t>
                      </a:r>
                      <a:r>
                        <a:rPr lang="en-US" sz="1800" b="1" u="sng" dirty="0">
                          <a:solidFill>
                            <a:srgbClr val="0070C0"/>
                          </a:solidFill>
                          <a:effectLst/>
                          <a:highlight>
                            <a:srgbClr val="FFFF00"/>
                          </a:highlight>
                          <a:latin typeface="Calibri"/>
                          <a:ea typeface="Calibri"/>
                          <a:cs typeface="Calibri"/>
                        </a:rPr>
                        <a:t>your</a:t>
                      </a:r>
                      <a:r>
                        <a:rPr lang="en-US" sz="1800" b="1" dirty="0">
                          <a:solidFill>
                            <a:srgbClr val="0070C0"/>
                          </a:solidFill>
                          <a:effectLst/>
                          <a:latin typeface="Calibri"/>
                          <a:ea typeface="Calibri"/>
                          <a:cs typeface="Calibri"/>
                        </a:rPr>
                        <a:t> appointed feasts my soul </a:t>
                      </a:r>
                      <a:r>
                        <a:rPr lang="en-US" sz="1800" b="1" dirty="0" err="1">
                          <a:solidFill>
                            <a:srgbClr val="0070C0"/>
                          </a:solidFill>
                          <a:effectLst/>
                          <a:latin typeface="Calibri"/>
                          <a:ea typeface="Calibri"/>
                          <a:cs typeface="Calibri"/>
                        </a:rPr>
                        <a:t>hateth</a:t>
                      </a:r>
                      <a:r>
                        <a:rPr lang="en-US" sz="1800" b="1" dirty="0">
                          <a:solidFill>
                            <a:srgbClr val="0070C0"/>
                          </a:solidFill>
                          <a:effectLst/>
                          <a:latin typeface="Calibri"/>
                          <a:ea typeface="Calibri"/>
                          <a:cs typeface="Calibri"/>
                        </a:rPr>
                        <a:t>: they are a trouble unto me; I am weary to bear them.  </a:t>
                      </a:r>
                      <a:r>
                        <a:rPr lang="en-US" sz="1600" b="1" i="1" dirty="0">
                          <a:solidFill>
                            <a:srgbClr val="0070C0"/>
                          </a:solidFill>
                          <a:effectLst/>
                          <a:latin typeface="Calibri"/>
                          <a:ea typeface="Calibri"/>
                          <a:cs typeface="Calibri"/>
                        </a:rPr>
                        <a:t>KJV</a:t>
                      </a:r>
                      <a:endParaRPr lang="en-US" sz="1800" b="1" i="1" dirty="0">
                        <a:solidFill>
                          <a:srgbClr val="0070C0"/>
                        </a:solidFill>
                        <a:effectLst/>
                        <a:latin typeface="Calibri"/>
                        <a:ea typeface="Calibri"/>
                        <a:cs typeface="Times New Roman"/>
                      </a:endParaRPr>
                    </a:p>
                    <a:p>
                      <a:pPr marL="0" marR="0">
                        <a:lnSpc>
                          <a:spcPct val="115000"/>
                        </a:lnSpc>
                        <a:spcBef>
                          <a:spcPts val="0"/>
                        </a:spcBef>
                        <a:spcAft>
                          <a:spcPts val="0"/>
                        </a:spcAft>
                      </a:pPr>
                      <a:r>
                        <a:rPr lang="en-US" sz="1800" b="1" u="sng" dirty="0">
                          <a:solidFill>
                            <a:srgbClr val="C00000"/>
                          </a:solidFill>
                          <a:effectLst/>
                          <a:latin typeface="Calibri"/>
                          <a:ea typeface="Calibri"/>
                          <a:cs typeface="Calibri"/>
                        </a:rPr>
                        <a:t>Note</a:t>
                      </a:r>
                      <a:r>
                        <a:rPr lang="en-US" sz="1800" b="1" dirty="0">
                          <a:solidFill>
                            <a:srgbClr val="C00000"/>
                          </a:solidFill>
                          <a:effectLst/>
                          <a:latin typeface="Calibri"/>
                          <a:ea typeface="Calibri"/>
                          <a:cs typeface="Calibri"/>
                        </a:rPr>
                        <a:t>:  25 years later the 10 northern tribes are being warned by Isaiah to get rid of  pagan worship – he specifically mentions (again) </a:t>
                      </a:r>
                      <a:r>
                        <a:rPr lang="en-US" sz="1800" b="1" u="sng" dirty="0">
                          <a:solidFill>
                            <a:srgbClr val="C00000"/>
                          </a:solidFill>
                          <a:effectLst/>
                          <a:latin typeface="Calibri"/>
                          <a:ea typeface="Calibri"/>
                          <a:cs typeface="Calibri"/>
                        </a:rPr>
                        <a:t>your new moons and appointed feasts</a:t>
                      </a:r>
                      <a:r>
                        <a:rPr lang="en-US" sz="1800" b="1" dirty="0">
                          <a:solidFill>
                            <a:srgbClr val="C00000"/>
                          </a:solidFill>
                          <a:effectLst/>
                          <a:latin typeface="Calibri"/>
                          <a:ea typeface="Calibri"/>
                          <a:cs typeface="Calibri"/>
                        </a:rPr>
                        <a:t>.  These are the pagan celebrations, not </a:t>
                      </a:r>
                      <a:r>
                        <a:rPr lang="en-US" sz="1800" b="1" dirty="0">
                          <a:solidFill>
                            <a:srgbClr val="0070C0"/>
                          </a:solidFill>
                          <a:effectLst/>
                          <a:latin typeface="Calibri"/>
                          <a:ea typeface="Calibri"/>
                          <a:cs typeface="Calibri"/>
                        </a:rPr>
                        <a:t>Yahuah’s</a:t>
                      </a:r>
                      <a:r>
                        <a:rPr lang="en-US" sz="1800" b="1" dirty="0">
                          <a:solidFill>
                            <a:srgbClr val="C00000"/>
                          </a:solidFill>
                          <a:effectLst/>
                          <a:latin typeface="Calibri"/>
                          <a:ea typeface="Calibri"/>
                          <a:cs typeface="Calibri"/>
                        </a:rPr>
                        <a:t> “new months” or </a:t>
                      </a:r>
                      <a:r>
                        <a:rPr lang="en-US" sz="1800" b="1" dirty="0">
                          <a:solidFill>
                            <a:srgbClr val="0070C0"/>
                          </a:solidFill>
                          <a:effectLst/>
                          <a:latin typeface="Calibri"/>
                          <a:ea typeface="Calibri"/>
                          <a:cs typeface="Calibri"/>
                        </a:rPr>
                        <a:t>Yahuah’s</a:t>
                      </a:r>
                      <a:r>
                        <a:rPr lang="en-US" sz="1800" b="1" dirty="0">
                          <a:solidFill>
                            <a:srgbClr val="C00000"/>
                          </a:solidFill>
                          <a:effectLst/>
                          <a:latin typeface="Calibri"/>
                          <a:ea typeface="Calibri"/>
                          <a:cs typeface="Calibri"/>
                        </a:rPr>
                        <a:t> feasts.</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Mic 1:7</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~750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solidFill>
                            <a:srgbClr val="000000"/>
                          </a:solidFill>
                          <a:effectLst/>
                          <a:latin typeface="Calibri"/>
                          <a:ea typeface="Calibri"/>
                          <a:cs typeface="Calibri"/>
                        </a:rPr>
                        <a:t>Transgressions of Samaria &amp; Jerusalem:  </a:t>
                      </a:r>
                      <a:r>
                        <a:rPr lang="en-US" sz="1800" dirty="0">
                          <a:solidFill>
                            <a:srgbClr val="000000"/>
                          </a:solidFill>
                          <a:effectLst/>
                          <a:highlight>
                            <a:srgbClr val="FFFF00"/>
                          </a:highlight>
                          <a:latin typeface="Calibri"/>
                          <a:ea typeface="Calibri"/>
                          <a:cs typeface="Calibri"/>
                        </a:rPr>
                        <a:t>graven images, idols</a:t>
                      </a:r>
                      <a:r>
                        <a:rPr lang="en-US" sz="1800" dirty="0">
                          <a:solidFill>
                            <a:srgbClr val="000000"/>
                          </a:solidFill>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2 Chr 28:2</a:t>
                      </a:r>
                      <a:endParaRPr lang="en-US" sz="1800">
                        <a:effectLst/>
                        <a:latin typeface="Calibri"/>
                        <a:ea typeface="Calibri"/>
                        <a:cs typeface="Times New Roman"/>
                      </a:endParaRPr>
                    </a:p>
                    <a:p>
                      <a:pPr marL="0" marR="0">
                        <a:lnSpc>
                          <a:spcPct val="115000"/>
                        </a:lnSpc>
                        <a:spcBef>
                          <a:spcPts val="0"/>
                        </a:spcBef>
                        <a:spcAft>
                          <a:spcPts val="0"/>
                        </a:spcAft>
                      </a:pPr>
                      <a:r>
                        <a:rPr lang="en-US" sz="1800">
                          <a:solidFill>
                            <a:srgbClr val="000000"/>
                          </a:solidFill>
                          <a:effectLst/>
                          <a:latin typeface="Calibri"/>
                          <a:ea typeface="Calibri"/>
                          <a:cs typeface="Calibri"/>
                        </a:rPr>
                        <a:t> </a:t>
                      </a:r>
                      <a:endParaRPr lang="en-US" sz="1800">
                        <a:effectLst/>
                        <a:latin typeface="Calibri"/>
                        <a:ea typeface="Calibri"/>
                        <a:cs typeface="Times New Roman"/>
                      </a:endParaRPr>
                    </a:p>
                    <a:p>
                      <a:pPr marL="0" marR="0">
                        <a:lnSpc>
                          <a:spcPct val="115000"/>
                        </a:lnSpc>
                        <a:spcBef>
                          <a:spcPts val="0"/>
                        </a:spcBef>
                        <a:spcAft>
                          <a:spcPts val="0"/>
                        </a:spcAft>
                      </a:pPr>
                      <a:r>
                        <a:rPr lang="en-US" sz="1800">
                          <a:effectLst/>
                          <a:latin typeface="Calibri"/>
                          <a:ea typeface="Calibri"/>
                          <a:cs typeface="Calibri"/>
                        </a:rPr>
                        <a:t>2 Chr 28:23</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~740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solidFill>
                            <a:srgbClr val="000000"/>
                          </a:solidFill>
                          <a:effectLst/>
                          <a:latin typeface="Calibri"/>
                          <a:ea typeface="Calibri"/>
                          <a:cs typeface="Calibri"/>
                        </a:rPr>
                        <a:t>Judah’s </a:t>
                      </a:r>
                      <a:r>
                        <a:rPr lang="en-US" sz="1800" b="1" dirty="0">
                          <a:solidFill>
                            <a:srgbClr val="C00000"/>
                          </a:solidFill>
                          <a:effectLst/>
                          <a:latin typeface="Calibri"/>
                          <a:ea typeface="Calibri"/>
                          <a:cs typeface="Calibri"/>
                        </a:rPr>
                        <a:t>King </a:t>
                      </a:r>
                      <a:r>
                        <a:rPr lang="en-US" sz="1800" b="1" dirty="0" err="1">
                          <a:solidFill>
                            <a:srgbClr val="C00000"/>
                          </a:solidFill>
                          <a:effectLst/>
                          <a:latin typeface="Calibri"/>
                          <a:ea typeface="Calibri"/>
                          <a:cs typeface="Calibri"/>
                        </a:rPr>
                        <a:t>Ahaz</a:t>
                      </a:r>
                      <a:r>
                        <a:rPr lang="en-US" sz="1800" b="1" dirty="0">
                          <a:solidFill>
                            <a:srgbClr val="C00000"/>
                          </a:solidFill>
                          <a:effectLst/>
                          <a:latin typeface="Calibri"/>
                          <a:ea typeface="Calibri"/>
                          <a:cs typeface="Calibri"/>
                        </a:rPr>
                        <a:t> </a:t>
                      </a:r>
                      <a:r>
                        <a:rPr lang="en-US" sz="1800" dirty="0">
                          <a:solidFill>
                            <a:srgbClr val="000000"/>
                          </a:solidFill>
                          <a:effectLst/>
                          <a:latin typeface="Calibri"/>
                          <a:ea typeface="Calibri"/>
                          <a:cs typeface="Calibri"/>
                        </a:rPr>
                        <a:t>made molten images for Baalim [</a:t>
                      </a:r>
                      <a:r>
                        <a:rPr lang="en-US" sz="1800" dirty="0">
                          <a:solidFill>
                            <a:srgbClr val="000000"/>
                          </a:solidFill>
                          <a:effectLst/>
                          <a:highlight>
                            <a:srgbClr val="FFFF00"/>
                          </a:highlight>
                          <a:latin typeface="Calibri"/>
                          <a:ea typeface="Calibri"/>
                          <a:cs typeface="Calibri"/>
                        </a:rPr>
                        <a:t>sun gods</a:t>
                      </a:r>
                      <a:r>
                        <a:rPr lang="en-US" sz="1800" dirty="0">
                          <a:solidFill>
                            <a:srgbClr val="000000"/>
                          </a:solidFill>
                          <a:effectLst/>
                          <a:latin typeface="Calibri"/>
                          <a:ea typeface="Calibri"/>
                          <a:cs typeface="Calibri"/>
                        </a:rPr>
                        <a:t>], burnt incense in the high places, (hills and under every green tree), burnt his children in the fire as the heathen do.</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effectLst/>
                          <a:latin typeface="Calibri"/>
                          <a:ea typeface="Calibri"/>
                          <a:cs typeface="Calibri"/>
                        </a:rPr>
                        <a:t>King </a:t>
                      </a:r>
                      <a:r>
                        <a:rPr lang="en-US" sz="1800" dirty="0" err="1">
                          <a:effectLst/>
                          <a:latin typeface="Calibri"/>
                          <a:ea typeface="Calibri"/>
                          <a:cs typeface="Calibri"/>
                        </a:rPr>
                        <a:t>Ahaz</a:t>
                      </a:r>
                      <a:r>
                        <a:rPr lang="en-US" sz="1800" dirty="0">
                          <a:effectLst/>
                          <a:latin typeface="Calibri"/>
                          <a:ea typeface="Calibri"/>
                          <a:cs typeface="Calibri"/>
                        </a:rPr>
                        <a:t> sacrificed to the </a:t>
                      </a:r>
                      <a:r>
                        <a:rPr lang="en-US" sz="1800" dirty="0">
                          <a:effectLst/>
                          <a:highlight>
                            <a:srgbClr val="FFFF00"/>
                          </a:highlight>
                          <a:latin typeface="Calibri"/>
                          <a:ea typeface="Calibri"/>
                          <a:cs typeface="Calibri"/>
                        </a:rPr>
                        <a:t>gods of Damascus</a:t>
                      </a:r>
                      <a:r>
                        <a:rPr lang="en-US" sz="1800" dirty="0">
                          <a:effectLst/>
                          <a:latin typeface="Calibri"/>
                          <a:ea typeface="Calibri"/>
                          <a:cs typeface="Calibri"/>
                        </a:rPr>
                        <a:t>; made </a:t>
                      </a:r>
                      <a:r>
                        <a:rPr lang="en-US" sz="1800" dirty="0">
                          <a:effectLst/>
                          <a:highlight>
                            <a:srgbClr val="FFFF00"/>
                          </a:highlight>
                          <a:latin typeface="Calibri"/>
                          <a:ea typeface="Calibri"/>
                          <a:cs typeface="Calibri"/>
                        </a:rPr>
                        <a:t>altars and high places to burn incense to other gods</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Hos 10:1-2</a:t>
                      </a:r>
                      <a:endParaRPr lang="en-US" sz="1800">
                        <a:effectLst/>
                        <a:latin typeface="Calibri"/>
                        <a:ea typeface="Calibri"/>
                        <a:cs typeface="Times New Roman"/>
                      </a:endParaRPr>
                    </a:p>
                    <a:p>
                      <a:pPr marL="0" marR="0">
                        <a:lnSpc>
                          <a:spcPct val="115000"/>
                        </a:lnSpc>
                        <a:spcBef>
                          <a:spcPts val="0"/>
                        </a:spcBef>
                        <a:spcAft>
                          <a:spcPts val="0"/>
                        </a:spcAft>
                      </a:pPr>
                      <a:r>
                        <a:rPr lang="en-US" sz="1800">
                          <a:solidFill>
                            <a:srgbClr val="000000"/>
                          </a:solidFill>
                          <a:effectLst/>
                          <a:latin typeface="Calibri"/>
                          <a:ea typeface="Calibri"/>
                          <a:cs typeface="Calibri"/>
                        </a:rPr>
                        <a:t>Hos 11:2</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~740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solidFill>
                            <a:srgbClr val="000000"/>
                          </a:solidFill>
                          <a:effectLst/>
                          <a:latin typeface="Calibri"/>
                          <a:ea typeface="Calibri"/>
                          <a:cs typeface="Calibri"/>
                        </a:rPr>
                        <a:t>Israel’s goodly images and altars.</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solidFill>
                            <a:srgbClr val="000000"/>
                          </a:solidFill>
                          <a:effectLst/>
                          <a:latin typeface="Calibri"/>
                          <a:ea typeface="Calibri"/>
                          <a:cs typeface="Calibri"/>
                        </a:rPr>
                        <a:t>Sacrificed to </a:t>
                      </a:r>
                      <a:r>
                        <a:rPr lang="en-US" sz="1800" dirty="0">
                          <a:solidFill>
                            <a:srgbClr val="000000"/>
                          </a:solidFill>
                          <a:effectLst/>
                          <a:highlight>
                            <a:srgbClr val="FFFF00"/>
                          </a:highlight>
                          <a:latin typeface="Calibri"/>
                          <a:ea typeface="Calibri"/>
                          <a:cs typeface="Calibri"/>
                        </a:rPr>
                        <a:t>Baalim [sun gods]</a:t>
                      </a:r>
                      <a:r>
                        <a:rPr lang="en-US" sz="1800" dirty="0">
                          <a:solidFill>
                            <a:srgbClr val="000000"/>
                          </a:solidFill>
                          <a:effectLst/>
                          <a:latin typeface="Calibri"/>
                          <a:ea typeface="Calibri"/>
                          <a:cs typeface="Calibri"/>
                        </a:rPr>
                        <a:t>; </a:t>
                      </a:r>
                      <a:r>
                        <a:rPr lang="en-US" sz="1800" dirty="0">
                          <a:solidFill>
                            <a:srgbClr val="000000"/>
                          </a:solidFill>
                          <a:effectLst/>
                          <a:highlight>
                            <a:srgbClr val="FFFF00"/>
                          </a:highlight>
                          <a:latin typeface="Calibri"/>
                          <a:ea typeface="Calibri"/>
                          <a:cs typeface="Calibri"/>
                        </a:rPr>
                        <a:t>burned incense to graven images</a:t>
                      </a:r>
                      <a:r>
                        <a:rPr lang="en-US" sz="1800" dirty="0">
                          <a:solidFill>
                            <a:srgbClr val="000000"/>
                          </a:solidFill>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bl>
          </a:graphicData>
        </a:graphic>
      </p:graphicFrame>
      <p:sp>
        <p:nvSpPr>
          <p:cNvPr id="3" name="TextBox 2"/>
          <p:cNvSpPr txBox="1"/>
          <p:nvPr/>
        </p:nvSpPr>
        <p:spPr>
          <a:xfrm>
            <a:off x="0" y="6029980"/>
            <a:ext cx="12115800" cy="646331"/>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600" dirty="0">
                <a:ln>
                  <a:solidFill>
                    <a:schemeClr val="accent2">
                      <a:lumMod val="50000"/>
                    </a:schemeClr>
                  </a:solidFill>
                </a:ln>
                <a:solidFill>
                  <a:srgbClr val="FFC000"/>
                </a:solidFill>
                <a:effectLst>
                  <a:outerShdw blurRad="38100" dist="38100" dir="2700000" algn="tl">
                    <a:srgbClr val="000000">
                      <a:alpha val="43137"/>
                    </a:srgbClr>
                  </a:outerShdw>
                </a:effectLst>
                <a:latin typeface="Comic Sans MS" pitchFamily="66" charset="0"/>
              </a:rPr>
              <a:t>The Old Testament is filled with pagan abominations!</a:t>
            </a:r>
          </a:p>
        </p:txBody>
      </p:sp>
    </p:spTree>
    <p:extLst>
      <p:ext uri="{BB962C8B-B14F-4D97-AF65-F5344CB8AC3E}">
        <p14:creationId xmlns:p14="http://schemas.microsoft.com/office/powerpoint/2010/main" val="2199615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135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71599"/>
          </a:xfrm>
        </p:spPr>
        <p:txBody>
          <a:bodyPr>
            <a:normAutofit fontScale="90000"/>
            <a:scene3d>
              <a:camera prst="orthographicFront"/>
              <a:lightRig rig="threePt" dir="t"/>
            </a:scene3d>
            <a:sp3d extrusionH="57150">
              <a:bevelT h="25400" prst="softRound"/>
            </a:sp3d>
          </a:bodyPr>
          <a:lstStyle/>
          <a:p>
            <a:pPr algn="ctr"/>
            <a:r>
              <a:rPr lang="en-US" sz="4800" b="1" dirty="0">
                <a:ln w="11430">
                  <a:solidFill>
                    <a:schemeClr val="accent4">
                      <a:lumMod val="20000"/>
                      <a:lumOff val="80000"/>
                    </a:schemeClr>
                  </a:solidFill>
                </a:ln>
                <a:solidFill>
                  <a:srgbClr val="00B0F0"/>
                </a:solidFill>
                <a:effectLst>
                  <a:outerShdw blurRad="50800" dist="39000" dir="5460000" algn="tl">
                    <a:srgbClr val="000000">
                      <a:alpha val="38000"/>
                    </a:srgbClr>
                  </a:outerShdw>
                </a:effectLst>
                <a:latin typeface="Cooper Black" pitchFamily="18" charset="0"/>
              </a:rPr>
              <a:t>725 – 710  BC    </a:t>
            </a: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King </a:t>
            </a:r>
            <a:r>
              <a:rPr lang="en-US" sz="4800" b="1" dirty="0" err="1">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Hoshea</a:t>
            </a: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 </a:t>
            </a:r>
            <a:b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br>
            <a:r>
              <a:rPr lang="en-US" sz="4800" b="1" dirty="0">
                <a:ln w="11430">
                  <a:solidFill>
                    <a:schemeClr val="tx2"/>
                  </a:solidFill>
                </a:ln>
                <a:solidFill>
                  <a:srgbClr val="FFC000"/>
                </a:solidFill>
                <a:effectLst>
                  <a:outerShdw blurRad="50800" dist="39000" dir="5460000" algn="tl">
                    <a:srgbClr val="000000">
                      <a:alpha val="38000"/>
                    </a:srgbClr>
                  </a:outerShdw>
                </a:effectLst>
                <a:latin typeface="Cooper Black" pitchFamily="18" charset="0"/>
              </a:rPr>
              <a:t>King Manasseh, </a:t>
            </a:r>
            <a:r>
              <a:rPr lang="en-US" b="1" dirty="0">
                <a:ln w="11430">
                  <a:solidFill>
                    <a:schemeClr val="accent4">
                      <a:lumMod val="20000"/>
                      <a:lumOff val="80000"/>
                    </a:schemeClr>
                  </a:solidFill>
                </a:ln>
                <a:solidFill>
                  <a:srgbClr val="00B0F0"/>
                </a:solidFill>
                <a:effectLst>
                  <a:outerShdw blurRad="50800" dist="39000" dir="5460000" algn="tl">
                    <a:srgbClr val="000000">
                      <a:alpha val="38000"/>
                    </a:srgbClr>
                  </a:outerShdw>
                </a:effectLst>
                <a:latin typeface="Cooper Black" pitchFamily="18" charset="0"/>
              </a:rPr>
              <a:t>King Hezekiah</a:t>
            </a:r>
            <a:endParaRPr lang="en-US" dirty="0">
              <a:ln w="11430">
                <a:solidFill>
                  <a:schemeClr val="accent4">
                    <a:lumMod val="20000"/>
                    <a:lumOff val="80000"/>
                  </a:schemeClr>
                </a:solidFill>
              </a:ln>
              <a:solidFill>
                <a:srgbClr val="FFC000"/>
              </a:solidFill>
            </a:endParaRPr>
          </a:p>
        </p:txBody>
      </p:sp>
      <p:sp>
        <p:nvSpPr>
          <p:cNvPr id="4" name="Slide Number Placeholder 3"/>
          <p:cNvSpPr>
            <a:spLocks noGrp="1"/>
          </p:cNvSpPr>
          <p:nvPr>
            <p:ph type="sldNum" sz="quarter" idx="12"/>
          </p:nvPr>
        </p:nvSpPr>
        <p:spPr>
          <a:xfrm>
            <a:off x="9372600" y="6447155"/>
            <a:ext cx="2743200" cy="365125"/>
          </a:xfrm>
        </p:spPr>
        <p:txBody>
          <a:bodyPr/>
          <a:lstStyle/>
          <a:p>
            <a:fld id="{AA4C6552-42F6-43F2-A3FB-E92E8C09004E}" type="slidenum">
              <a:rPr lang="en-US" smtClean="0"/>
              <a:pPr/>
              <a:t>107</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2086472632"/>
              </p:ext>
            </p:extLst>
          </p:nvPr>
        </p:nvGraphicFramePr>
        <p:xfrm>
          <a:off x="457200" y="1447800"/>
          <a:ext cx="11201400" cy="4265168"/>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2 Chr 31:1</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~725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Hezekiah’s</a:t>
                      </a:r>
                      <a:r>
                        <a:rPr lang="en-US" sz="1800" dirty="0">
                          <a:solidFill>
                            <a:srgbClr val="000000"/>
                          </a:solidFill>
                          <a:effectLst/>
                          <a:latin typeface="Calibri"/>
                          <a:ea typeface="Calibri"/>
                          <a:cs typeface="Calibri"/>
                        </a:rPr>
                        <a:t> kingdom reformed:  images were broken to pieces; groves cut down; </a:t>
                      </a:r>
                      <a:br>
                        <a:rPr lang="en-US" sz="1800" dirty="0">
                          <a:solidFill>
                            <a:srgbClr val="000000"/>
                          </a:solidFill>
                          <a:effectLst/>
                          <a:latin typeface="Calibri"/>
                          <a:ea typeface="Calibri"/>
                          <a:cs typeface="Calibri"/>
                        </a:rPr>
                      </a:br>
                      <a:r>
                        <a:rPr lang="en-US" sz="1800" dirty="0">
                          <a:solidFill>
                            <a:srgbClr val="000000"/>
                          </a:solidFill>
                          <a:effectLst/>
                          <a:latin typeface="Calibri"/>
                          <a:ea typeface="Calibri"/>
                          <a:cs typeface="Calibri"/>
                        </a:rPr>
                        <a:t>high places and altars utterly destroyed.</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Hos 13:1-2</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~725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Ephraim</a:t>
                      </a:r>
                      <a:r>
                        <a:rPr lang="en-US" sz="1800" dirty="0">
                          <a:solidFill>
                            <a:srgbClr val="FF0000"/>
                          </a:solidFill>
                          <a:effectLst/>
                          <a:latin typeface="Calibri"/>
                          <a:ea typeface="Calibri"/>
                          <a:cs typeface="Calibri"/>
                        </a:rPr>
                        <a:t> </a:t>
                      </a:r>
                      <a:r>
                        <a:rPr lang="en-US" sz="1800" dirty="0">
                          <a:solidFill>
                            <a:srgbClr val="C00000"/>
                          </a:solidFill>
                          <a:effectLst/>
                          <a:latin typeface="Calibri"/>
                          <a:ea typeface="Calibri"/>
                          <a:cs typeface="Calibri"/>
                        </a:rPr>
                        <a:t>sinned with </a:t>
                      </a:r>
                      <a:r>
                        <a:rPr lang="en-US" sz="1800" dirty="0">
                          <a:solidFill>
                            <a:srgbClr val="C00000"/>
                          </a:solidFill>
                          <a:effectLst/>
                          <a:highlight>
                            <a:srgbClr val="FFFF00"/>
                          </a:highlight>
                          <a:latin typeface="Calibri"/>
                          <a:ea typeface="Calibri"/>
                          <a:cs typeface="Calibri"/>
                        </a:rPr>
                        <a:t>molten images of silver, many idols</a:t>
                      </a:r>
                      <a:r>
                        <a:rPr lang="en-US" sz="1800" dirty="0">
                          <a:solidFill>
                            <a:srgbClr val="C00000"/>
                          </a:solidFill>
                          <a:effectLst/>
                          <a:latin typeface="Calibri"/>
                          <a:ea typeface="Calibri"/>
                          <a:cs typeface="Calibri"/>
                        </a:rPr>
                        <a:t>.</a:t>
                      </a:r>
                      <a:endParaRPr lang="en-US" sz="1800"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2 Kings 17:10, 16, 41</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~721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King </a:t>
                      </a:r>
                      <a:r>
                        <a:rPr lang="en-US" sz="1800" b="1" dirty="0" err="1">
                          <a:solidFill>
                            <a:srgbClr val="C00000"/>
                          </a:solidFill>
                          <a:effectLst/>
                          <a:latin typeface="Calibri"/>
                          <a:ea typeface="Calibri"/>
                          <a:cs typeface="Calibri"/>
                        </a:rPr>
                        <a:t>Hoshea</a:t>
                      </a:r>
                      <a:r>
                        <a:rPr lang="en-US" sz="1800" b="1" dirty="0">
                          <a:solidFill>
                            <a:srgbClr val="C00000"/>
                          </a:solidFill>
                          <a:effectLst/>
                          <a:latin typeface="Calibri"/>
                          <a:ea typeface="Calibri"/>
                          <a:cs typeface="Calibri"/>
                        </a:rPr>
                        <a:t> </a:t>
                      </a:r>
                      <a:r>
                        <a:rPr lang="en-US" sz="1800" dirty="0">
                          <a:solidFill>
                            <a:srgbClr val="000000"/>
                          </a:solidFill>
                          <a:effectLst/>
                          <a:latin typeface="Calibri"/>
                          <a:ea typeface="Calibri"/>
                          <a:cs typeface="Calibri"/>
                        </a:rPr>
                        <a:t>set up </a:t>
                      </a:r>
                      <a:r>
                        <a:rPr lang="en-US" sz="1800" dirty="0">
                          <a:solidFill>
                            <a:srgbClr val="000000"/>
                          </a:solidFill>
                          <a:effectLst/>
                          <a:highlight>
                            <a:srgbClr val="FFFF00"/>
                          </a:highlight>
                          <a:latin typeface="Calibri"/>
                          <a:ea typeface="Calibri"/>
                          <a:cs typeface="Calibri"/>
                        </a:rPr>
                        <a:t>images, groves, high places and served idols, made 2 molten calves, worshipped all the host of heaven, and the whole kingdom served Baal [sun god]</a:t>
                      </a:r>
                      <a:r>
                        <a:rPr lang="en-US" sz="1800" dirty="0">
                          <a:solidFill>
                            <a:srgbClr val="000000"/>
                          </a:solidFill>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2 Kings 17:7, 16</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~720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a:effectLst/>
                          <a:latin typeface="Calibri"/>
                          <a:ea typeface="Calibri"/>
                          <a:cs typeface="Calibri"/>
                        </a:rPr>
                        <a:t>10 northern tribes of Israel scattered by Assyria because they feared </a:t>
                      </a:r>
                      <a:r>
                        <a:rPr lang="en-US" sz="1800">
                          <a:effectLst/>
                          <a:highlight>
                            <a:srgbClr val="FFFF00"/>
                          </a:highlight>
                          <a:latin typeface="Calibri"/>
                          <a:ea typeface="Calibri"/>
                          <a:cs typeface="Calibri"/>
                        </a:rPr>
                        <a:t>other gods</a:t>
                      </a:r>
                      <a:r>
                        <a:rPr lang="en-US" sz="1800">
                          <a:effectLst/>
                          <a:latin typeface="Calibri"/>
                          <a:ea typeface="Calibri"/>
                          <a:cs typeface="Calibri"/>
                        </a:rPr>
                        <a:t>, </a:t>
                      </a:r>
                      <a:r>
                        <a:rPr lang="en-US" sz="1800">
                          <a:effectLst/>
                          <a:highlight>
                            <a:srgbClr val="FFFF00"/>
                          </a:highlight>
                          <a:latin typeface="Calibri"/>
                          <a:ea typeface="Calibri"/>
                          <a:cs typeface="Calibri"/>
                        </a:rPr>
                        <a:t>made molten images, two calves and groves to worship all the host of heaven &amp; serve Baal</a:t>
                      </a:r>
                      <a:r>
                        <a:rPr lang="en-US" sz="1800">
                          <a:effectLst/>
                          <a:latin typeface="Calibri"/>
                          <a:ea typeface="Calibri"/>
                          <a:cs typeface="Calibri"/>
                        </a:rPr>
                        <a:t>.</a:t>
                      </a:r>
                      <a:endParaRPr lang="en-US" sz="180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1 Chr 5:25</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~715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Manasseh</a:t>
                      </a:r>
                      <a:r>
                        <a:rPr lang="en-US" sz="1800" dirty="0">
                          <a:effectLst/>
                          <a:latin typeface="Calibri"/>
                          <a:ea typeface="Calibri"/>
                          <a:cs typeface="Calibri"/>
                        </a:rPr>
                        <a:t> plays the harlot and </a:t>
                      </a:r>
                      <a:r>
                        <a:rPr lang="en-US" sz="1800" dirty="0">
                          <a:effectLst/>
                          <a:highlight>
                            <a:srgbClr val="FFFF00"/>
                          </a:highlight>
                          <a:latin typeface="Calibri"/>
                          <a:ea typeface="Calibri"/>
                          <a:cs typeface="Calibri"/>
                        </a:rPr>
                        <a:t>follows the gods</a:t>
                      </a:r>
                      <a:r>
                        <a:rPr lang="en-US" sz="1800" dirty="0">
                          <a:effectLst/>
                          <a:latin typeface="Calibri"/>
                          <a:ea typeface="Calibri"/>
                          <a:cs typeface="Calibri"/>
                        </a:rPr>
                        <a:t> of the people of the land.</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Isa 10:10-11</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~715 BC</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ln>
                            <a:solidFill>
                              <a:schemeClr val="tx1"/>
                            </a:solidFill>
                          </a:ln>
                          <a:solidFill>
                            <a:srgbClr val="C00000"/>
                          </a:solidFill>
                          <a:effectLst/>
                          <a:latin typeface="Calibri"/>
                          <a:ea typeface="Calibri"/>
                          <a:cs typeface="Calibri"/>
                        </a:rPr>
                        <a:t>Prophecy to Isaiah that Jerusalem is worse than Samaria with her </a:t>
                      </a:r>
                      <a:r>
                        <a:rPr lang="en-US" sz="1800" b="1" dirty="0">
                          <a:ln>
                            <a:solidFill>
                              <a:schemeClr val="tx1"/>
                            </a:solidFill>
                          </a:ln>
                          <a:solidFill>
                            <a:srgbClr val="C00000"/>
                          </a:solidFill>
                          <a:effectLst/>
                          <a:highlight>
                            <a:srgbClr val="FFFF00"/>
                          </a:highlight>
                          <a:latin typeface="Calibri"/>
                          <a:ea typeface="Calibri"/>
                          <a:cs typeface="Calibri"/>
                        </a:rPr>
                        <a:t>idols, graven images</a:t>
                      </a:r>
                      <a:r>
                        <a:rPr lang="en-US" sz="1800" b="1" dirty="0">
                          <a:ln>
                            <a:solidFill>
                              <a:schemeClr val="tx1"/>
                            </a:solidFill>
                          </a:ln>
                          <a:solidFill>
                            <a:srgbClr val="C00000"/>
                          </a:solidFill>
                          <a:effectLst/>
                          <a:latin typeface="Calibri"/>
                          <a:ea typeface="Calibri"/>
                          <a:cs typeface="Calibri"/>
                        </a:rPr>
                        <a:t>.</a:t>
                      </a:r>
                      <a:endParaRPr lang="en-US" sz="1800" b="1" dirty="0">
                        <a:ln>
                          <a:solidFill>
                            <a:schemeClr val="tx1"/>
                          </a:solidFill>
                        </a:ln>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r h="370840">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2 Kings 18:4</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~710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King Hezekiah cleans up all the idols, groves, and images.</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7"/>
                  </a:ext>
                </a:extLst>
              </a:tr>
              <a:tr h="370840">
                <a:tc>
                  <a:txBody>
                    <a:bodyPr/>
                    <a:lstStyle/>
                    <a:p>
                      <a:pPr marL="0" marR="0">
                        <a:lnSpc>
                          <a:spcPct val="115000"/>
                        </a:lnSpc>
                        <a:spcBef>
                          <a:spcPts val="0"/>
                        </a:spcBef>
                        <a:spcAft>
                          <a:spcPts val="0"/>
                        </a:spcAft>
                      </a:pPr>
                      <a:r>
                        <a:rPr lang="en-US" sz="1800">
                          <a:solidFill>
                            <a:srgbClr val="000000"/>
                          </a:solidFill>
                          <a:effectLst/>
                          <a:latin typeface="Calibri"/>
                          <a:ea typeface="Calibri"/>
                          <a:cs typeface="Calibri"/>
                        </a:rPr>
                        <a:t>Micah 5:13</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~710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solidFill>
                            <a:srgbClr val="000000"/>
                          </a:solidFill>
                          <a:effectLst/>
                          <a:latin typeface="Calibri"/>
                          <a:ea typeface="Calibri"/>
                          <a:cs typeface="Calibri"/>
                        </a:rPr>
                        <a:t>Israel’s graven images will be destroyed; they will not worship the work of their hands.</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8"/>
                  </a:ext>
                </a:extLst>
              </a:tr>
            </a:tbl>
          </a:graphicData>
        </a:graphic>
      </p:graphicFrame>
      <p:sp>
        <p:nvSpPr>
          <p:cNvPr id="6" name="Title 1"/>
          <p:cNvSpPr txBox="1">
            <a:spLocks/>
          </p:cNvSpPr>
          <p:nvPr/>
        </p:nvSpPr>
        <p:spPr>
          <a:xfrm>
            <a:off x="0" y="5715000"/>
            <a:ext cx="12192000" cy="990600"/>
          </a:xfrm>
          <a:prstGeom prst="rect">
            <a:avLst/>
          </a:prstGeom>
        </p:spPr>
        <p:txBody>
          <a:bodyPr vert="horz" lIns="91440" tIns="45720" rIns="91440" bIns="45720" rtlCol="0" anchor="ctr">
            <a:normAutofit fontScale="97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w="11430">
                  <a:solidFill>
                    <a:srgbClr val="002060"/>
                  </a:solidFill>
                </a:ln>
                <a:solidFill>
                  <a:srgbClr val="00B0F0"/>
                </a:solidFill>
                <a:effectLst>
                  <a:outerShdw blurRad="50800" dist="39000" dir="5460000" algn="tl">
                    <a:srgbClr val="000000">
                      <a:alpha val="38000"/>
                    </a:srgbClr>
                  </a:outerShdw>
                </a:effectLst>
                <a:latin typeface="Cooper Black" pitchFamily="18" charset="0"/>
              </a:rPr>
              <a:t>What will happen in the next 300 years of history?</a:t>
            </a:r>
            <a:endParaRPr lang="en-US" sz="3200" dirty="0">
              <a:ln w="11430">
                <a:solidFill>
                  <a:srgbClr val="002060"/>
                </a:solidFill>
              </a:ln>
              <a:solidFill>
                <a:srgbClr val="FFC000"/>
              </a:solidFill>
            </a:endParaRPr>
          </a:p>
        </p:txBody>
      </p:sp>
    </p:spTree>
    <p:extLst>
      <p:ext uri="{BB962C8B-B14F-4D97-AF65-F5344CB8AC3E}">
        <p14:creationId xmlns:p14="http://schemas.microsoft.com/office/powerpoint/2010/main" val="218335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6492875"/>
            <a:ext cx="2743200" cy="365125"/>
          </a:xfrm>
        </p:spPr>
        <p:txBody>
          <a:bodyPr/>
          <a:lstStyle/>
          <a:p>
            <a:fld id="{AA4C6552-42F6-43F2-A3FB-E92E8C09004E}" type="slidenum">
              <a:rPr lang="en-US" sz="1800" b="1" smtClean="0">
                <a:solidFill>
                  <a:schemeClr val="bg1"/>
                </a:solidFill>
              </a:rPr>
              <a:t>108</a:t>
            </a:fld>
            <a:endParaRPr lang="en-US" b="1" dirty="0">
              <a:solidFill>
                <a:schemeClr val="bg1"/>
              </a:solidFill>
            </a:endParaRPr>
          </a:p>
        </p:txBody>
      </p:sp>
      <p:sp>
        <p:nvSpPr>
          <p:cNvPr id="3" name="TextBox 2"/>
          <p:cNvSpPr txBox="1"/>
          <p:nvPr/>
        </p:nvSpPr>
        <p:spPr>
          <a:xfrm>
            <a:off x="457200" y="2971800"/>
            <a:ext cx="11353800" cy="3539430"/>
          </a:xfrm>
          <a:prstGeom prst="rect">
            <a:avLst/>
          </a:prstGeom>
          <a:solidFill>
            <a:schemeClr val="accent4">
              <a:lumMod val="20000"/>
              <a:lumOff val="80000"/>
              <a:alpha val="59000"/>
            </a:schemeClr>
          </a:solidFill>
          <a:ln w="76200">
            <a:solidFill>
              <a:schemeClr val="accent5">
                <a:lumMod val="50000"/>
              </a:schemeClr>
            </a:solidFill>
          </a:ln>
          <a:scene3d>
            <a:camera prst="orthographicFront"/>
            <a:lightRig rig="threePt" dir="t"/>
          </a:scene3d>
          <a:sp3d>
            <a:bevelT/>
          </a:sp3d>
        </p:spPr>
        <p:txBody>
          <a:bodyPr wrap="square" rtlCol="0">
            <a:spAutoFit/>
            <a:sp3d extrusionH="57150">
              <a:bevelT w="38100" h="38100"/>
            </a:sp3d>
          </a:bodyPr>
          <a:lstStyle/>
          <a:p>
            <a:pPr marL="457200" indent="-457200">
              <a:buFont typeface="Arial" pitchFamily="34" charset="0"/>
              <a:buChar char="•"/>
            </a:pPr>
            <a:r>
              <a:rPr lang="en-US" sz="2800" b="1" dirty="0">
                <a:solidFill>
                  <a:srgbClr val="0070C0"/>
                </a:solidFill>
              </a:rPr>
              <a:t>Approximately 700 years before, both Moses and Joshua had given very firm, strict counsel to Israel to NOT be enticed by the pagans and their gods for sun worship and moon worship. </a:t>
            </a:r>
          </a:p>
          <a:p>
            <a:pPr marL="457200" indent="-457200">
              <a:buFont typeface="Arial" pitchFamily="34" charset="0"/>
              <a:buChar char="•"/>
            </a:pPr>
            <a:r>
              <a:rPr lang="en-US" sz="2800" b="1" u="sng" dirty="0">
                <a:solidFill>
                  <a:srgbClr val="C00000"/>
                </a:solidFill>
              </a:rPr>
              <a:t>Israel did NOT heed the counsel</a:t>
            </a:r>
            <a:r>
              <a:rPr lang="en-US" sz="2800" b="1" dirty="0">
                <a:solidFill>
                  <a:srgbClr val="C00000"/>
                </a:solidFill>
              </a:rPr>
              <a:t>.  This is basically their sad history </a:t>
            </a:r>
            <a:br>
              <a:rPr lang="en-US" sz="2800" b="1" dirty="0">
                <a:solidFill>
                  <a:srgbClr val="C00000"/>
                </a:solidFill>
              </a:rPr>
            </a:br>
            <a:r>
              <a:rPr lang="en-US" sz="2800" b="1" dirty="0">
                <a:solidFill>
                  <a:srgbClr val="C00000"/>
                </a:solidFill>
              </a:rPr>
              <a:t>with rounds of pagan bondage and cries for deliverance throughout </a:t>
            </a:r>
            <a:br>
              <a:rPr lang="en-US" sz="2800" b="1" dirty="0">
                <a:solidFill>
                  <a:srgbClr val="C00000"/>
                </a:solidFill>
              </a:rPr>
            </a:br>
            <a:r>
              <a:rPr lang="en-US" sz="2800" b="1" dirty="0">
                <a:solidFill>
                  <a:srgbClr val="C00000"/>
                </a:solidFill>
              </a:rPr>
              <a:t>the whole Old Testament.  </a:t>
            </a:r>
          </a:p>
          <a:p>
            <a:pPr marL="457200" indent="-457200">
              <a:buFont typeface="Arial" pitchFamily="34" charset="0"/>
              <a:buChar char="•"/>
            </a:pPr>
            <a:r>
              <a:rPr lang="en-US" sz="2800" b="1" dirty="0">
                <a:solidFill>
                  <a:srgbClr val="0070C0"/>
                </a:solidFill>
              </a:rPr>
              <a:t>Next, Yahuah steps in with two signs to see if He can’t move His people to follow His ways for the next 700 years.  What are the two signs?</a:t>
            </a:r>
          </a:p>
        </p:txBody>
      </p:sp>
      <p:sp>
        <p:nvSpPr>
          <p:cNvPr id="4" name="Rounded Rectangle 3"/>
          <p:cNvSpPr/>
          <p:nvPr/>
        </p:nvSpPr>
        <p:spPr>
          <a:xfrm>
            <a:off x="2532925" y="1348450"/>
            <a:ext cx="7010400" cy="457200"/>
          </a:xfrm>
          <a:prstGeom prst="roundRect">
            <a:avLst/>
          </a:prstGeom>
          <a:no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37651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0" y="914400"/>
            <a:ext cx="10668000" cy="61722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1404600" y="6324600"/>
            <a:ext cx="711200" cy="381000"/>
          </a:xfrm>
        </p:spPr>
        <p:txBody>
          <a:bodyPr/>
          <a:lstStyle/>
          <a:p>
            <a:fld id="{AA4C6552-42F6-43F2-A3FB-E92E8C09004E}" type="slidenum">
              <a:rPr lang="en-US" sz="1600" b="1" smtClean="0">
                <a:solidFill>
                  <a:schemeClr val="tx1">
                    <a:lumMod val="50000"/>
                    <a:lumOff val="50000"/>
                  </a:schemeClr>
                </a:solidFill>
              </a:rPr>
              <a:t>109</a:t>
            </a:fld>
            <a:endParaRPr lang="en-US" b="1" dirty="0">
              <a:solidFill>
                <a:schemeClr val="tx1">
                  <a:lumMod val="50000"/>
                  <a:lumOff val="50000"/>
                </a:schemeClr>
              </a:solidFill>
            </a:endParaRPr>
          </a:p>
        </p:txBody>
      </p:sp>
      <p:sp>
        <p:nvSpPr>
          <p:cNvPr id="5" name="Title 8"/>
          <p:cNvSpPr txBox="1">
            <a:spLocks/>
          </p:cNvSpPr>
          <p:nvPr/>
        </p:nvSpPr>
        <p:spPr>
          <a:xfrm>
            <a:off x="609600" y="-76200"/>
            <a:ext cx="10896600" cy="1295400"/>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50800"/>
                <a:solidFill>
                  <a:srgbClr val="00B0F0"/>
                </a:solidFill>
                <a:effectLst>
                  <a:outerShdw blurRad="38100" dist="38100" dir="2700000" algn="tl">
                    <a:srgbClr val="000000">
                      <a:alpha val="43137"/>
                    </a:srgbClr>
                  </a:outerShdw>
                </a:effectLst>
                <a:latin typeface="Arial Rounded MT Bold" pitchFamily="34" charset="0"/>
              </a:rPr>
              <a:t>Audience Participation</a:t>
            </a:r>
          </a:p>
        </p:txBody>
      </p:sp>
      <p:sp>
        <p:nvSpPr>
          <p:cNvPr id="3" name="Rectangle 2"/>
          <p:cNvSpPr/>
          <p:nvPr/>
        </p:nvSpPr>
        <p:spPr>
          <a:xfrm>
            <a:off x="0" y="4876800"/>
            <a:ext cx="12115800"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solidFill>
                  <a:srgbClr val="8E002F"/>
                </a:solidFill>
                <a:effectLst>
                  <a:outerShdw blurRad="50800" dist="39000" dir="5460000" algn="tl">
                    <a:srgbClr val="000000">
                      <a:alpha val="38000"/>
                    </a:srgbClr>
                  </a:outerShdw>
                </a:effectLst>
              </a:rPr>
              <a:t>What are your thoughts on the back-sliding ways </a:t>
            </a:r>
            <a:br>
              <a:rPr lang="en-US" sz="4000" b="1" cap="none" spc="0" dirty="0">
                <a:ln w="11430"/>
                <a:solidFill>
                  <a:srgbClr val="8E002F"/>
                </a:solidFill>
                <a:effectLst>
                  <a:outerShdw blurRad="50800" dist="39000" dir="5460000" algn="tl">
                    <a:srgbClr val="000000">
                      <a:alpha val="38000"/>
                    </a:srgbClr>
                  </a:outerShdw>
                </a:effectLst>
              </a:rPr>
            </a:br>
            <a:r>
              <a:rPr lang="en-US" sz="4000" b="1" cap="none" spc="0" dirty="0">
                <a:ln w="11430"/>
                <a:solidFill>
                  <a:srgbClr val="8E002F"/>
                </a:solidFill>
                <a:effectLst>
                  <a:outerShdw blurRad="50800" dist="39000" dir="5460000" algn="tl">
                    <a:srgbClr val="000000">
                      <a:alpha val="38000"/>
                    </a:srgbClr>
                  </a:outerShdw>
                </a:effectLst>
              </a:rPr>
              <a:t>of Israel &amp; their worship of pagan gods?</a:t>
            </a:r>
            <a:br>
              <a:rPr lang="en-US" sz="4000" b="1" cap="none" spc="0" dirty="0">
                <a:ln w="11430"/>
                <a:solidFill>
                  <a:srgbClr val="8E002F"/>
                </a:solidFill>
                <a:effectLst>
                  <a:outerShdw blurRad="50800" dist="39000" dir="5460000" algn="tl">
                    <a:srgbClr val="000000">
                      <a:alpha val="38000"/>
                    </a:srgbClr>
                  </a:outerShdw>
                </a:effectLst>
              </a:rPr>
            </a:br>
            <a:r>
              <a:rPr lang="en-US" sz="4000" b="1" cap="none" spc="0" dirty="0">
                <a:ln w="11430"/>
                <a:solidFill>
                  <a:srgbClr val="0070C0"/>
                </a:solidFill>
                <a:effectLst>
                  <a:outerShdw blurRad="50800" dist="39000" dir="5460000" algn="tl">
                    <a:srgbClr val="000000">
                      <a:alpha val="38000"/>
                    </a:srgbClr>
                  </a:outerShdw>
                </a:effectLst>
                <a:latin typeface="Comic Sans MS" pitchFamily="66" charset="0"/>
              </a:rPr>
              <a:t>What should Yahuah do?</a:t>
            </a:r>
          </a:p>
        </p:txBody>
      </p:sp>
    </p:spTree>
    <p:extLst>
      <p:ext uri="{BB962C8B-B14F-4D97-AF65-F5344CB8AC3E}">
        <p14:creationId xmlns:p14="http://schemas.microsoft.com/office/powerpoint/2010/main" val="331239907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066800" y="5684519"/>
            <a:ext cx="9982200" cy="838201"/>
          </a:xfrm>
          <a:prstGeom prst="rect">
            <a:avLst/>
          </a:prstGeom>
          <a:solidFill>
            <a:srgbClr val="B88472"/>
          </a:solidFill>
          <a:ln w="57150">
            <a:solidFill>
              <a:srgbClr val="B03520"/>
            </a:solidFill>
          </a:ln>
          <a:scene3d>
            <a:camera prst="orthographicFront"/>
            <a:lightRig rig="threePt" dir="t"/>
          </a:scene3d>
          <a:sp3d>
            <a:bevelT w="114300" prst="artDeco"/>
          </a:sp3d>
        </p:spPr>
        <p:txBody>
          <a:bodyPr>
            <a:noAutofi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solidFill>
                </a:ln>
                <a:solidFill>
                  <a:schemeClr val="accent4">
                    <a:lumMod val="40000"/>
                    <a:lumOff val="60000"/>
                  </a:schemeClr>
                </a:solidFill>
              </a:rPr>
              <a:t>Is there a</a:t>
            </a:r>
            <a:r>
              <a:rPr lang="en-US" sz="5400" b="1" dirty="0">
                <a:ln>
                  <a:solidFill>
                    <a:schemeClr val="bg1"/>
                  </a:solidFill>
                </a:ln>
                <a:solidFill>
                  <a:schemeClr val="accent4">
                    <a:lumMod val="40000"/>
                    <a:lumOff val="60000"/>
                  </a:schemeClr>
                </a:solidFill>
                <a:effectLst/>
              </a:rPr>
              <a:t> Lunar Deception?</a:t>
            </a:r>
          </a:p>
        </p:txBody>
      </p:sp>
      <p:sp>
        <p:nvSpPr>
          <p:cNvPr id="4" name="Subtitle 2"/>
          <p:cNvSpPr txBox="1">
            <a:spLocks/>
          </p:cNvSpPr>
          <p:nvPr/>
        </p:nvSpPr>
        <p:spPr>
          <a:xfrm>
            <a:off x="9525000" y="669524"/>
            <a:ext cx="2228850" cy="4512076"/>
          </a:xfrm>
          <a:prstGeom prst="rect">
            <a:avLst/>
          </a:prstGeom>
          <a:solidFill>
            <a:srgbClr val="FDEDCB"/>
          </a:solidFill>
          <a:ln w="38100">
            <a:solidFill>
              <a:schemeClr val="accent4">
                <a:lumMod val="75000"/>
              </a:schemeClr>
            </a:solidFill>
          </a:ln>
          <a:scene3d>
            <a:camera prst="orthographicFront"/>
            <a:lightRig rig="threePt" dir="t"/>
          </a:scene3d>
          <a:sp3d>
            <a:bevelT w="152400" h="50800" prst="softRoun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B83D68"/>
                </a:solidFill>
              </a:rPr>
              <a:t>Is the Moon really in charge </a:t>
            </a:r>
            <a:br>
              <a:rPr lang="en-US" sz="4000" b="1" dirty="0">
                <a:solidFill>
                  <a:srgbClr val="B83D68"/>
                </a:solidFill>
              </a:rPr>
            </a:br>
            <a:r>
              <a:rPr lang="en-US" sz="4000" b="1" dirty="0">
                <a:solidFill>
                  <a:srgbClr val="B83D68"/>
                </a:solidFill>
              </a:rPr>
              <a:t>of the Festal Biblical Month?</a:t>
            </a:r>
          </a:p>
        </p:txBody>
      </p:sp>
      <p:pic>
        <p:nvPicPr>
          <p:cNvPr id="5" name="Picture 3" descr="C:\Users\Rae\Desktop\harvest-moon-erica-han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24932"/>
            <a:ext cx="8382000" cy="4656667"/>
          </a:xfrm>
          <a:prstGeom prst="round2DiagRect">
            <a:avLst>
              <a:gd name="adj1" fmla="val 16667"/>
              <a:gd name="adj2" fmla="val 0"/>
            </a:avLst>
          </a:prstGeom>
          <a:ln w="88900" cap="sq">
            <a:solidFill>
              <a:srgbClr val="B03520"/>
            </a:solidFill>
            <a:miter lim="800000"/>
          </a:ln>
          <a:effectLst>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19400" y="1981200"/>
            <a:ext cx="2514600" cy="369332"/>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200" y="591206"/>
            <a:ext cx="8610600" cy="4606670"/>
          </a:xfrm>
          <a:prstGeom prst="rect">
            <a:avLst/>
          </a:prstGeom>
          <a:ln w="228600" cap="sq" cmpd="thickThin">
            <a:solidFill>
              <a:srgbClr val="B88472"/>
            </a:solidFill>
            <a:prstDash val="solid"/>
            <a:miter lim="800000"/>
          </a:ln>
          <a:effectLst>
            <a:innerShdw blurRad="76200">
              <a:srgbClr val="000000"/>
            </a:inn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Slide Number Placeholder 1"/>
          <p:cNvSpPr txBox="1">
            <a:spLocks/>
          </p:cNvSpPr>
          <p:nvPr/>
        </p:nvSpPr>
        <p:spPr>
          <a:xfrm>
            <a:off x="11582400" y="6420167"/>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11</a:t>
            </a:fld>
            <a:endParaRPr lang="en-US" sz="1600" dirty="0">
              <a:solidFill>
                <a:schemeClr val="tx1"/>
              </a:solidFill>
            </a:endParaRPr>
          </a:p>
        </p:txBody>
      </p:sp>
    </p:spTree>
    <p:extLst>
      <p:ext uri="{BB962C8B-B14F-4D97-AF65-F5344CB8AC3E}">
        <p14:creationId xmlns:p14="http://schemas.microsoft.com/office/powerpoint/2010/main" val="67984343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80152"/>
            <a:ext cx="2743200" cy="365125"/>
          </a:xfrm>
        </p:spPr>
        <p:txBody>
          <a:bodyPr/>
          <a:lstStyle/>
          <a:p>
            <a:fld id="{AA4C6552-42F6-43F2-A3FB-E92E8C09004E}" type="slidenum">
              <a:rPr lang="en-US" sz="1800" b="1" smtClean="0">
                <a:solidFill>
                  <a:schemeClr val="bg1"/>
                </a:solidFill>
              </a:rPr>
              <a:t>110</a:t>
            </a:fld>
            <a:endParaRPr lang="en-US" b="1" dirty="0">
              <a:solidFill>
                <a:schemeClr val="bg1"/>
              </a:solidFill>
            </a:endParaRPr>
          </a:p>
        </p:txBody>
      </p:sp>
      <p:sp>
        <p:nvSpPr>
          <p:cNvPr id="10" name="Rectangle 9"/>
          <p:cNvSpPr/>
          <p:nvPr/>
        </p:nvSpPr>
        <p:spPr>
          <a:xfrm>
            <a:off x="762000" y="2339638"/>
            <a:ext cx="8725274" cy="3908762"/>
          </a:xfrm>
          <a:prstGeom prst="rect">
            <a:avLst/>
          </a:prstGeom>
          <a:solidFill>
            <a:schemeClr val="accent3">
              <a:lumMod val="40000"/>
              <a:lumOff val="60000"/>
              <a:alpha val="55000"/>
            </a:schemeClr>
          </a:solidFill>
          <a:effectLst>
            <a:glow rad="228600">
              <a:schemeClr val="accent5">
                <a:satMod val="175000"/>
                <a:alpha val="40000"/>
              </a:schemeClr>
            </a:glow>
          </a:effectLst>
          <a:scene3d>
            <a:camera prst="orthographicFront"/>
            <a:lightRig rig="flat" dir="t">
              <a:rot lat="0" lon="0" rev="18900000"/>
            </a:lightRig>
          </a:scene3d>
          <a:sp3d>
            <a:bevelT/>
          </a:sp3d>
        </p:spPr>
        <p:txBody>
          <a:bodyPr wrap="none" lIns="91440" tIns="45720" rIns="91440" bIns="45720">
            <a:spAutoFit/>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dirty="0">
                <a:ln w="38100">
                  <a:solidFill>
                    <a:srgbClr val="002060"/>
                  </a:solidFill>
                </a:ln>
                <a:solidFill>
                  <a:schemeClr val="accent3"/>
                </a:solidFill>
                <a:effectLst>
                  <a:glow rad="139700">
                    <a:schemeClr val="accent5">
                      <a:satMod val="175000"/>
                      <a:alpha val="40000"/>
                    </a:schemeClr>
                  </a:glow>
                  <a:outerShdw blurRad="38100" dist="38100" dir="2700000" algn="tl">
                    <a:srgbClr val="000000">
                      <a:alpha val="43137"/>
                    </a:srgbClr>
                  </a:outerShdw>
                </a:effectLst>
                <a:latin typeface="Cooper Black" pitchFamily="18" charset="0"/>
              </a:rPr>
              <a:t>About  701 BC Yahuah said:</a:t>
            </a:r>
          </a:p>
          <a:p>
            <a:pPr algn="ctr"/>
            <a:r>
              <a:rPr lang="en-US" sz="4800" b="1" dirty="0">
                <a:ln w="38100">
                  <a:solidFill>
                    <a:srgbClr val="002060"/>
                  </a:solidFill>
                </a:ln>
                <a:solidFill>
                  <a:schemeClr val="accent3"/>
                </a:solidFill>
                <a:effectLst>
                  <a:glow rad="139700">
                    <a:schemeClr val="accent5">
                      <a:satMod val="175000"/>
                      <a:alpha val="40000"/>
                    </a:schemeClr>
                  </a:glow>
                  <a:outerShdw blurRad="38100" dist="38100" dir="2700000" algn="tl">
                    <a:srgbClr val="000000">
                      <a:alpha val="43137"/>
                    </a:srgbClr>
                  </a:outerShdw>
                </a:effectLst>
                <a:latin typeface="Cooper Black" pitchFamily="18" charset="0"/>
              </a:rPr>
              <a:t>“Enough is Enough”!</a:t>
            </a:r>
          </a:p>
          <a:p>
            <a:pPr algn="ctr"/>
            <a:r>
              <a:rPr lang="en-US" sz="4000" b="1" cap="none" spc="0" dirty="0">
                <a:ln w="38100">
                  <a:solidFill>
                    <a:srgbClr val="002060"/>
                  </a:solidFill>
                </a:ln>
                <a:solidFill>
                  <a:srgbClr val="00B050"/>
                </a:solidFill>
                <a:effectLst>
                  <a:glow rad="139700">
                    <a:schemeClr val="accent5">
                      <a:satMod val="175000"/>
                      <a:alpha val="40000"/>
                    </a:schemeClr>
                  </a:glow>
                  <a:outerShdw blurRad="38100" dist="38100" dir="2700000" algn="tl">
                    <a:srgbClr val="000000">
                      <a:alpha val="43137"/>
                    </a:srgbClr>
                  </a:outerShdw>
                </a:effectLst>
                <a:latin typeface="Comic Sans MS" pitchFamily="66" charset="0"/>
              </a:rPr>
              <a:t>Hezekiah’s  Sundial  </a:t>
            </a:r>
            <a:r>
              <a:rPr lang="en-US" sz="4000" b="1" dirty="0">
                <a:ln w="38100">
                  <a:solidFill>
                    <a:srgbClr val="002060"/>
                  </a:solidFill>
                </a:ln>
                <a:solidFill>
                  <a:srgbClr val="00B050"/>
                </a:solidFill>
                <a:effectLst>
                  <a:glow rad="139700">
                    <a:schemeClr val="accent5">
                      <a:satMod val="175000"/>
                      <a:alpha val="40000"/>
                    </a:schemeClr>
                  </a:glow>
                  <a:outerShdw blurRad="38100" dist="38100" dir="2700000" algn="tl">
                    <a:srgbClr val="000000">
                      <a:alpha val="43137"/>
                    </a:srgbClr>
                  </a:outerShdw>
                </a:effectLst>
                <a:latin typeface="Comic Sans MS" pitchFamily="66" charset="0"/>
              </a:rPr>
              <a:t>Miracle</a:t>
            </a:r>
            <a:br>
              <a:rPr lang="en-US" sz="4000" b="1" cap="none" spc="0" dirty="0">
                <a:ln w="38100">
                  <a:solidFill>
                    <a:srgbClr val="002060"/>
                  </a:solidFill>
                </a:ln>
                <a:solidFill>
                  <a:srgbClr val="00B050"/>
                </a:solidFill>
                <a:effectLst>
                  <a:glow rad="139700">
                    <a:schemeClr val="accent5">
                      <a:satMod val="175000"/>
                      <a:alpha val="40000"/>
                    </a:schemeClr>
                  </a:glow>
                  <a:outerShdw blurRad="38100" dist="38100" dir="2700000" algn="tl">
                    <a:srgbClr val="000000">
                      <a:alpha val="43137"/>
                    </a:srgbClr>
                  </a:outerShdw>
                </a:effectLst>
                <a:latin typeface="Comic Sans MS" pitchFamily="66" charset="0"/>
              </a:rPr>
            </a:br>
            <a:r>
              <a:rPr lang="en-US" sz="4000" b="1" cap="none" spc="0" dirty="0">
                <a:ln w="38100">
                  <a:solidFill>
                    <a:srgbClr val="002060"/>
                  </a:solidFill>
                </a:ln>
                <a:solidFill>
                  <a:srgbClr val="00B050"/>
                </a:solidFill>
                <a:effectLst>
                  <a:glow rad="139700">
                    <a:schemeClr val="accent5">
                      <a:satMod val="175000"/>
                      <a:alpha val="40000"/>
                    </a:schemeClr>
                  </a:glow>
                  <a:outerShdw blurRad="38100" dist="38100" dir="2700000" algn="tl">
                    <a:srgbClr val="000000">
                      <a:alpha val="43137"/>
                    </a:srgbClr>
                  </a:outerShdw>
                </a:effectLst>
                <a:latin typeface="Comic Sans MS" pitchFamily="66" charset="0"/>
              </a:rPr>
              <a:t>is the next major event …</a:t>
            </a:r>
          </a:p>
          <a:p>
            <a:pPr algn="ctr"/>
            <a:r>
              <a:rPr lang="en-US" sz="3600" b="1" dirty="0">
                <a:ln>
                  <a:solidFill>
                    <a:schemeClr val="accent5">
                      <a:lumMod val="50000"/>
                    </a:schemeClr>
                  </a:solidFill>
                </a:ln>
                <a:solidFill>
                  <a:srgbClr val="0070C0"/>
                </a:solidFill>
                <a:latin typeface="Comic Sans MS" pitchFamily="66" charset="0"/>
              </a:rPr>
              <a:t>sent by Yahuah to c</a:t>
            </a:r>
            <a:r>
              <a:rPr lang="en-US" sz="3600" b="1" cap="none" spc="0" dirty="0">
                <a:ln>
                  <a:solidFill>
                    <a:schemeClr val="accent5">
                      <a:lumMod val="50000"/>
                    </a:schemeClr>
                  </a:solidFill>
                </a:ln>
                <a:solidFill>
                  <a:srgbClr val="0070C0"/>
                </a:solidFill>
                <a:latin typeface="Comic Sans MS" pitchFamily="66" charset="0"/>
              </a:rPr>
              <a:t>orrect Israel’s </a:t>
            </a:r>
            <a:br>
              <a:rPr lang="en-US" sz="3600" b="1" cap="none" spc="0" dirty="0">
                <a:ln>
                  <a:solidFill>
                    <a:schemeClr val="accent5">
                      <a:lumMod val="50000"/>
                    </a:schemeClr>
                  </a:solidFill>
                </a:ln>
                <a:solidFill>
                  <a:srgbClr val="0070C0"/>
                </a:solidFill>
                <a:latin typeface="Comic Sans MS" pitchFamily="66" charset="0"/>
              </a:rPr>
            </a:br>
            <a:r>
              <a:rPr lang="en-US" sz="3600" b="1" dirty="0">
                <a:ln>
                  <a:solidFill>
                    <a:schemeClr val="accent5">
                      <a:lumMod val="50000"/>
                    </a:schemeClr>
                  </a:solidFill>
                </a:ln>
                <a:solidFill>
                  <a:srgbClr val="FF0000"/>
                </a:solidFill>
                <a:latin typeface="Comic Sans MS" pitchFamily="66" charset="0"/>
              </a:rPr>
              <a:t>a</a:t>
            </a:r>
            <a:r>
              <a:rPr lang="en-US" sz="3600" b="1" cap="none" spc="0" dirty="0">
                <a:ln>
                  <a:solidFill>
                    <a:schemeClr val="accent5">
                      <a:lumMod val="50000"/>
                    </a:schemeClr>
                  </a:solidFill>
                </a:ln>
                <a:solidFill>
                  <a:srgbClr val="FF0000"/>
                </a:solidFill>
                <a:latin typeface="Comic Sans MS" pitchFamily="66" charset="0"/>
              </a:rPr>
              <a:t>postasy with the “moon goddess”!</a:t>
            </a:r>
          </a:p>
        </p:txBody>
      </p:sp>
      <p:pic>
        <p:nvPicPr>
          <p:cNvPr id="5122" name="Picture 2" descr="F:\Art on Desktop - 1\All white man clip art\3d white people\png\ques mark man 2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800" y="252254"/>
            <a:ext cx="2138362" cy="251301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a:xfrm>
            <a:off x="-152400" y="228600"/>
            <a:ext cx="10820400" cy="1981200"/>
          </a:xfrm>
          <a:prstGeom prst="rect">
            <a:avLst/>
          </a:prstGeom>
        </p:spPr>
        <p:txBody>
          <a:bodyPr vert="horz" lIns="91440" tIns="45720" rIns="91440" bIns="45720" rtlCol="0">
            <a:normAutofit fontScale="85000" lnSpcReduction="20000"/>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5100" b="1" dirty="0">
                <a:ln w="9525">
                  <a:solidFill>
                    <a:srgbClr val="009999"/>
                  </a:solidFill>
                </a:ln>
                <a:solidFill>
                  <a:schemeClr val="accent4">
                    <a:lumMod val="75000"/>
                  </a:schemeClr>
                </a:solidFill>
                <a:latin typeface="Ravie" pitchFamily="82" charset="0"/>
              </a:rPr>
              <a:t>Back to our Question:</a:t>
            </a:r>
            <a:r>
              <a:rPr lang="en-US" sz="5100" b="1" dirty="0">
                <a:ln w="9525">
                  <a:solidFill>
                    <a:srgbClr val="009999"/>
                  </a:solidFill>
                </a:ln>
                <a:solidFill>
                  <a:srgbClr val="3366CC"/>
                </a:solidFill>
                <a:latin typeface="Segoe Print" pitchFamily="2" charset="0"/>
              </a:rPr>
              <a:t>  </a:t>
            </a:r>
          </a:p>
          <a:p>
            <a:pPr marL="0" indent="0" algn="ctr">
              <a:lnSpc>
                <a:spcPct val="110000"/>
              </a:lnSpc>
              <a:buFont typeface="Arial" panose="020B0604020202020204" pitchFamily="34" charset="0"/>
              <a:buNone/>
            </a:pPr>
            <a:r>
              <a:rPr lang="en-US" sz="4400" b="1" dirty="0">
                <a:ln w="50800"/>
                <a:solidFill>
                  <a:schemeClr val="accent5">
                    <a:lumMod val="20000"/>
                    <a:lumOff val="80000"/>
                  </a:schemeClr>
                </a:solidFill>
                <a:effectLst>
                  <a:glow rad="139700">
                    <a:schemeClr val="accent2">
                      <a:satMod val="175000"/>
                      <a:alpha val="40000"/>
                    </a:schemeClr>
                  </a:glow>
                </a:effectLst>
                <a:latin typeface="Segoe Print" pitchFamily="2" charset="0"/>
              </a:rPr>
              <a:t>Why would Yahuah’s people be enticed to exchange their worship for pagan gods?</a:t>
            </a:r>
            <a:endParaRPr lang="en-US" sz="4400" b="1" dirty="0">
              <a:ln w="50800"/>
              <a:solidFill>
                <a:schemeClr val="accent5">
                  <a:lumMod val="20000"/>
                  <a:lumOff val="80000"/>
                </a:schemeClr>
              </a:solidFill>
            </a:endParaRPr>
          </a:p>
        </p:txBody>
      </p:sp>
      <p:sp>
        <p:nvSpPr>
          <p:cNvPr id="13" name="Content Placeholder 3"/>
          <p:cNvSpPr txBox="1">
            <a:spLocks/>
          </p:cNvSpPr>
          <p:nvPr/>
        </p:nvSpPr>
        <p:spPr>
          <a:xfrm>
            <a:off x="9448800" y="2995454"/>
            <a:ext cx="2743200" cy="3405346"/>
          </a:xfrm>
          <a:prstGeom prst="rect">
            <a:avLst/>
          </a:prstGeom>
        </p:spPr>
        <p:txBody>
          <a:bodyPr vert="horz" lIns="91440" tIns="45720" rIns="91440" bIns="45720" rtlCol="0">
            <a:normAutofit/>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3200" b="1" dirty="0">
                <a:ln w="50800"/>
                <a:solidFill>
                  <a:schemeClr val="accent5">
                    <a:lumMod val="20000"/>
                    <a:lumOff val="80000"/>
                  </a:schemeClr>
                </a:solidFill>
                <a:effectLst>
                  <a:glow rad="139700">
                    <a:schemeClr val="accent2">
                      <a:satMod val="175000"/>
                      <a:alpha val="40000"/>
                    </a:schemeClr>
                  </a:glow>
                </a:effectLst>
                <a:latin typeface="Segoe Print" pitchFamily="2" charset="0"/>
              </a:rPr>
              <a:t>Will that decision affect the calendar they observe?</a:t>
            </a:r>
            <a:endParaRPr lang="en-US" sz="3200" b="1" dirty="0">
              <a:ln w="50800"/>
              <a:solidFill>
                <a:schemeClr val="accent5">
                  <a:lumMod val="20000"/>
                  <a:lumOff val="80000"/>
                </a:schemeClr>
              </a:solidFill>
            </a:endParaRPr>
          </a:p>
        </p:txBody>
      </p:sp>
    </p:spTree>
    <p:extLst>
      <p:ext uri="{BB962C8B-B14F-4D97-AF65-F5344CB8AC3E}">
        <p14:creationId xmlns:p14="http://schemas.microsoft.com/office/powerpoint/2010/main" val="24423167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2000"/>
                                        <p:tgtEl>
                                          <p:spTgt spid="10">
                                            <p:txEl>
                                              <p:pRg st="2" end="2"/>
                                            </p:txEl>
                                          </p:spTgt>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1500"/>
                                        <p:tgtEl>
                                          <p:spTgt spid="10">
                                            <p:txEl>
                                              <p:pRg st="3" end="3"/>
                                            </p:txEl>
                                          </p:spTgt>
                                        </p:tgtEl>
                                      </p:cBhvr>
                                    </p:animEffect>
                                    <p:anim calcmode="lin" valueType="num">
                                      <p:cBhvr>
                                        <p:cTn id="30" dur="1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15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left)">
                                      <p:cBhvr>
                                        <p:cTn id="36"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3800" y="6400800"/>
            <a:ext cx="711200" cy="381000"/>
          </a:xfrm>
        </p:spPr>
        <p:txBody>
          <a:bodyPr/>
          <a:lstStyle/>
          <a:p>
            <a:fld id="{AA4C6552-42F6-43F2-A3FB-E92E8C09004E}" type="slidenum">
              <a:rPr lang="en-US" sz="1800" smtClean="0">
                <a:solidFill>
                  <a:schemeClr val="tx1">
                    <a:lumMod val="65000"/>
                    <a:lumOff val="35000"/>
                  </a:schemeClr>
                </a:solidFill>
              </a:rPr>
              <a:t>111</a:t>
            </a:fld>
            <a:endParaRPr lang="en-US" dirty="0">
              <a:solidFill>
                <a:schemeClr val="tx1">
                  <a:lumMod val="65000"/>
                  <a:lumOff val="35000"/>
                </a:schemeClr>
              </a:solidFill>
            </a:endParaRPr>
          </a:p>
        </p:txBody>
      </p:sp>
      <p:pic>
        <p:nvPicPr>
          <p:cNvPr id="3" name="Picture 3" descr="F:\Art on Desktop - 1\All white man clip art\3d white people\question white man lime green.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601200" y="1227105"/>
            <a:ext cx="2743200" cy="27352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1554540"/>
            <a:ext cx="10210800" cy="156966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t>In the next study we will search for the answers to many questions with an investigation of Judah’s history from 700-400 BC about …</a:t>
            </a:r>
          </a:p>
        </p:txBody>
      </p:sp>
      <p:sp>
        <p:nvSpPr>
          <p:cNvPr id="5" name="Rectangle 4"/>
          <p:cNvSpPr/>
          <p:nvPr/>
        </p:nvSpPr>
        <p:spPr>
          <a:xfrm>
            <a:off x="299720" y="3277612"/>
            <a:ext cx="3876040" cy="304698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0" dirty="0">
                <a:ln w="1905">
                  <a:solidFill>
                    <a:schemeClr val="accent5">
                      <a:lumMod val="50000"/>
                    </a:schemeClr>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Arial Rounded MT Bold" pitchFamily="34" charset="0"/>
              </a:rPr>
              <a:t>… who else may be responsible for taking away the Keys to Yahuah’s Covenant Calendar?</a:t>
            </a:r>
          </a:p>
        </p:txBody>
      </p:sp>
      <p:sp>
        <p:nvSpPr>
          <p:cNvPr id="6" name="Rectangle 5"/>
          <p:cNvSpPr/>
          <p:nvPr/>
        </p:nvSpPr>
        <p:spPr>
          <a:xfrm>
            <a:off x="4267200" y="3352800"/>
            <a:ext cx="7924800" cy="35394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457200" indent="-457200">
              <a:buFont typeface="+mj-lt"/>
              <a:buAutoNum type="arabicPeriod"/>
            </a:pPr>
            <a:r>
              <a:rPr lang="en-US" sz="3200" b="1" dirty="0">
                <a:ln w="1905">
                  <a:solidFill>
                    <a:schemeClr val="accent5">
                      <a:lumMod val="50000"/>
                    </a:schemeClr>
                  </a:solidFill>
                </a:ln>
                <a:solidFill>
                  <a:srgbClr val="00B050"/>
                </a:solidFill>
                <a:effectLst>
                  <a:innerShdw blurRad="69850" dist="43180" dir="5400000">
                    <a:srgbClr val="000000">
                      <a:alpha val="65000"/>
                    </a:srgbClr>
                  </a:innerShdw>
                </a:effectLst>
                <a:latin typeface="Arial Rounded MT Bold" pitchFamily="34" charset="0"/>
              </a:rPr>
              <a:t>Israel’s 10 tribes only apostatized!        </a:t>
            </a:r>
          </a:p>
          <a:p>
            <a:pPr marL="457200" indent="-457200">
              <a:lnSpc>
                <a:spcPct val="150000"/>
              </a:lnSpc>
              <a:buFont typeface="+mj-lt"/>
              <a:buAutoNum type="arabicPeriod"/>
            </a:pPr>
            <a:r>
              <a:rPr lang="en-US" sz="3200" b="1" dirty="0">
                <a:ln w="1905">
                  <a:solidFill>
                    <a:schemeClr val="accent5">
                      <a:lumMod val="50000"/>
                    </a:schemeClr>
                  </a:solidFill>
                </a:ln>
                <a:solidFill>
                  <a:srgbClr val="7030A0"/>
                </a:solidFill>
                <a:effectLst>
                  <a:innerShdw blurRad="69850" dist="43180" dir="5400000">
                    <a:srgbClr val="000000">
                      <a:alpha val="65000"/>
                    </a:srgbClr>
                  </a:innerShdw>
                </a:effectLst>
                <a:latin typeface="Arial Rounded MT Bold" pitchFamily="34" charset="0"/>
              </a:rPr>
              <a:t>Samaria is part of Israel.      </a:t>
            </a:r>
          </a:p>
          <a:p>
            <a:pPr marL="457200" indent="-457200">
              <a:lnSpc>
                <a:spcPct val="150000"/>
              </a:lnSpc>
              <a:buFont typeface="+mj-lt"/>
              <a:buAutoNum type="arabicPeriod"/>
            </a:pPr>
            <a:r>
              <a:rPr lang="en-US" sz="3200" b="1" dirty="0">
                <a:ln w="1905">
                  <a:solidFill>
                    <a:schemeClr val="accent5">
                      <a:lumMod val="50000"/>
                    </a:schemeClr>
                  </a:solidFill>
                </a:ln>
                <a:solidFill>
                  <a:srgbClr val="00B0F0"/>
                </a:solidFill>
                <a:effectLst>
                  <a:innerShdw blurRad="69850" dist="43180" dir="5400000">
                    <a:srgbClr val="000000">
                      <a:alpha val="65000"/>
                    </a:srgbClr>
                  </a:innerShdw>
                </a:effectLst>
                <a:latin typeface="Arial Rounded MT Bold" pitchFamily="34" charset="0"/>
              </a:rPr>
              <a:t>Galilee?   We’ll see!</a:t>
            </a:r>
          </a:p>
          <a:p>
            <a:pPr marL="457200" indent="-457200">
              <a:lnSpc>
                <a:spcPct val="150000"/>
              </a:lnSpc>
              <a:buFont typeface="+mj-lt"/>
              <a:buAutoNum type="arabicPeriod"/>
            </a:pPr>
            <a:r>
              <a:rPr lang="en-US" sz="3200" b="1" dirty="0">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Judah?   </a:t>
            </a:r>
            <a:r>
              <a:rPr lang="en-US" sz="3200" b="1" dirty="0" err="1">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Hhmm</a:t>
            </a:r>
            <a:r>
              <a:rPr lang="en-US" sz="3200" b="1" dirty="0">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 </a:t>
            </a:r>
          </a:p>
          <a:p>
            <a:pPr marL="457200" indent="-457200">
              <a:lnSpc>
                <a:spcPct val="150000"/>
              </a:lnSpc>
              <a:buFont typeface="+mj-lt"/>
              <a:buAutoNum type="arabicPeriod"/>
            </a:pPr>
            <a:r>
              <a:rPr lang="en-US" sz="3200" b="1" dirty="0">
                <a:ln w="1905">
                  <a:solidFill>
                    <a:schemeClr val="accent5">
                      <a:lumMod val="50000"/>
                    </a:schemeClr>
                  </a:solidFill>
                </a:ln>
                <a:solidFill>
                  <a:srgbClr val="FF0000"/>
                </a:solidFill>
                <a:effectLst>
                  <a:innerShdw blurRad="69850" dist="43180" dir="5400000">
                    <a:srgbClr val="000000">
                      <a:alpha val="65000"/>
                    </a:srgbClr>
                  </a:innerShdw>
                </a:effectLst>
                <a:latin typeface="Arial Rounded MT Bold" pitchFamily="34" charset="0"/>
              </a:rPr>
              <a:t>Are there Others?     </a:t>
            </a:r>
            <a:endParaRPr lang="en-US" sz="2400" b="1" cap="none" spc="0" dirty="0">
              <a:ln w="1905">
                <a:solidFill>
                  <a:schemeClr val="accent5">
                    <a:lumMod val="50000"/>
                  </a:schemeClr>
                </a:solidFill>
              </a:ln>
              <a:solidFill>
                <a:srgbClr val="8E002F"/>
              </a:solidFill>
              <a:effectLst>
                <a:innerShdw blurRad="69850" dist="43180" dir="5400000">
                  <a:srgbClr val="000000">
                    <a:alpha val="65000"/>
                  </a:srgbClr>
                </a:innerShdw>
              </a:effectLst>
              <a:latin typeface="Arial Rounded MT Bold" pitchFamily="34" charset="0"/>
            </a:endParaRPr>
          </a:p>
        </p:txBody>
      </p:sp>
      <p:pic>
        <p:nvPicPr>
          <p:cNvPr id="7" name="Picture 4" descr="C:\Users\Rae\Desktop\keys tra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400" y="4563076"/>
            <a:ext cx="2590800" cy="2199797"/>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4033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8" presetClass="entr" presetSubtype="32"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amond(out)">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1000"/>
                                        <p:tgtEl>
                                          <p:spTgt spid="6">
                                            <p:txEl>
                                              <p:pRg st="3" end="3"/>
                                            </p:txEl>
                                          </p:spTgt>
                                        </p:tgtEl>
                                      </p:cBhvr>
                                    </p:animEffect>
                                    <p:anim calcmode="lin" valueType="num">
                                      <p:cBhvr>
                                        <p:cTn id="3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1000"/>
                                        <p:tgtEl>
                                          <p:spTgt spid="6">
                                            <p:txEl>
                                              <p:pRg st="4" end="4"/>
                                            </p:txEl>
                                          </p:spTgt>
                                        </p:tgtEl>
                                      </p:cBhvr>
                                    </p:animEffect>
                                    <p:anim calcmode="lin" valueType="num">
                                      <p:cBhvr>
                                        <p:cTn id="4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112</a:t>
            </a:fld>
            <a:endParaRPr lang="en-US"/>
          </a:p>
        </p:txBody>
      </p:sp>
      <p:pic>
        <p:nvPicPr>
          <p:cNvPr id="3" name="Picture 2" descr="C:\Users\Rae\Desktop\keys tr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364203"/>
            <a:ext cx="4114800" cy="3493797"/>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sp>
        <p:nvSpPr>
          <p:cNvPr id="4" name="Slide Number Placeholder 1"/>
          <p:cNvSpPr txBox="1">
            <a:spLocks/>
          </p:cNvSpPr>
          <p:nvPr/>
        </p:nvSpPr>
        <p:spPr>
          <a:xfrm>
            <a:off x="9372600" y="64166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112</a:t>
            </a:fld>
            <a:endParaRPr lang="en-US" sz="1400" dirty="0">
              <a:solidFill>
                <a:schemeClr val="tx1"/>
              </a:solidFill>
            </a:endParaRPr>
          </a:p>
        </p:txBody>
      </p:sp>
      <p:pic>
        <p:nvPicPr>
          <p:cNvPr id="5" name="Picture 2" descr="F:\Art on Desktop - 1\what_next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855"/>
            <a:ext cx="6019799" cy="2642620"/>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867400" y="153412"/>
            <a:ext cx="6172200" cy="304698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800" b="1"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To </a:t>
            </a:r>
            <a: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find out who</a:t>
            </a:r>
            <a:r>
              <a:rPr lang="en-US" sz="4800" b="1"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 else is</a:t>
            </a:r>
            <a: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 guilty and what </a:t>
            </a:r>
            <a:b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happened to Yahuah’s</a:t>
            </a:r>
            <a:b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br>
            <a:r>
              <a:rPr lang="en-US" sz="48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Covenant Calendar … </a:t>
            </a:r>
          </a:p>
        </p:txBody>
      </p:sp>
      <p:pic>
        <p:nvPicPr>
          <p:cNvPr id="7" name="Picture 4" descr="C:\Users\Rae\Desktop\court-gavel-1024x6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5870" y="4800600"/>
            <a:ext cx="3048000" cy="190500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11034" y="3785652"/>
            <a:ext cx="6858000" cy="2362200"/>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“My People Have Forsaken </a:t>
            </a:r>
            <a:b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b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Me for the </a:t>
            </a:r>
            <a:r>
              <a:rPr lang="en-US" sz="3600" b="1" dirty="0" err="1">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Moonth</a:t>
            </a: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a:t>
            </a:r>
            <a:endParaRPr lang="en-US" sz="18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a:p>
            <a:pPr marL="0" indent="0" algn="ctr">
              <a:buFont typeface="Arial" panose="020B0604020202020204" pitchFamily="34" charset="0"/>
              <a:buNone/>
            </a:pPr>
            <a:r>
              <a:rPr lang="en-US" sz="32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rPr>
              <a:t>(on Nov 16/18)</a:t>
            </a:r>
            <a:endParaRPr lang="en-US"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endParaRPr>
          </a:p>
        </p:txBody>
      </p:sp>
      <p:sp>
        <p:nvSpPr>
          <p:cNvPr id="9" name="Rectangle 8"/>
          <p:cNvSpPr/>
          <p:nvPr/>
        </p:nvSpPr>
        <p:spPr>
          <a:xfrm>
            <a:off x="533400" y="2748063"/>
            <a:ext cx="586740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t>Part </a:t>
            </a:r>
            <a:r>
              <a:rPr lang="en-US" sz="3200" b="1"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t>9</a:t>
            </a:r>
            <a: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t>:</a:t>
            </a:r>
            <a:b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br>
            <a: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t>The Moon!  Oh, the Moon!</a:t>
            </a:r>
            <a:endParaRPr lang="en-US" sz="28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endParaRPr>
          </a:p>
        </p:txBody>
      </p:sp>
      <p:sp>
        <p:nvSpPr>
          <p:cNvPr id="10" name="Rectangle 9"/>
          <p:cNvSpPr/>
          <p:nvPr/>
        </p:nvSpPr>
        <p:spPr>
          <a:xfrm>
            <a:off x="1618285" y="5758016"/>
            <a:ext cx="3697629" cy="101566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60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The End</a:t>
            </a:r>
          </a:p>
        </p:txBody>
      </p:sp>
    </p:spTree>
    <p:extLst>
      <p:ext uri="{BB962C8B-B14F-4D97-AF65-F5344CB8AC3E}">
        <p14:creationId xmlns:p14="http://schemas.microsoft.com/office/powerpoint/2010/main" val="200166387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750"/>
                                        <p:tgtEl>
                                          <p:spTgt spid="6"/>
                                        </p:tgtEl>
                                      </p:cBhvr>
                                    </p:animEffect>
                                  </p:childTnLst>
                                </p:cTn>
                              </p:par>
                            </p:childTnLst>
                          </p:cTn>
                        </p:par>
                        <p:par>
                          <p:cTn id="8" fill="hold">
                            <p:stCondLst>
                              <p:cond delay="2750"/>
                            </p:stCondLst>
                            <p:childTnLst>
                              <p:par>
                                <p:cTn id="9" presetID="42" presetClass="entr" presetSubtype="0" fill="hold" grpId="0"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grpId="0" nodeType="afterEffect">
                                  <p:stCondLst>
                                    <p:cond delay="75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250"/>
                                        <p:tgtEl>
                                          <p:spTgt spid="8">
                                            <p:txEl>
                                              <p:pRg st="0" end="0"/>
                                            </p:txEl>
                                          </p:spTgt>
                                        </p:tgtEl>
                                      </p:cBhvr>
                                    </p:animEffect>
                                    <p:anim calcmode="lin" valueType="num">
                                      <p:cBhvr>
                                        <p:cTn id="18" dur="12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2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500"/>
                            </p:stCondLst>
                            <p:childTnLst>
                              <p:par>
                                <p:cTn id="21" presetID="42" presetClass="entr" presetSubtype="0" fill="hold" grpId="0" nodeType="afterEffect">
                                  <p:stCondLst>
                                    <p:cond delay="75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250"/>
                                        <p:tgtEl>
                                          <p:spTgt spid="8">
                                            <p:txEl>
                                              <p:pRg st="1" end="1"/>
                                            </p:txEl>
                                          </p:spTgt>
                                        </p:tgtEl>
                                      </p:cBhvr>
                                    </p:animEffect>
                                    <p:anim calcmode="lin" valueType="num">
                                      <p:cBhvr>
                                        <p:cTn id="24" dur="125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25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8500"/>
                            </p:stCondLst>
                            <p:childTnLst>
                              <p:par>
                                <p:cTn id="27" presetID="22" presetClass="entr" presetSubtype="8" fill="hold" grpId="0" nodeType="afterEffect">
                                  <p:stCondLst>
                                    <p:cond delay="7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P spid="9"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113</a:t>
            </a:fld>
            <a:endParaRPr lang="en-US"/>
          </a:p>
        </p:txBody>
      </p:sp>
      <p:sp>
        <p:nvSpPr>
          <p:cNvPr id="3" name="Title 1"/>
          <p:cNvSpPr txBox="1">
            <a:spLocks/>
          </p:cNvSpPr>
          <p:nvPr/>
        </p:nvSpPr>
        <p:spPr>
          <a:xfrm>
            <a:off x="3352800" y="-20320"/>
            <a:ext cx="7315200" cy="3733800"/>
          </a:xfrm>
          <a:prstGeom prst="rect">
            <a:avLst/>
          </a:prstGeom>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endPar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endParaRPr>
          </a:p>
        </p:txBody>
      </p:sp>
      <p:sp>
        <p:nvSpPr>
          <p:cNvPr id="4" name="Slide Number Placeholder 2"/>
          <p:cNvSpPr txBox="1">
            <a:spLocks/>
          </p:cNvSpPr>
          <p:nvPr/>
        </p:nvSpPr>
        <p:spPr>
          <a:xfrm>
            <a:off x="11353800" y="6477000"/>
            <a:ext cx="711200" cy="24447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b="1" smtClean="0">
                <a:solidFill>
                  <a:schemeClr val="bg1"/>
                </a:solidFill>
              </a:rPr>
              <a:pPr/>
              <a:t>113</a:t>
            </a:fld>
            <a:endParaRPr lang="en-US" b="1" dirty="0">
              <a:solidFill>
                <a:schemeClr val="bg1"/>
              </a:solidFill>
            </a:endParaRPr>
          </a:p>
        </p:txBody>
      </p:sp>
      <p:pic>
        <p:nvPicPr>
          <p:cNvPr id="5" name="Picture 2" descr="C:\Users\Rae\Desktop\Art on Desktop\white man clip art\3d white people\3d help.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6" name="Picture 3" descr="C:\Users\Rae\Desktop\email 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840" y="4114799"/>
            <a:ext cx="1414657" cy="10194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877800" y="4490753"/>
            <a:ext cx="7608935"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B83D68"/>
                  </a:solidFill>
                </a:ln>
                <a:solidFill>
                  <a:srgbClr val="000000"/>
                </a:solidFill>
                <a:effectLst>
                  <a:glow rad="228600">
                    <a:schemeClr val="accent5">
                      <a:satMod val="175000"/>
                      <a:alpha val="40000"/>
                    </a:schemeClr>
                  </a:glow>
                  <a:outerShdw blurRad="50800" dist="39000" dir="5460000" algn="tl">
                    <a:srgbClr val="000000">
                      <a:alpha val="38000"/>
                    </a:srgbClr>
                  </a:outerShdw>
                </a:effectLst>
                <a:latin typeface="Segoe Print" pitchFamily="2" charset="0"/>
                <a:hlinkClick r:id="rId6"/>
              </a:rPr>
              <a:t>charlene@torahtothetribes.com</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or</a:t>
            </a:r>
            <a:br>
              <a:rPr lang="en-US" sz="3600" b="1"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br>
            <a:r>
              <a:rPr lang="en-US" sz="3600" b="1"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Shofar1owr@gmail.com</a:t>
            </a:r>
            <a:r>
              <a:rPr lang="en-US" sz="36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8" name="Rectangle 7"/>
          <p:cNvSpPr/>
          <p:nvPr/>
        </p:nvSpPr>
        <p:spPr>
          <a:xfrm>
            <a:off x="5943600" y="3998562"/>
            <a:ext cx="6019800" cy="523220"/>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latin typeface="Segoe Print" pitchFamily="2" charset="0"/>
                <a:hlinkClick r:id="rId7"/>
              </a:rPr>
              <a:t>questions</a:t>
            </a:r>
            <a:r>
              <a:rPr lang="en-US" sz="2800" dirty="0">
                <a:solidFill>
                  <a:srgbClr val="0037A4"/>
                </a:solidFill>
                <a:latin typeface="Segoe Print" pitchFamily="2" charset="0"/>
                <a:hlinkClick r:id="rId7"/>
              </a:rPr>
              <a:t>@studythecalendar.co</a:t>
            </a:r>
            <a:r>
              <a:rPr lang="en-US" sz="2800" dirty="0">
                <a:latin typeface="Segoe Print" pitchFamily="2" charset="0"/>
                <a:hlinkClick r:id="rId7"/>
              </a:rPr>
              <a:t>m</a:t>
            </a:r>
            <a:r>
              <a:rPr lang="en-US" sz="28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8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8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9" name="Rectangle 8"/>
          <p:cNvSpPr/>
          <p:nvPr/>
        </p:nvSpPr>
        <p:spPr>
          <a:xfrm>
            <a:off x="4645204" y="5809658"/>
            <a:ext cx="7318196" cy="646331"/>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3600" dirty="0">
                <a:latin typeface="Segoe Print" pitchFamily="2" charset="0"/>
                <a:hlinkClick r:id="rId8"/>
              </a:rPr>
              <a:t>www.</a:t>
            </a:r>
            <a:r>
              <a:rPr lang="en-US" sz="3600" dirty="0">
                <a:solidFill>
                  <a:srgbClr val="0037A4"/>
                </a:solidFill>
                <a:latin typeface="Segoe Print" pitchFamily="2" charset="0"/>
                <a:hlinkClick r:id="rId7"/>
              </a:rPr>
              <a:t> studythecalendar</a:t>
            </a:r>
            <a:r>
              <a:rPr lang="en-US" sz="3600" dirty="0">
                <a:solidFill>
                  <a:srgbClr val="0037A4"/>
                </a:solidFill>
                <a:latin typeface="Segoe Print" pitchFamily="2" charset="0"/>
                <a:hlinkClick r:id="rId8"/>
              </a:rPr>
              <a:t>.com</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2647230305"/>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9627870" y="986365"/>
            <a:ext cx="2228850" cy="4885270"/>
          </a:xfrm>
          <a:prstGeom prst="rect">
            <a:avLst/>
          </a:prstGeom>
          <a:solidFill>
            <a:srgbClr val="FDEDCB"/>
          </a:solidFill>
          <a:ln w="38100">
            <a:solidFill>
              <a:schemeClr val="accent4">
                <a:lumMod val="75000"/>
              </a:schemeClr>
            </a:solidFill>
          </a:ln>
          <a:scene3d>
            <a:camera prst="orthographicFront"/>
            <a:lightRig rig="threePt" dir="t"/>
          </a:scene3d>
          <a:sp3d>
            <a:bevelT w="152400" h="50800" prst="softRoun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100" b="1" dirty="0">
              <a:solidFill>
                <a:srgbClr val="B83D68"/>
              </a:solidFill>
            </a:endParaRPr>
          </a:p>
          <a:p>
            <a:pPr marL="0" indent="0" algn="ctr">
              <a:buNone/>
            </a:pPr>
            <a:r>
              <a:rPr lang="en-US" sz="4000" b="1" dirty="0">
                <a:solidFill>
                  <a:srgbClr val="B83D68"/>
                </a:solidFill>
              </a:rPr>
              <a:t>Or are we dealing with </a:t>
            </a:r>
            <a:r>
              <a:rPr lang="en-US" sz="3600" b="1" dirty="0">
                <a:solidFill>
                  <a:srgbClr val="B83D68"/>
                </a:solidFill>
              </a:rPr>
              <a:t>something</a:t>
            </a:r>
            <a:r>
              <a:rPr lang="en-US" sz="4000" b="1" dirty="0">
                <a:solidFill>
                  <a:srgbClr val="B83D68"/>
                </a:solidFill>
              </a:rPr>
              <a:t> much more serious?</a:t>
            </a:r>
          </a:p>
        </p:txBody>
      </p:sp>
      <p:pic>
        <p:nvPicPr>
          <p:cNvPr id="5" name="Picture 3" descr="C:\Users\Rae\Desktop\harvest-moon-erica-han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24932"/>
            <a:ext cx="8382000" cy="4656667"/>
          </a:xfrm>
          <a:prstGeom prst="round2DiagRect">
            <a:avLst>
              <a:gd name="adj1" fmla="val 16667"/>
              <a:gd name="adj2" fmla="val 0"/>
            </a:avLst>
          </a:prstGeom>
          <a:ln w="88900" cap="sq">
            <a:solidFill>
              <a:srgbClr val="B03520"/>
            </a:solidFill>
            <a:miter lim="800000"/>
          </a:ln>
          <a:effectLst>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19400" y="1981200"/>
            <a:ext cx="2514600" cy="369332"/>
          </a:xfrm>
          <a:prstGeom prst="rect">
            <a:avLst/>
          </a:prstGeom>
          <a:noFill/>
        </p:spPr>
        <p:txBody>
          <a:bodyPr wrap="square" rtlCol="0">
            <a:spAutoFit/>
          </a:bodyPr>
          <a:lstStyle/>
          <a:p>
            <a:endParaRPr lang="en-US" dirty="0"/>
          </a:p>
        </p:txBody>
      </p:sp>
      <p:pic>
        <p:nvPicPr>
          <p:cNvPr id="1026" name="Picture 2" descr="C:\Users\Rae\Desktop\moons &amp; gods\Watchman-New-Moonisra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8763000" cy="6096000"/>
          </a:xfrm>
          <a:prstGeom prst="rect">
            <a:avLst/>
          </a:prstGeom>
          <a:ln w="228600" cap="sq" cmpd="thickThin">
            <a:solidFill>
              <a:srgbClr val="B88472"/>
            </a:solidFill>
            <a:prstDash val="solid"/>
            <a:miter lim="800000"/>
          </a:ln>
          <a:effectLst>
            <a:innerShdw blurRad="76200">
              <a:srgbClr val="000000"/>
            </a:inn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143000" y="5314145"/>
            <a:ext cx="7315200" cy="838201"/>
          </a:xfrm>
          <a:prstGeom prst="rect">
            <a:avLst/>
          </a:prstGeom>
          <a:solidFill>
            <a:srgbClr val="B88472"/>
          </a:solidFill>
          <a:ln w="57150">
            <a:solidFill>
              <a:srgbClr val="B03520"/>
            </a:solidFill>
          </a:ln>
          <a:scene3d>
            <a:camera prst="orthographicFront"/>
            <a:lightRig rig="threePt" dir="t"/>
          </a:scene3d>
          <a:sp3d>
            <a:bevelT w="114300" prst="artDeco"/>
          </a:sp3d>
        </p:spPr>
        <p:txBody>
          <a:bodyPr>
            <a:noAutofit/>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solidFill>
                </a:ln>
                <a:solidFill>
                  <a:schemeClr val="accent4">
                    <a:lumMod val="40000"/>
                    <a:lumOff val="60000"/>
                  </a:schemeClr>
                </a:solidFill>
                <a:effectLst/>
              </a:rPr>
              <a:t>A Lunatic Authority?	</a:t>
            </a:r>
          </a:p>
        </p:txBody>
      </p:sp>
      <p:sp>
        <p:nvSpPr>
          <p:cNvPr id="9" name="Slide Number Placeholder 1"/>
          <p:cNvSpPr txBox="1">
            <a:spLocks/>
          </p:cNvSpPr>
          <p:nvPr/>
        </p:nvSpPr>
        <p:spPr>
          <a:xfrm>
            <a:off x="11506200" y="6420167"/>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bg1"/>
                </a:solidFill>
              </a:rPr>
              <a:pPr/>
              <a:t>12</a:t>
            </a:fld>
            <a:endParaRPr lang="en-US" sz="1600" dirty="0">
              <a:solidFill>
                <a:schemeClr val="bg1"/>
              </a:solidFill>
            </a:endParaRPr>
          </a:p>
        </p:txBody>
      </p:sp>
    </p:spTree>
    <p:extLst>
      <p:ext uri="{BB962C8B-B14F-4D97-AF65-F5344CB8AC3E}">
        <p14:creationId xmlns:p14="http://schemas.microsoft.com/office/powerpoint/2010/main" val="349625597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125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chemeClr val="bg1"/>
            </a:gs>
            <a:gs pos="62000">
              <a:srgbClr val="FFEFD1"/>
            </a:gs>
            <a:gs pos="83000">
              <a:srgbClr val="F0EBD5"/>
            </a:gs>
            <a:gs pos="100000">
              <a:srgbClr val="D1C39F"/>
            </a:gs>
          </a:gsLst>
          <a:lin ang="10800000" scaled="1"/>
          <a:tileRect/>
        </a:gradFill>
        <a:effectLst/>
      </p:bgPr>
    </p:bg>
    <p:spTree>
      <p:nvGrpSpPr>
        <p:cNvPr id="1" name=""/>
        <p:cNvGrpSpPr/>
        <p:nvPr/>
      </p:nvGrpSpPr>
      <p:grpSpPr>
        <a:xfrm>
          <a:off x="0" y="0"/>
          <a:ext cx="0" cy="0"/>
          <a:chOff x="0" y="0"/>
          <a:chExt cx="0" cy="0"/>
        </a:xfrm>
      </p:grpSpPr>
      <p:pic>
        <p:nvPicPr>
          <p:cNvPr id="7170" name="Picture 2" descr="C:\Users\Rae\Desktop\white man clip art\Question Boy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447800"/>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12192000" cy="1295400"/>
          </a:xfrm>
        </p:spPr>
        <p:txBody>
          <a:bodyPr>
            <a:noAutofit/>
            <a:scene3d>
              <a:camera prst="orthographicFront"/>
              <a:lightRig rig="threePt" dir="t"/>
            </a:scene3d>
            <a:sp3d extrusionH="57150">
              <a:bevelT h="25400" prst="softRound"/>
            </a:sp3d>
          </a:bodyPr>
          <a:lstStyle/>
          <a:p>
            <a:pPr algn="ctr"/>
            <a:r>
              <a:rPr lang="en-US" sz="4800" dirty="0">
                <a:solidFill>
                  <a:srgbClr val="9E2A2A"/>
                </a:solidFill>
                <a:latin typeface="Cooper Black" pitchFamily="18" charset="0"/>
              </a:rPr>
              <a:t>Questions that Need Answers </a:t>
            </a:r>
            <a:br>
              <a:rPr lang="en-US" sz="4800" dirty="0">
                <a:solidFill>
                  <a:srgbClr val="9E2A2A"/>
                </a:solidFill>
                <a:latin typeface="Cooper Black" pitchFamily="18" charset="0"/>
              </a:rPr>
            </a:br>
            <a:r>
              <a:rPr lang="en-US" sz="4800" dirty="0">
                <a:solidFill>
                  <a:srgbClr val="9E2A2A"/>
                </a:solidFill>
                <a:latin typeface="Cooper Black" pitchFamily="18" charset="0"/>
              </a:rPr>
              <a:t>for this Study</a:t>
            </a:r>
          </a:p>
        </p:txBody>
      </p:sp>
      <p:sp>
        <p:nvSpPr>
          <p:cNvPr id="3" name="Content Placeholder 2"/>
          <p:cNvSpPr>
            <a:spLocks noGrp="1"/>
          </p:cNvSpPr>
          <p:nvPr>
            <p:ph idx="1"/>
          </p:nvPr>
        </p:nvSpPr>
        <p:spPr>
          <a:xfrm>
            <a:off x="304800" y="1524000"/>
            <a:ext cx="9067800" cy="5037463"/>
          </a:xfrm>
        </p:spPr>
        <p:txBody>
          <a:bodyPr>
            <a:normAutofit fontScale="92500" lnSpcReduction="10000"/>
            <a:scene3d>
              <a:camera prst="orthographicFront"/>
              <a:lightRig rig="threePt" dir="t"/>
            </a:scene3d>
            <a:sp3d extrusionH="57150">
              <a:bevelT w="38100" h="38100"/>
            </a:sp3d>
          </a:bodyPr>
          <a:lstStyle/>
          <a:p>
            <a:pPr marL="514350" indent="-514350">
              <a:buFont typeface="+mj-lt"/>
              <a:buAutoNum type="arabicPeriod"/>
            </a:pPr>
            <a:r>
              <a:rPr lang="en-US" b="1" dirty="0">
                <a:solidFill>
                  <a:srgbClr val="0070C0"/>
                </a:solidFill>
              </a:rPr>
              <a:t>Where did sun and moon worship really begin? </a:t>
            </a:r>
          </a:p>
          <a:p>
            <a:pPr marL="514350" indent="-514350">
              <a:buFont typeface="+mj-lt"/>
              <a:buAutoNum type="arabicPeriod"/>
            </a:pPr>
            <a:r>
              <a:rPr lang="en-US" b="1" dirty="0">
                <a:solidFill>
                  <a:schemeClr val="accent6">
                    <a:lumMod val="75000"/>
                  </a:schemeClr>
                </a:solidFill>
              </a:rPr>
              <a:t>Did this happen somewhere between the generations of Adam and Noah? </a:t>
            </a:r>
          </a:p>
          <a:p>
            <a:pPr marL="514350" indent="-514350">
              <a:buFont typeface="+mj-lt"/>
              <a:buAutoNum type="arabicPeriod"/>
            </a:pPr>
            <a:r>
              <a:rPr lang="en-US" b="1" dirty="0">
                <a:solidFill>
                  <a:srgbClr val="9E2A2A"/>
                </a:solidFill>
              </a:rPr>
              <a:t>Do the sun god and moon goddess represent the major </a:t>
            </a:r>
            <a:br>
              <a:rPr lang="en-US" b="1" dirty="0">
                <a:solidFill>
                  <a:srgbClr val="9E2A2A"/>
                </a:solidFill>
              </a:rPr>
            </a:br>
            <a:r>
              <a:rPr lang="en-US" b="1" dirty="0">
                <a:solidFill>
                  <a:srgbClr val="9E2A2A"/>
                </a:solidFill>
              </a:rPr>
              <a:t>“no gods” or are there other more important pagan gods?</a:t>
            </a:r>
          </a:p>
          <a:p>
            <a:pPr marL="514350" indent="-514350">
              <a:buFont typeface="+mj-lt"/>
              <a:buAutoNum type="arabicPeriod"/>
            </a:pPr>
            <a:r>
              <a:rPr lang="en-US" b="1" dirty="0">
                <a:solidFill>
                  <a:srgbClr val="7030A0"/>
                </a:solidFill>
              </a:rPr>
              <a:t>If the sun god and moon goddess are the dominant pagan gods, which one of the two takes the #1 position?</a:t>
            </a:r>
          </a:p>
          <a:p>
            <a:pPr marL="514350" indent="-514350">
              <a:buFont typeface="+mj-lt"/>
              <a:buAutoNum type="arabicPeriod"/>
            </a:pPr>
            <a:r>
              <a:rPr lang="en-US" b="1" dirty="0">
                <a:solidFill>
                  <a:srgbClr val="9E2A2A"/>
                </a:solidFill>
              </a:rPr>
              <a:t>If sacred regard is given to the sun and moon for any reason, is this classed as worship?</a:t>
            </a:r>
          </a:p>
          <a:p>
            <a:pPr marL="514350" indent="-514350">
              <a:buFont typeface="+mj-lt"/>
              <a:buAutoNum type="arabicPeriod"/>
            </a:pPr>
            <a:r>
              <a:rPr lang="en-US" b="1" dirty="0">
                <a:solidFill>
                  <a:schemeClr val="accent6">
                    <a:lumMod val="75000"/>
                  </a:schemeClr>
                </a:solidFill>
              </a:rPr>
              <a:t>If the sighting of the sun and moon are part of the worship calendar, is that action regarded as worship or serving?</a:t>
            </a:r>
          </a:p>
          <a:p>
            <a:pPr marL="514350" indent="-514350">
              <a:buFont typeface="+mj-lt"/>
              <a:buAutoNum type="arabicPeriod"/>
            </a:pPr>
            <a:r>
              <a:rPr lang="en-US" b="1" dirty="0">
                <a:solidFill>
                  <a:srgbClr val="0070C0"/>
                </a:solidFill>
                <a:effectLst>
                  <a:glow rad="228600">
                    <a:schemeClr val="accent5">
                      <a:satMod val="175000"/>
                      <a:alpha val="40000"/>
                    </a:schemeClr>
                  </a:glow>
                </a:effectLst>
              </a:rPr>
              <a:t>Will this study be able to conclude which is more deceptive?   Sun worship, or moon worship?</a:t>
            </a:r>
          </a:p>
          <a:p>
            <a:endParaRPr lang="en-US" dirty="0"/>
          </a:p>
        </p:txBody>
      </p:sp>
      <p:sp>
        <p:nvSpPr>
          <p:cNvPr id="4" name="Slide Number Placeholder 3"/>
          <p:cNvSpPr>
            <a:spLocks noGrp="1"/>
          </p:cNvSpPr>
          <p:nvPr>
            <p:ph type="sldNum" sz="quarter" idx="12"/>
          </p:nvPr>
        </p:nvSpPr>
        <p:spPr/>
        <p:txBody>
          <a:bodyPr/>
          <a:lstStyle/>
          <a:p>
            <a:fld id="{AA4C6552-42F6-43F2-A3FB-E92E8C09004E}" type="slidenum">
              <a:rPr lang="en-US" smtClean="0"/>
              <a:pPr/>
              <a:t>13</a:t>
            </a:fld>
            <a:endParaRPr lang="en-US" dirty="0"/>
          </a:p>
        </p:txBody>
      </p:sp>
    </p:spTree>
    <p:extLst>
      <p:ext uri="{BB962C8B-B14F-4D97-AF65-F5344CB8AC3E}">
        <p14:creationId xmlns:p14="http://schemas.microsoft.com/office/powerpoint/2010/main" val="302493439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2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1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0" y="517525"/>
            <a:ext cx="6705600" cy="1692275"/>
          </a:xfrm>
        </p:spPr>
        <p:txBody>
          <a:bodyPr>
            <a:normAutofit/>
            <a:scene3d>
              <a:camera prst="orthographicFront"/>
              <a:lightRig rig="threePt" dir="t"/>
            </a:scene3d>
            <a:sp3d extrusionH="57150">
              <a:bevelT h="25400" prst="softRound"/>
            </a:sp3d>
          </a:bodyPr>
          <a:lstStyle/>
          <a:p>
            <a:pPr algn="ctr"/>
            <a:r>
              <a:rPr lang="en-US" sz="5400" dirty="0">
                <a:ln>
                  <a:solidFill>
                    <a:srgbClr val="0070C0"/>
                  </a:solidFill>
                </a:ln>
                <a:solidFill>
                  <a:schemeClr val="accent4">
                    <a:lumMod val="75000"/>
                  </a:schemeClr>
                </a:solidFill>
                <a:latin typeface="Cooper Black" pitchFamily="18" charset="0"/>
              </a:rPr>
              <a:t>Job &amp; the Moon …    </a:t>
            </a:r>
            <a:br>
              <a:rPr lang="en-US" sz="5400" dirty="0">
                <a:ln>
                  <a:solidFill>
                    <a:srgbClr val="0070C0"/>
                  </a:solidFill>
                </a:ln>
                <a:solidFill>
                  <a:schemeClr val="accent4">
                    <a:lumMod val="75000"/>
                  </a:schemeClr>
                </a:solidFill>
                <a:latin typeface="Cooper Black" pitchFamily="18" charset="0"/>
              </a:rPr>
            </a:br>
            <a:r>
              <a:rPr lang="en-US" sz="5400" dirty="0">
                <a:ln>
                  <a:solidFill>
                    <a:srgbClr val="0070C0"/>
                  </a:solidFill>
                </a:ln>
                <a:solidFill>
                  <a:schemeClr val="accent4">
                    <a:lumMod val="75000"/>
                  </a:schemeClr>
                </a:solidFill>
                <a:latin typeface="Cooper Black" pitchFamily="18" charset="0"/>
              </a:rPr>
              <a:t>Was it a Mystery?</a:t>
            </a:r>
          </a:p>
        </p:txBody>
      </p:sp>
      <p:sp>
        <p:nvSpPr>
          <p:cNvPr id="3" name="Content Placeholder 2"/>
          <p:cNvSpPr>
            <a:spLocks noGrp="1"/>
          </p:cNvSpPr>
          <p:nvPr>
            <p:ph idx="1"/>
          </p:nvPr>
        </p:nvSpPr>
        <p:spPr>
          <a:xfrm>
            <a:off x="381000" y="2666999"/>
            <a:ext cx="11430000" cy="3509963"/>
          </a:xfrm>
        </p:spPr>
        <p:txBody>
          <a:bodyPr>
            <a:noAutofit/>
            <a:scene3d>
              <a:camera prst="orthographicFront"/>
              <a:lightRig rig="threePt" dir="t"/>
            </a:scene3d>
            <a:sp3d extrusionH="57150">
              <a:bevelT h="25400" prst="softRound"/>
            </a:sp3d>
          </a:bodyPr>
          <a:lstStyle/>
          <a:p>
            <a:pPr marL="571500" indent="-571500">
              <a:buFont typeface="+mj-lt"/>
              <a:buAutoNum type="romanLcPeriod"/>
            </a:pPr>
            <a:r>
              <a:rPr lang="en-US" b="1" dirty="0">
                <a:solidFill>
                  <a:schemeClr val="bg1"/>
                </a:solidFill>
                <a:effectLst>
                  <a:outerShdw blurRad="38100" dist="38100" dir="2700000" algn="tl">
                    <a:srgbClr val="000000">
                      <a:alpha val="43137"/>
                    </a:srgbClr>
                  </a:outerShdw>
                </a:effectLst>
              </a:rPr>
              <a:t>At the time of Abraham, Yahuah’s people were known as Hebrews.</a:t>
            </a:r>
          </a:p>
          <a:p>
            <a:pPr marL="571500" indent="-571500">
              <a:buFont typeface="+mj-lt"/>
              <a:buAutoNum type="romanLcPeriod"/>
            </a:pPr>
            <a:r>
              <a:rPr lang="en-US" b="1" dirty="0">
                <a:solidFill>
                  <a:schemeClr val="bg1"/>
                </a:solidFill>
                <a:effectLst>
                  <a:outerShdw blurRad="38100" dist="38100" dir="2700000" algn="tl">
                    <a:srgbClr val="000000">
                      <a:alpha val="43137"/>
                    </a:srgbClr>
                  </a:outerShdw>
                </a:effectLst>
              </a:rPr>
              <a:t>Job lived around the time of Abraham – long before the 12 tribes of Israel, or any Jews.  He would not be secretly enticed with the moon.  </a:t>
            </a:r>
          </a:p>
          <a:p>
            <a:pPr marL="571500" indent="-571500">
              <a:buFont typeface="+mj-lt"/>
              <a:buAutoNum type="romanLcPeriod"/>
            </a:pPr>
            <a:r>
              <a:rPr lang="en-US" b="1" dirty="0">
                <a:solidFill>
                  <a:schemeClr val="bg1"/>
                </a:solidFill>
                <a:effectLst>
                  <a:outerShdw blurRad="38100" dist="38100" dir="2700000" algn="tl">
                    <a:srgbClr val="000000">
                      <a:alpha val="43137"/>
                    </a:srgbClr>
                  </a:outerShdw>
                </a:effectLst>
              </a:rPr>
              <a:t>This study will examine the history beginning with Adam to Noah.</a:t>
            </a:r>
          </a:p>
          <a:p>
            <a:pPr marL="571500" indent="-571500">
              <a:buFont typeface="+mj-lt"/>
              <a:buAutoNum type="romanLcPeriod"/>
            </a:pPr>
            <a:r>
              <a:rPr lang="en-US" b="1" dirty="0">
                <a:solidFill>
                  <a:schemeClr val="bg1"/>
                </a:solidFill>
                <a:effectLst>
                  <a:outerShdw blurRad="38100" dist="38100" dir="2700000" algn="tl">
                    <a:srgbClr val="000000">
                      <a:alpha val="43137"/>
                    </a:srgbClr>
                  </a:outerShdw>
                </a:effectLst>
              </a:rPr>
              <a:t>Then we will examine the history from Shem to Abraham, and the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Old Testament history of the northern tribes of Israel (today) and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the tribe of Judah (next time). </a:t>
            </a:r>
          </a:p>
          <a:p>
            <a:pPr marL="571500" indent="-571500">
              <a:buFont typeface="+mj-lt"/>
              <a:buAutoNum type="romanLcPeriod"/>
            </a:pPr>
            <a:r>
              <a:rPr lang="en-US" b="1" dirty="0">
                <a:solidFill>
                  <a:schemeClr val="bg1"/>
                </a:solidFill>
                <a:effectLst>
                  <a:outerShdw blurRad="38100" dist="38100" dir="2700000" algn="tl">
                    <a:srgbClr val="000000">
                      <a:alpha val="43137"/>
                    </a:srgbClr>
                  </a:outerShdw>
                </a:effectLst>
              </a:rPr>
              <a:t>The “moon” mystery will be solved through understanding the history.</a:t>
            </a: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solidFill>
                  <a:schemeClr val="bg1"/>
                </a:solidFill>
              </a:rPr>
              <a:t>14</a:t>
            </a:fld>
            <a:endParaRPr lang="en-US" sz="1600" dirty="0">
              <a:solidFill>
                <a:schemeClr val="bg1"/>
              </a:solidFill>
            </a:endParaRPr>
          </a:p>
        </p:txBody>
      </p:sp>
      <p:pic>
        <p:nvPicPr>
          <p:cNvPr id="1029" name="Picture 5" descr="C:\Users\Rae\Desktop\Job 3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3226"/>
            <a:ext cx="1912938" cy="1943100"/>
          </a:xfrm>
          <a:prstGeom prst="round2DiagRect">
            <a:avLst>
              <a:gd name="adj1" fmla="val 16667"/>
              <a:gd name="adj2" fmla="val 0"/>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59619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871" y="0"/>
            <a:ext cx="10507554" cy="144585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spc="3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Jews &amp; their Moon -</a:t>
            </a:r>
            <a:br>
              <a:rPr lang="en-US" b="1" spc="3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br>
            <a:r>
              <a:rPr lang="en-US" b="1" spc="3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Are we dealing with a Secret?</a:t>
            </a:r>
          </a:p>
        </p:txBody>
      </p:sp>
      <p:sp>
        <p:nvSpPr>
          <p:cNvPr id="3" name="Content Placeholder 2"/>
          <p:cNvSpPr>
            <a:spLocks noGrp="1"/>
          </p:cNvSpPr>
          <p:nvPr>
            <p:ph idx="1"/>
          </p:nvPr>
        </p:nvSpPr>
        <p:spPr>
          <a:xfrm>
            <a:off x="304800" y="1447800"/>
            <a:ext cx="11582400" cy="3200400"/>
          </a:xfrm>
        </p:spPr>
        <p:txBody>
          <a:bodyPr>
            <a:normAutofit fontScale="85000" lnSpcReduction="10000"/>
            <a:scene3d>
              <a:camera prst="orthographicFront"/>
              <a:lightRig rig="threePt" dir="t"/>
            </a:scene3d>
            <a:sp3d extrusionH="57150">
              <a:bevelT w="38100" h="38100"/>
            </a:sp3d>
          </a:bodyPr>
          <a:lstStyle/>
          <a:p>
            <a:pPr>
              <a:lnSpc>
                <a:spcPct val="110000"/>
              </a:lnSpc>
            </a:pPr>
            <a:r>
              <a:rPr lang="en-US" sz="3200" b="1" dirty="0">
                <a:ln>
                  <a:solidFill>
                    <a:schemeClr val="accent4">
                      <a:lumMod val="75000"/>
                    </a:schemeClr>
                  </a:solidFill>
                </a:ln>
                <a:solidFill>
                  <a:schemeClr val="bg1"/>
                </a:solidFill>
                <a:latin typeface="Comic Sans MS" pitchFamily="66" charset="0"/>
              </a:rPr>
              <a:t>Most people believe the Jews (today) are </a:t>
            </a:r>
            <a:br>
              <a:rPr lang="en-US" sz="3200" b="1" dirty="0">
                <a:ln>
                  <a:solidFill>
                    <a:schemeClr val="accent4">
                      <a:lumMod val="75000"/>
                    </a:schemeClr>
                  </a:solidFill>
                </a:ln>
                <a:solidFill>
                  <a:schemeClr val="bg1"/>
                </a:solidFill>
                <a:latin typeface="Comic Sans MS" pitchFamily="66" charset="0"/>
              </a:rPr>
            </a:br>
            <a:r>
              <a:rPr lang="en-US" sz="3200" b="1" dirty="0">
                <a:ln>
                  <a:solidFill>
                    <a:schemeClr val="accent4">
                      <a:lumMod val="75000"/>
                    </a:schemeClr>
                  </a:solidFill>
                </a:ln>
                <a:solidFill>
                  <a:schemeClr val="bg1"/>
                </a:solidFill>
                <a:latin typeface="Comic Sans MS" pitchFamily="66" charset="0"/>
              </a:rPr>
              <a:t>correct in following certain phases of the moon in</a:t>
            </a:r>
            <a:br>
              <a:rPr lang="en-US" sz="3200" b="1" dirty="0">
                <a:ln>
                  <a:solidFill>
                    <a:schemeClr val="accent4">
                      <a:lumMod val="75000"/>
                    </a:schemeClr>
                  </a:solidFill>
                </a:ln>
                <a:solidFill>
                  <a:schemeClr val="bg1"/>
                </a:solidFill>
                <a:latin typeface="Comic Sans MS" pitchFamily="66" charset="0"/>
              </a:rPr>
            </a:br>
            <a:r>
              <a:rPr lang="en-US" sz="3200" b="1" dirty="0">
                <a:ln>
                  <a:solidFill>
                    <a:schemeClr val="accent4">
                      <a:lumMod val="75000"/>
                    </a:schemeClr>
                  </a:solidFill>
                </a:ln>
                <a:solidFill>
                  <a:schemeClr val="bg1"/>
                </a:solidFill>
                <a:latin typeface="Comic Sans MS" pitchFamily="66" charset="0"/>
              </a:rPr>
              <a:t>connection with their feast and festival worship statutes.  </a:t>
            </a:r>
            <a:br>
              <a:rPr lang="en-US" sz="3200" b="1" dirty="0">
                <a:ln>
                  <a:solidFill>
                    <a:schemeClr val="accent4">
                      <a:lumMod val="75000"/>
                    </a:schemeClr>
                  </a:solidFill>
                </a:ln>
                <a:solidFill>
                  <a:schemeClr val="bg1"/>
                </a:solidFill>
                <a:latin typeface="Comic Sans MS" pitchFamily="66" charset="0"/>
              </a:rPr>
            </a:br>
            <a:endParaRPr lang="en-US" sz="1100" b="1" dirty="0">
              <a:ln>
                <a:solidFill>
                  <a:schemeClr val="accent4">
                    <a:lumMod val="75000"/>
                  </a:schemeClr>
                </a:solidFill>
              </a:ln>
              <a:solidFill>
                <a:schemeClr val="bg1"/>
              </a:solidFill>
              <a:latin typeface="Comic Sans MS" pitchFamily="66" charset="0"/>
            </a:endParaRPr>
          </a:p>
          <a:p>
            <a:pPr>
              <a:lnSpc>
                <a:spcPct val="110000"/>
              </a:lnSpc>
            </a:pPr>
            <a:r>
              <a:rPr lang="en-US" sz="3200" b="1" dirty="0">
                <a:ln>
                  <a:solidFill>
                    <a:schemeClr val="accent4">
                      <a:lumMod val="75000"/>
                    </a:schemeClr>
                  </a:solidFill>
                </a:ln>
                <a:solidFill>
                  <a:schemeClr val="bg1"/>
                </a:solidFill>
                <a:latin typeface="Comic Sans MS" pitchFamily="66" charset="0"/>
              </a:rPr>
              <a:t>The 2 verses in Deut 4 &amp; 17 deliver a </a:t>
            </a:r>
            <a:r>
              <a:rPr lang="en-US" sz="3200" b="1" dirty="0">
                <a:ln>
                  <a:solidFill>
                    <a:srgbClr val="7030A0"/>
                  </a:solidFill>
                </a:ln>
                <a:solidFill>
                  <a:srgbClr val="FF0000"/>
                </a:solidFill>
                <a:effectLst>
                  <a:glow rad="88900">
                    <a:srgbClr val="66FF99"/>
                  </a:glow>
                </a:effectLst>
                <a:latin typeface="Comic Sans MS" pitchFamily="66" charset="0"/>
              </a:rPr>
              <a:t>strong statute warning </a:t>
            </a:r>
            <a:r>
              <a:rPr lang="en-US" sz="3200" b="1" dirty="0">
                <a:ln>
                  <a:solidFill>
                    <a:schemeClr val="accent4">
                      <a:lumMod val="75000"/>
                    </a:schemeClr>
                  </a:solidFill>
                </a:ln>
                <a:solidFill>
                  <a:schemeClr val="bg1"/>
                </a:solidFill>
                <a:latin typeface="Comic Sans MS" pitchFamily="66" charset="0"/>
              </a:rPr>
              <a:t>against regarding the moon for anything on a worship calendar.  </a:t>
            </a:r>
            <a:br>
              <a:rPr lang="en-US" sz="3200" b="1" dirty="0">
                <a:ln>
                  <a:solidFill>
                    <a:schemeClr val="accent4">
                      <a:lumMod val="75000"/>
                    </a:schemeClr>
                  </a:solidFill>
                </a:ln>
                <a:solidFill>
                  <a:schemeClr val="bg1"/>
                </a:solidFill>
                <a:latin typeface="Comic Sans MS" pitchFamily="66" charset="0"/>
              </a:rPr>
            </a:br>
            <a:r>
              <a:rPr lang="en-US" sz="3200" b="1" dirty="0">
                <a:ln>
                  <a:solidFill>
                    <a:schemeClr val="accent4">
                      <a:lumMod val="75000"/>
                    </a:schemeClr>
                  </a:solidFill>
                </a:ln>
                <a:solidFill>
                  <a:srgbClr val="9E2A2A"/>
                </a:solidFill>
                <a:effectLst>
                  <a:glow rad="127000">
                    <a:srgbClr val="FADA7A"/>
                  </a:glow>
                </a:effectLst>
                <a:latin typeface="Comic Sans MS" pitchFamily="66" charset="0"/>
              </a:rPr>
              <a:t>(</a:t>
            </a:r>
            <a:r>
              <a:rPr lang="en-US" sz="3200" b="1" u="sng" dirty="0">
                <a:ln>
                  <a:solidFill>
                    <a:schemeClr val="accent4">
                      <a:lumMod val="75000"/>
                    </a:schemeClr>
                  </a:solidFill>
                </a:ln>
                <a:solidFill>
                  <a:srgbClr val="9E2A2A"/>
                </a:solidFill>
                <a:effectLst>
                  <a:glow rad="127000">
                    <a:srgbClr val="FADA7A"/>
                  </a:glow>
                </a:effectLst>
                <a:latin typeface="Comic Sans MS" pitchFamily="66" charset="0"/>
              </a:rPr>
              <a:t>These warnings are DELIBERATELY IGNORED by Judaism</a:t>
            </a:r>
            <a:r>
              <a:rPr lang="en-US" sz="3200" b="1" dirty="0">
                <a:ln>
                  <a:solidFill>
                    <a:schemeClr val="accent4">
                      <a:lumMod val="75000"/>
                    </a:schemeClr>
                  </a:solidFill>
                </a:ln>
                <a:solidFill>
                  <a:srgbClr val="9E2A2A"/>
                </a:solidFill>
                <a:effectLst>
                  <a:glow rad="127000">
                    <a:srgbClr val="FADA7A"/>
                  </a:glow>
                </a:effectLst>
                <a:latin typeface="Comic Sans MS" pitchFamily="66" charset="0"/>
              </a:rPr>
              <a:t>!) </a:t>
            </a:r>
          </a:p>
          <a:p>
            <a:pPr marL="0" indent="0">
              <a:buNone/>
            </a:pPr>
            <a:endParaRPr lang="en-US" dirty="0">
              <a:solidFill>
                <a:srgbClr val="002060"/>
              </a:solidFill>
            </a:endParaRPr>
          </a:p>
          <a:p>
            <a:pPr marL="514350" indent="-514350">
              <a:buFont typeface="+mj-lt"/>
              <a:buAutoNum type="arabicPeriod"/>
            </a:pPr>
            <a:endParaRPr lang="en-US" b="1" dirty="0"/>
          </a:p>
        </p:txBody>
      </p:sp>
      <p:sp>
        <p:nvSpPr>
          <p:cNvPr id="4" name="Slide Number Placeholder 3"/>
          <p:cNvSpPr>
            <a:spLocks noGrp="1"/>
          </p:cNvSpPr>
          <p:nvPr>
            <p:ph type="sldNum" sz="quarter" idx="12"/>
          </p:nvPr>
        </p:nvSpPr>
        <p:spPr>
          <a:xfrm>
            <a:off x="9372600" y="6400800"/>
            <a:ext cx="2743200" cy="365125"/>
          </a:xfrm>
        </p:spPr>
        <p:txBody>
          <a:bodyPr/>
          <a:lstStyle/>
          <a:p>
            <a:fld id="{AA4C6552-42F6-43F2-A3FB-E92E8C09004E}" type="slidenum">
              <a:rPr lang="en-US" smtClean="0">
                <a:solidFill>
                  <a:schemeClr val="bg1"/>
                </a:solidFill>
              </a:rPr>
              <a:t>15</a:t>
            </a:fld>
            <a:endParaRPr lang="en-US" sz="1800" dirty="0">
              <a:solidFill>
                <a:schemeClr val="bg1"/>
              </a:solidFill>
            </a:endParaRPr>
          </a:p>
        </p:txBody>
      </p:sp>
      <p:pic>
        <p:nvPicPr>
          <p:cNvPr id="1028" name="Picture 4" descr="C:\Users\Rae\Desktop\Jews moon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0532" y="4404672"/>
            <a:ext cx="2635668" cy="220155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533400" y="4533899"/>
            <a:ext cx="7772400" cy="2072327"/>
          </a:xfrm>
          <a:prstGeom prst="rect">
            <a:avLst/>
          </a:prstGeom>
          <a:blipFill>
            <a:blip r:embed="rId5"/>
            <a:stretch>
              <a:fillRect/>
            </a:stretch>
          </a:blipFill>
          <a:scene3d>
            <a:camera prst="orthographicFront"/>
            <a:lightRig rig="threePt" dir="t"/>
          </a:scene3d>
          <a:sp3d>
            <a:bevelT w="152400" h="50800" prst="softRound"/>
          </a:sp3d>
        </p:spPr>
        <p:txBody>
          <a:bodyPr vert="horz" lIns="91440" tIns="45720" rIns="91440" bIns="45720" rtlCol="0">
            <a:norm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endParaRPr lang="en-US" sz="400" b="1" dirty="0">
              <a:ln>
                <a:solidFill>
                  <a:schemeClr val="accent4">
                    <a:lumMod val="75000"/>
                  </a:schemeClr>
                </a:solidFill>
              </a:ln>
              <a:solidFill>
                <a:schemeClr val="accent4">
                  <a:lumMod val="75000"/>
                </a:schemeClr>
              </a:solidFill>
              <a:latin typeface="Comic Sans MS" pitchFamily="66" charset="0"/>
            </a:endParaRPr>
          </a:p>
          <a:p>
            <a:pPr marL="0" indent="0" algn="ctr">
              <a:lnSpc>
                <a:spcPct val="110000"/>
              </a:lnSpc>
              <a:buNone/>
            </a:pPr>
            <a:r>
              <a:rPr lang="en-US" sz="3200" b="1" dirty="0">
                <a:ln>
                  <a:solidFill>
                    <a:schemeClr val="accent4">
                      <a:lumMod val="75000"/>
                    </a:schemeClr>
                  </a:solidFill>
                </a:ln>
                <a:solidFill>
                  <a:schemeClr val="accent4">
                    <a:lumMod val="75000"/>
                  </a:schemeClr>
                </a:solidFill>
                <a:latin typeface="Comic Sans MS" pitchFamily="66" charset="0"/>
              </a:rPr>
              <a:t>Is it not </a:t>
            </a:r>
            <a:r>
              <a:rPr lang="en-US" sz="3200" b="1" u="sng" dirty="0">
                <a:ln>
                  <a:solidFill>
                    <a:schemeClr val="accent4">
                      <a:lumMod val="75000"/>
                    </a:schemeClr>
                  </a:solidFill>
                </a:ln>
                <a:solidFill>
                  <a:schemeClr val="accent4">
                    <a:lumMod val="75000"/>
                  </a:schemeClr>
                </a:solidFill>
                <a:latin typeface="Comic Sans MS" pitchFamily="66" charset="0"/>
              </a:rPr>
              <a:t>A GREAT WONDER</a:t>
            </a:r>
            <a:r>
              <a:rPr lang="en-US" sz="3200" b="1" dirty="0">
                <a:ln>
                  <a:solidFill>
                    <a:schemeClr val="accent4">
                      <a:lumMod val="75000"/>
                    </a:schemeClr>
                  </a:solidFill>
                </a:ln>
                <a:solidFill>
                  <a:schemeClr val="accent4">
                    <a:lumMod val="75000"/>
                  </a:schemeClr>
                </a:solidFill>
                <a:latin typeface="Comic Sans MS" pitchFamily="66" charset="0"/>
              </a:rPr>
              <a:t> why “their moon” is </a:t>
            </a:r>
            <a:r>
              <a:rPr lang="en-US" sz="3200" b="1" u="sng" dirty="0">
                <a:ln>
                  <a:solidFill>
                    <a:schemeClr val="accent4">
                      <a:lumMod val="75000"/>
                    </a:schemeClr>
                  </a:solidFill>
                </a:ln>
                <a:solidFill>
                  <a:schemeClr val="accent4">
                    <a:lumMod val="75000"/>
                  </a:schemeClr>
                </a:solidFill>
                <a:latin typeface="Comic Sans MS" pitchFamily="66" charset="0"/>
              </a:rPr>
              <a:t>not</a:t>
            </a:r>
            <a:r>
              <a:rPr lang="en-US" sz="3200" b="1" dirty="0">
                <a:ln>
                  <a:solidFill>
                    <a:schemeClr val="accent4">
                      <a:lumMod val="75000"/>
                    </a:schemeClr>
                  </a:solidFill>
                </a:ln>
                <a:solidFill>
                  <a:schemeClr val="accent4">
                    <a:lumMod val="75000"/>
                  </a:schemeClr>
                </a:solidFill>
                <a:latin typeface="Comic Sans MS" pitchFamily="66" charset="0"/>
              </a:rPr>
              <a:t> </a:t>
            </a:r>
            <a:r>
              <a:rPr lang="en-US" sz="3200" b="1" u="sng" dirty="0">
                <a:ln>
                  <a:solidFill>
                    <a:schemeClr val="accent4">
                      <a:lumMod val="75000"/>
                    </a:schemeClr>
                  </a:solidFill>
                </a:ln>
                <a:solidFill>
                  <a:schemeClr val="accent4">
                    <a:lumMod val="75000"/>
                  </a:schemeClr>
                </a:solidFill>
                <a:latin typeface="Comic Sans MS" pitchFamily="66" charset="0"/>
              </a:rPr>
              <a:t>even</a:t>
            </a:r>
            <a:r>
              <a:rPr lang="en-US" sz="3200" b="1" dirty="0">
                <a:ln>
                  <a:solidFill>
                    <a:schemeClr val="accent4">
                      <a:lumMod val="75000"/>
                    </a:schemeClr>
                  </a:solidFill>
                </a:ln>
                <a:solidFill>
                  <a:schemeClr val="accent4">
                    <a:lumMod val="75000"/>
                  </a:schemeClr>
                </a:solidFill>
                <a:latin typeface="Comic Sans MS" pitchFamily="66" charset="0"/>
              </a:rPr>
              <a:t> </a:t>
            </a:r>
            <a:r>
              <a:rPr lang="en-US" sz="3200" b="1" u="sng" dirty="0">
                <a:ln>
                  <a:solidFill>
                    <a:schemeClr val="accent4">
                      <a:lumMod val="75000"/>
                    </a:schemeClr>
                  </a:solidFill>
                </a:ln>
                <a:solidFill>
                  <a:schemeClr val="accent4">
                    <a:lumMod val="75000"/>
                  </a:schemeClr>
                </a:solidFill>
                <a:latin typeface="Comic Sans MS" pitchFamily="66" charset="0"/>
              </a:rPr>
              <a:t>questioned</a:t>
            </a:r>
            <a:r>
              <a:rPr lang="en-US" sz="3200" b="1" dirty="0">
                <a:ln>
                  <a:solidFill>
                    <a:schemeClr val="accent4">
                      <a:lumMod val="75000"/>
                    </a:schemeClr>
                  </a:solidFill>
                </a:ln>
                <a:solidFill>
                  <a:schemeClr val="accent4">
                    <a:lumMod val="75000"/>
                  </a:schemeClr>
                </a:solidFill>
                <a:latin typeface="Comic Sans MS" pitchFamily="66" charset="0"/>
              </a:rPr>
              <a:t> by astute Scriptural students?!</a:t>
            </a:r>
          </a:p>
          <a:p>
            <a:pPr marL="0" indent="0">
              <a:buFont typeface="Arial" panose="020B0604020202020204" pitchFamily="34" charset="0"/>
              <a:buNone/>
            </a:pPr>
            <a:endParaRPr lang="en-US" dirty="0">
              <a:solidFill>
                <a:srgbClr val="002060"/>
              </a:solidFill>
            </a:endParaRPr>
          </a:p>
          <a:p>
            <a:pPr marL="514350" indent="-514350">
              <a:buFont typeface="+mj-lt"/>
              <a:buAutoNum type="arabicPeriod"/>
            </a:pPr>
            <a:endParaRPr lang="en-US" b="1" dirty="0"/>
          </a:p>
        </p:txBody>
      </p:sp>
    </p:spTree>
    <p:extLst>
      <p:ext uri="{BB962C8B-B14F-4D97-AF65-F5344CB8AC3E}">
        <p14:creationId xmlns:p14="http://schemas.microsoft.com/office/powerpoint/2010/main" val="2218903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370225"/>
            <a:ext cx="9448800" cy="5725775"/>
          </a:xfrm>
        </p:spPr>
        <p:txBody>
          <a:bodyPr>
            <a:normAutofit fontScale="77500" lnSpcReduction="20000"/>
          </a:bodyPr>
          <a:lstStyle/>
          <a:p>
            <a:pPr marL="0" indent="0">
              <a:buNone/>
            </a:pPr>
            <a:r>
              <a:rPr lang="en-US" sz="4000" b="1" cap="all" dirty="0">
                <a:ln w="9000" cmpd="sng">
                  <a:solidFill>
                    <a:schemeClr val="accent4">
                      <a:shade val="50000"/>
                      <a:satMod val="120000"/>
                    </a:schemeClr>
                  </a:solidFill>
                  <a:prstDash val="solid"/>
                </a:ln>
                <a:solidFill>
                  <a:schemeClr val="accent5">
                    <a:lumMod val="20000"/>
                    <a:lumOff val="80000"/>
                  </a:schemeClr>
                </a:solidFill>
                <a:effectLst>
                  <a:reflection blurRad="12700" stA="28000" endPos="45000" dist="1000" dir="5400000" sy="-100000" algn="bl" rotWithShape="0"/>
                </a:effectLst>
              </a:rPr>
              <a:t>This secret will be solved through:</a:t>
            </a:r>
          </a:p>
          <a:p>
            <a:pPr marL="514350" indent="-514350">
              <a:lnSpc>
                <a:spcPct val="120000"/>
              </a:lnSpc>
              <a:buFont typeface="+mj-lt"/>
              <a:buAutoNum type="arabicPeriod"/>
            </a:pPr>
            <a:r>
              <a:rPr lang="en-US" b="1" dirty="0">
                <a:solidFill>
                  <a:schemeClr val="accent5">
                    <a:lumMod val="20000"/>
                    <a:lumOff val="80000"/>
                  </a:schemeClr>
                </a:solidFill>
              </a:rPr>
              <a:t>Understanding exactly what happened after the flood (from Shem to Abraham) and when the worship of “other gods” actually became a </a:t>
            </a:r>
            <a:br>
              <a:rPr lang="en-US" b="1" dirty="0">
                <a:solidFill>
                  <a:schemeClr val="accent5">
                    <a:lumMod val="20000"/>
                    <a:lumOff val="80000"/>
                  </a:schemeClr>
                </a:solidFill>
              </a:rPr>
            </a:br>
            <a:r>
              <a:rPr lang="en-US" b="1" dirty="0">
                <a:solidFill>
                  <a:schemeClr val="accent5">
                    <a:lumMod val="20000"/>
                    <a:lumOff val="80000"/>
                  </a:schemeClr>
                </a:solidFill>
              </a:rPr>
              <a:t>strong practice among pagans.</a:t>
            </a:r>
          </a:p>
          <a:p>
            <a:pPr marL="514350" indent="-514350">
              <a:lnSpc>
                <a:spcPct val="120000"/>
              </a:lnSpc>
              <a:buFont typeface="+mj-lt"/>
              <a:buAutoNum type="arabicPeriod"/>
            </a:pPr>
            <a:r>
              <a:rPr lang="en-US" b="1" dirty="0">
                <a:solidFill>
                  <a:schemeClr val="accent5">
                    <a:lumMod val="20000"/>
                    <a:lumOff val="80000"/>
                  </a:schemeClr>
                </a:solidFill>
              </a:rPr>
              <a:t>Understanding the history of Terah and his family coming out of Ur </a:t>
            </a:r>
            <a:br>
              <a:rPr lang="en-US" b="1" dirty="0">
                <a:solidFill>
                  <a:schemeClr val="accent5">
                    <a:lumMod val="20000"/>
                    <a:lumOff val="80000"/>
                  </a:schemeClr>
                </a:solidFill>
              </a:rPr>
            </a:br>
            <a:r>
              <a:rPr lang="en-US" b="1" dirty="0">
                <a:solidFill>
                  <a:schemeClr val="accent5">
                    <a:lumMod val="20000"/>
                    <a:lumOff val="80000"/>
                  </a:schemeClr>
                </a:solidFill>
              </a:rPr>
              <a:t>of the </a:t>
            </a:r>
            <a:r>
              <a:rPr lang="en-US" b="1" dirty="0" err="1">
                <a:solidFill>
                  <a:schemeClr val="accent5">
                    <a:lumMod val="20000"/>
                    <a:lumOff val="80000"/>
                  </a:schemeClr>
                </a:solidFill>
              </a:rPr>
              <a:t>Chaldees</a:t>
            </a:r>
            <a:r>
              <a:rPr lang="en-US" b="1" dirty="0">
                <a:solidFill>
                  <a:schemeClr val="accent5">
                    <a:lumMod val="20000"/>
                    <a:lumOff val="80000"/>
                  </a:schemeClr>
                </a:solidFill>
              </a:rPr>
              <a:t> and how they were affected by pagan gods.</a:t>
            </a:r>
          </a:p>
          <a:p>
            <a:pPr marL="514350" indent="-514350">
              <a:lnSpc>
                <a:spcPct val="120000"/>
              </a:lnSpc>
              <a:buFont typeface="+mj-lt"/>
              <a:buAutoNum type="arabicPeriod"/>
            </a:pPr>
            <a:r>
              <a:rPr lang="en-US" b="1" dirty="0">
                <a:solidFill>
                  <a:schemeClr val="accent5">
                    <a:lumMod val="20000"/>
                    <a:lumOff val="80000"/>
                  </a:schemeClr>
                </a:solidFill>
              </a:rPr>
              <a:t>Understanding that we are to follow the examples of Job and Abraham.</a:t>
            </a:r>
          </a:p>
          <a:p>
            <a:pPr marL="514350" indent="-514350">
              <a:lnSpc>
                <a:spcPct val="120000"/>
              </a:lnSpc>
              <a:buFont typeface="+mj-lt"/>
              <a:buAutoNum type="arabicPeriod"/>
            </a:pPr>
            <a:r>
              <a:rPr lang="en-US" b="1" dirty="0">
                <a:solidFill>
                  <a:schemeClr val="accent5">
                    <a:lumMod val="20000"/>
                    <a:lumOff val="80000"/>
                  </a:schemeClr>
                </a:solidFill>
              </a:rPr>
              <a:t>Understanding exactly what Moses taught through Torah about </a:t>
            </a:r>
            <a:br>
              <a:rPr lang="en-US" b="1" dirty="0">
                <a:solidFill>
                  <a:schemeClr val="accent5">
                    <a:lumMod val="20000"/>
                    <a:lumOff val="80000"/>
                  </a:schemeClr>
                </a:solidFill>
              </a:rPr>
            </a:br>
            <a:r>
              <a:rPr lang="en-US" b="1" dirty="0">
                <a:solidFill>
                  <a:schemeClr val="accent5">
                    <a:lumMod val="20000"/>
                    <a:lumOff val="80000"/>
                  </a:schemeClr>
                </a:solidFill>
              </a:rPr>
              <a:t>worshipping “the created” rather than “the Creator.” </a:t>
            </a:r>
          </a:p>
          <a:p>
            <a:pPr marL="514350" indent="-514350">
              <a:lnSpc>
                <a:spcPct val="120000"/>
              </a:lnSpc>
              <a:buFont typeface="+mj-lt"/>
              <a:buAutoNum type="arabicPeriod"/>
            </a:pPr>
            <a:r>
              <a:rPr lang="en-US" b="1" dirty="0">
                <a:ln>
                  <a:solidFill>
                    <a:schemeClr val="bg2"/>
                  </a:solidFill>
                </a:ln>
                <a:solidFill>
                  <a:schemeClr val="accent5">
                    <a:lumMod val="20000"/>
                    <a:lumOff val="80000"/>
                  </a:schemeClr>
                </a:solidFill>
              </a:rPr>
              <a:t>Understanding the history of both the northern tribes </a:t>
            </a:r>
            <a:r>
              <a:rPr lang="en-US" b="1" dirty="0">
                <a:ln>
                  <a:solidFill>
                    <a:schemeClr val="bg2"/>
                  </a:solidFill>
                </a:ln>
                <a:solidFill>
                  <a:schemeClr val="bg1"/>
                </a:solidFill>
              </a:rPr>
              <a:t>of Israel before </a:t>
            </a:r>
            <a:br>
              <a:rPr lang="en-US" b="1" dirty="0">
                <a:ln>
                  <a:solidFill>
                    <a:schemeClr val="bg2"/>
                  </a:solidFill>
                </a:ln>
                <a:solidFill>
                  <a:schemeClr val="bg1"/>
                </a:solidFill>
              </a:rPr>
            </a:br>
            <a:r>
              <a:rPr lang="en-US" b="1" dirty="0">
                <a:ln>
                  <a:solidFill>
                    <a:schemeClr val="bg2"/>
                  </a:solidFill>
                </a:ln>
                <a:solidFill>
                  <a:schemeClr val="bg1"/>
                </a:solidFill>
              </a:rPr>
              <a:t>they were scattered </a:t>
            </a:r>
            <a:r>
              <a:rPr lang="en-US" sz="2300" dirty="0">
                <a:ln>
                  <a:solidFill>
                    <a:schemeClr val="bg2"/>
                  </a:solidFill>
                </a:ln>
                <a:solidFill>
                  <a:schemeClr val="bg1"/>
                </a:solidFill>
              </a:rPr>
              <a:t>[Part 1], </a:t>
            </a:r>
            <a:r>
              <a:rPr lang="en-US" b="1" dirty="0">
                <a:ln>
                  <a:solidFill>
                    <a:schemeClr val="bg2"/>
                  </a:solidFill>
                </a:ln>
                <a:solidFill>
                  <a:schemeClr val="bg1"/>
                </a:solidFill>
              </a:rPr>
              <a:t>and then the history of Judah from that </a:t>
            </a:r>
            <a:br>
              <a:rPr lang="en-US" b="1" dirty="0">
                <a:ln>
                  <a:solidFill>
                    <a:schemeClr val="bg2"/>
                  </a:solidFill>
                </a:ln>
                <a:solidFill>
                  <a:schemeClr val="bg1"/>
                </a:solidFill>
              </a:rPr>
            </a:br>
            <a:r>
              <a:rPr lang="en-US" b="1" dirty="0">
                <a:ln>
                  <a:solidFill>
                    <a:schemeClr val="bg2"/>
                  </a:solidFill>
                </a:ln>
                <a:solidFill>
                  <a:schemeClr val="bg1"/>
                </a:solidFill>
              </a:rPr>
              <a:t>point onward </a:t>
            </a:r>
            <a:r>
              <a:rPr lang="en-US" sz="2300" dirty="0">
                <a:ln>
                  <a:solidFill>
                    <a:schemeClr val="bg2"/>
                  </a:solidFill>
                </a:ln>
                <a:solidFill>
                  <a:schemeClr val="bg1"/>
                </a:solidFill>
              </a:rPr>
              <a:t>[Part 2].  </a:t>
            </a:r>
            <a:r>
              <a:rPr lang="en-US" b="1" dirty="0">
                <a:ln>
                  <a:solidFill>
                    <a:schemeClr val="bg2"/>
                  </a:solidFill>
                </a:ln>
                <a:solidFill>
                  <a:schemeClr val="bg1"/>
                </a:solidFill>
              </a:rPr>
              <a:t>What gods were the 12 tribes mesmerized by?</a:t>
            </a:r>
          </a:p>
          <a:p>
            <a:pPr marL="514350" indent="-514350">
              <a:lnSpc>
                <a:spcPct val="120000"/>
              </a:lnSpc>
              <a:buFont typeface="+mj-lt"/>
              <a:buAutoNum type="arabicPeriod"/>
            </a:pPr>
            <a:r>
              <a:rPr lang="en-US" sz="3600" b="1" spc="300" dirty="0">
                <a:solidFill>
                  <a:srgbClr val="A40052"/>
                </a:solidFill>
                <a:effectLst>
                  <a:glow rad="139700">
                    <a:srgbClr val="66FF99">
                      <a:alpha val="80000"/>
                    </a:srgbClr>
                  </a:glow>
                </a:effectLst>
              </a:rPr>
              <a:t>What tribe has never let go of their ‘no gods’?</a:t>
            </a:r>
          </a:p>
        </p:txBody>
      </p:sp>
      <p:sp>
        <p:nvSpPr>
          <p:cNvPr id="4" name="Slide Number Placeholder 3"/>
          <p:cNvSpPr>
            <a:spLocks noGrp="1"/>
          </p:cNvSpPr>
          <p:nvPr>
            <p:ph type="sldNum" sz="quarter" idx="12"/>
          </p:nvPr>
        </p:nvSpPr>
        <p:spPr>
          <a:xfrm>
            <a:off x="9296400" y="6400800"/>
            <a:ext cx="2743200" cy="365125"/>
          </a:xfrm>
        </p:spPr>
        <p:txBody>
          <a:bodyPr/>
          <a:lstStyle/>
          <a:p>
            <a:fld id="{AA4C6552-42F6-43F2-A3FB-E92E8C09004E}" type="slidenum">
              <a:rPr lang="en-US" b="1" smtClean="0">
                <a:solidFill>
                  <a:schemeClr val="accent4">
                    <a:lumMod val="20000"/>
                    <a:lumOff val="80000"/>
                  </a:schemeClr>
                </a:solidFill>
              </a:rPr>
              <a:t>16</a:t>
            </a:fld>
            <a:endParaRPr lang="en-US" sz="1600" b="1" dirty="0">
              <a:solidFill>
                <a:schemeClr val="accent4">
                  <a:lumMod val="20000"/>
                  <a:lumOff val="80000"/>
                </a:schemeClr>
              </a:solidFill>
            </a:endParaRPr>
          </a:p>
        </p:txBody>
      </p:sp>
      <p:pic>
        <p:nvPicPr>
          <p:cNvPr id="1027" name="Picture 3" descr="C:\Users\Rae\Desktop\Jews moon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08" y="2057400"/>
            <a:ext cx="1775372" cy="2505960"/>
          </a:xfrm>
          <a:prstGeom prst="roundRect">
            <a:avLst>
              <a:gd name="adj" fmla="val 11111"/>
            </a:avLst>
          </a:prstGeom>
          <a:ln w="190500" cap="rnd">
            <a:solidFill>
              <a:schemeClr val="accent5"/>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7904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667000" y="152400"/>
            <a:ext cx="9296400" cy="1325563"/>
          </a:xfrm>
        </p:spPr>
        <p:txBody>
          <a:bodyPr>
            <a:normAutofit fontScale="90000"/>
            <a:scene3d>
              <a:camera prst="orthographicFront"/>
              <a:lightRig rig="threePt" dir="t"/>
            </a:scene3d>
            <a:sp3d extrusionH="57150">
              <a:bevelT h="25400" prst="softRound"/>
            </a:sp3d>
          </a:bodyPr>
          <a:lstStyle/>
          <a:p>
            <a:pPr algn="ctr"/>
            <a:r>
              <a:rPr lang="en-US" dirty="0">
                <a:solidFill>
                  <a:srgbClr val="FFC000"/>
                </a:solidFill>
                <a:latin typeface="Ravie" pitchFamily="82" charset="0"/>
              </a:rPr>
              <a:t>Yes, we will be picking on the moon in this study!</a:t>
            </a:r>
          </a:p>
        </p:txBody>
      </p:sp>
      <p:sp>
        <p:nvSpPr>
          <p:cNvPr id="6" name="Content Placeholder 5"/>
          <p:cNvSpPr>
            <a:spLocks noGrp="1"/>
          </p:cNvSpPr>
          <p:nvPr>
            <p:ph idx="1"/>
          </p:nvPr>
        </p:nvSpPr>
        <p:spPr>
          <a:xfrm>
            <a:off x="5181600" y="1825624"/>
            <a:ext cx="6629400" cy="4651375"/>
          </a:xfrm>
        </p:spPr>
        <p:txBody>
          <a:bodyPr>
            <a:normAutofit/>
            <a:scene3d>
              <a:camera prst="orthographicFront"/>
              <a:lightRig rig="threePt" dir="t"/>
            </a:scene3d>
            <a:sp3d extrusionH="57150">
              <a:bevelT w="82550" h="38100" prst="coolSlant"/>
            </a:sp3d>
          </a:bodyPr>
          <a:lstStyle/>
          <a:p>
            <a:pPr marL="742950" indent="-742950">
              <a:buAutoNum type="arabicPeriod"/>
            </a:pPr>
            <a:r>
              <a:rPr lang="en-US" sz="3600" dirty="0">
                <a:solidFill>
                  <a:schemeClr val="accent4">
                    <a:lumMod val="20000"/>
                    <a:lumOff val="80000"/>
                  </a:schemeClr>
                </a:solidFill>
                <a:latin typeface="Cooper Black" pitchFamily="18" charset="0"/>
              </a:rPr>
              <a:t>Out of all the “no gods” what “gods” take supremacy? </a:t>
            </a:r>
          </a:p>
          <a:p>
            <a:pPr marL="742950" indent="-742950">
              <a:buAutoNum type="arabicPeriod"/>
            </a:pPr>
            <a:r>
              <a:rPr lang="en-US" sz="3600" dirty="0">
                <a:solidFill>
                  <a:srgbClr val="D8EEC0"/>
                </a:solidFill>
                <a:latin typeface="Cooper Black" pitchFamily="18" charset="0"/>
              </a:rPr>
              <a:t>Would the sun god and the moon goddess be two supreme gods?</a:t>
            </a:r>
          </a:p>
          <a:p>
            <a:pPr marL="742950" indent="-742950">
              <a:buAutoNum type="arabicPeriod"/>
            </a:pPr>
            <a:r>
              <a:rPr lang="en-US" sz="3600" dirty="0">
                <a:solidFill>
                  <a:schemeClr val="accent5">
                    <a:lumMod val="20000"/>
                    <a:lumOff val="80000"/>
                  </a:schemeClr>
                </a:solidFill>
                <a:latin typeface="Cooper Black" pitchFamily="18" charset="0"/>
              </a:rPr>
              <a:t>Out of these two, which “god” earns 1</a:t>
            </a:r>
            <a:r>
              <a:rPr lang="en-US" sz="3600" baseline="30000" dirty="0">
                <a:solidFill>
                  <a:schemeClr val="accent5">
                    <a:lumMod val="20000"/>
                    <a:lumOff val="80000"/>
                  </a:schemeClr>
                </a:solidFill>
                <a:latin typeface="Cooper Black" pitchFamily="18" charset="0"/>
              </a:rPr>
              <a:t>st</a:t>
            </a:r>
            <a:r>
              <a:rPr lang="en-US" sz="3600" dirty="0">
                <a:solidFill>
                  <a:schemeClr val="accent5">
                    <a:lumMod val="20000"/>
                    <a:lumOff val="80000"/>
                  </a:schemeClr>
                </a:solidFill>
                <a:latin typeface="Cooper Black" pitchFamily="18" charset="0"/>
              </a:rPr>
              <a:t> place?</a:t>
            </a:r>
          </a:p>
          <a:p>
            <a:pPr marL="742950" indent="-742950">
              <a:buAutoNum type="arabicPeriod"/>
            </a:pPr>
            <a:endParaRPr lang="en-US" sz="3600" dirty="0">
              <a:solidFill>
                <a:schemeClr val="accent4">
                  <a:lumMod val="20000"/>
                  <a:lumOff val="80000"/>
                </a:schemeClr>
              </a:solidFill>
              <a:latin typeface="Cooper Black" pitchFamily="18" charset="0"/>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accent4">
                    <a:lumMod val="20000"/>
                    <a:lumOff val="80000"/>
                  </a:schemeClr>
                </a:solidFill>
              </a:rPr>
              <a:t>17</a:t>
            </a:fld>
            <a:endParaRPr lang="en-US" b="1" dirty="0">
              <a:solidFill>
                <a:schemeClr val="accent4">
                  <a:lumMod val="20000"/>
                  <a:lumOff val="80000"/>
                </a:schemeClr>
              </a:solidFill>
            </a:endParaRPr>
          </a:p>
        </p:txBody>
      </p:sp>
    </p:spTree>
    <p:extLst>
      <p:ext uri="{BB962C8B-B14F-4D97-AF65-F5344CB8AC3E}">
        <p14:creationId xmlns:p14="http://schemas.microsoft.com/office/powerpoint/2010/main" val="81731608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000">
              <a:schemeClr val="bg1"/>
            </a:gs>
            <a:gs pos="28000">
              <a:srgbClr val="FFEFD1"/>
            </a:gs>
            <a:gs pos="68000">
              <a:srgbClr val="F0EBD5"/>
            </a:gs>
            <a:gs pos="100000">
              <a:srgbClr val="D1C39F"/>
            </a:gs>
          </a:gsLst>
          <a:lin ang="108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3800" y="0"/>
            <a:ext cx="8229599" cy="1325563"/>
          </a:xfrm>
        </p:spPr>
        <p:txBody>
          <a:bodyPr>
            <a:scene3d>
              <a:camera prst="orthographicFront"/>
              <a:lightRig rig="threePt" dir="t"/>
            </a:scene3d>
            <a:sp3d extrusionH="57150">
              <a:bevelT w="38100" h="38100"/>
            </a:sp3d>
          </a:bodyPr>
          <a:lstStyle/>
          <a:p>
            <a:pPr algn="ctr"/>
            <a:r>
              <a:rPr lang="en-US" dirty="0">
                <a:solidFill>
                  <a:srgbClr val="00B0F0"/>
                </a:solidFill>
                <a:latin typeface="Cooper Black" pitchFamily="18" charset="0"/>
              </a:rPr>
              <a:t>Adam, </a:t>
            </a:r>
            <a:r>
              <a:rPr lang="en-US" dirty="0">
                <a:solidFill>
                  <a:srgbClr val="FF3399"/>
                </a:solidFill>
                <a:latin typeface="Cooper Black" pitchFamily="18" charset="0"/>
              </a:rPr>
              <a:t>Eve</a:t>
            </a:r>
            <a:r>
              <a:rPr lang="en-US" dirty="0">
                <a:latin typeface="Cooper Black" pitchFamily="18" charset="0"/>
              </a:rPr>
              <a:t> </a:t>
            </a:r>
            <a:r>
              <a:rPr lang="en-US" dirty="0">
                <a:solidFill>
                  <a:schemeClr val="bg2">
                    <a:lumMod val="50000"/>
                  </a:schemeClr>
                </a:solidFill>
                <a:latin typeface="Cooper Black" pitchFamily="18" charset="0"/>
              </a:rPr>
              <a:t>and the </a:t>
            </a:r>
            <a:r>
              <a:rPr lang="en-US" dirty="0">
                <a:solidFill>
                  <a:schemeClr val="accent4"/>
                </a:solidFill>
                <a:latin typeface="Cooper Black" pitchFamily="18" charset="0"/>
              </a:rPr>
              <a:t>Serpent</a:t>
            </a:r>
            <a:r>
              <a:rPr lang="en-US" dirty="0">
                <a:solidFill>
                  <a:srgbClr val="C00000"/>
                </a:solidFill>
                <a:latin typeface="Cooper Black" pitchFamily="18" charset="0"/>
              </a:rPr>
              <a:t> </a:t>
            </a:r>
          </a:p>
        </p:txBody>
      </p:sp>
      <p:sp>
        <p:nvSpPr>
          <p:cNvPr id="3" name="Content Placeholder 2"/>
          <p:cNvSpPr>
            <a:spLocks noGrp="1"/>
          </p:cNvSpPr>
          <p:nvPr>
            <p:ph idx="1"/>
          </p:nvPr>
        </p:nvSpPr>
        <p:spPr>
          <a:xfrm>
            <a:off x="4495800" y="1171937"/>
            <a:ext cx="7391400" cy="4238263"/>
          </a:xfrm>
        </p:spPr>
        <p:txBody>
          <a:bodyPr>
            <a:normAutofit/>
            <a:scene3d>
              <a:camera prst="orthographicFront"/>
              <a:lightRig rig="threePt" dir="t"/>
            </a:scene3d>
            <a:sp3d extrusionH="57150">
              <a:bevelT w="38100" h="38100"/>
            </a:sp3d>
          </a:bodyPr>
          <a:lstStyle/>
          <a:p>
            <a:r>
              <a:rPr lang="en-US" b="1" dirty="0">
                <a:solidFill>
                  <a:srgbClr val="793F25"/>
                </a:solidFill>
                <a:effectLst>
                  <a:innerShdw blurRad="63500" dist="50800" dir="2700000">
                    <a:prstClr val="black">
                      <a:alpha val="50000"/>
                    </a:prstClr>
                  </a:innerShdw>
                </a:effectLst>
              </a:rPr>
              <a:t>Satan</a:t>
            </a:r>
            <a:r>
              <a:rPr lang="en-US" b="1" dirty="0">
                <a:solidFill>
                  <a:srgbClr val="793F25"/>
                </a:solidFill>
              </a:rPr>
              <a:t>, as fallen Lucifer, posed as one that </a:t>
            </a:r>
            <a:br>
              <a:rPr lang="en-US" b="1" dirty="0">
                <a:solidFill>
                  <a:srgbClr val="793F25"/>
                </a:solidFill>
              </a:rPr>
            </a:br>
            <a:r>
              <a:rPr lang="en-US" b="1" dirty="0">
                <a:solidFill>
                  <a:srgbClr val="793F25"/>
                </a:solidFill>
              </a:rPr>
              <a:t>knew more than the Creator.</a:t>
            </a:r>
          </a:p>
          <a:p>
            <a:r>
              <a:rPr lang="en-US" b="1" dirty="0">
                <a:solidFill>
                  <a:srgbClr val="793F25"/>
                </a:solidFill>
              </a:rPr>
              <a:t>Therefore, he was posing as a “higher” god,</a:t>
            </a:r>
            <a:br>
              <a:rPr lang="en-US" b="1" dirty="0">
                <a:solidFill>
                  <a:srgbClr val="793F25"/>
                </a:solidFill>
              </a:rPr>
            </a:br>
            <a:r>
              <a:rPr lang="en-US" b="1" dirty="0">
                <a:solidFill>
                  <a:srgbClr val="793F25"/>
                </a:solidFill>
              </a:rPr>
              <a:t>for the purpose of usurping worship.</a:t>
            </a:r>
          </a:p>
          <a:p>
            <a:r>
              <a:rPr lang="en-US" b="1" dirty="0">
                <a:solidFill>
                  <a:srgbClr val="793F25"/>
                </a:solidFill>
              </a:rPr>
              <a:t>The serpent was the first of every “no god.” </a:t>
            </a:r>
          </a:p>
          <a:p>
            <a:r>
              <a:rPr lang="en-US" b="1" u="sng" dirty="0">
                <a:solidFill>
                  <a:srgbClr val="C00000"/>
                </a:solidFill>
              </a:rPr>
              <a:t>Assuming</a:t>
            </a:r>
            <a:r>
              <a:rPr lang="en-US" b="1" dirty="0">
                <a:solidFill>
                  <a:srgbClr val="C00000"/>
                </a:solidFill>
              </a:rPr>
              <a:t> the two most popular choices of </a:t>
            </a:r>
            <a:br>
              <a:rPr lang="en-US" b="1" dirty="0">
                <a:solidFill>
                  <a:srgbClr val="C00000"/>
                </a:solidFill>
              </a:rPr>
            </a:br>
            <a:r>
              <a:rPr lang="en-US" b="1" dirty="0">
                <a:solidFill>
                  <a:srgbClr val="C00000"/>
                </a:solidFill>
              </a:rPr>
              <a:t>“no gods” are the sun god and moon goddess, which one would Satan most likely be representing in the garden?</a:t>
            </a: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t>18</a:t>
            </a:fld>
            <a:endParaRPr lang="en-US" dirty="0"/>
          </a:p>
        </p:txBody>
      </p:sp>
      <p:sp>
        <p:nvSpPr>
          <p:cNvPr id="6" name="Content Placeholder 2"/>
          <p:cNvSpPr txBox="1">
            <a:spLocks/>
          </p:cNvSpPr>
          <p:nvPr/>
        </p:nvSpPr>
        <p:spPr>
          <a:xfrm>
            <a:off x="3124200" y="5334000"/>
            <a:ext cx="8458200" cy="1371600"/>
          </a:xfrm>
          <a:prstGeom prst="rect">
            <a:avLst/>
          </a:prstGeom>
        </p:spPr>
        <p:txBody>
          <a:bodyPr vert="horz" lIns="91440" tIns="45720" rIns="91440" bIns="45720" rtlCol="0">
            <a:normAutofit fontScale="92500"/>
            <a:scene3d>
              <a:camera prst="orthographicFront"/>
              <a:lightRig rig="threePt" dir="t"/>
            </a:scene3d>
            <a:sp3d extrusionH="57150">
              <a:bevelT w="82550" h="38100" prst="coolSlant"/>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Romans 1:25 </a:t>
            </a:r>
            <a:b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b="1" dirty="0">
                <a:solidFill>
                  <a:schemeClr val="accent5">
                    <a:lumMod val="75000"/>
                  </a:schemeClr>
                </a:solidFill>
              </a:rPr>
              <a:t>Who changed the truth of </a:t>
            </a:r>
            <a:r>
              <a:rPr lang="en-US" b="1" dirty="0">
                <a:solidFill>
                  <a:srgbClr val="0070C0"/>
                </a:solidFill>
              </a:rPr>
              <a:t>Yahuah</a:t>
            </a:r>
            <a:r>
              <a:rPr lang="en-US" b="1" dirty="0">
                <a:solidFill>
                  <a:schemeClr val="accent5">
                    <a:lumMod val="75000"/>
                  </a:schemeClr>
                </a:solidFill>
              </a:rPr>
              <a:t> into a lie, and </a:t>
            </a:r>
            <a:br>
              <a:rPr lang="en-US" b="1" dirty="0">
                <a:solidFill>
                  <a:schemeClr val="accent5">
                    <a:lumMod val="75000"/>
                  </a:schemeClr>
                </a:solidFill>
              </a:rPr>
            </a:br>
            <a:r>
              <a:rPr lang="en-US" b="1" dirty="0">
                <a:solidFill>
                  <a:schemeClr val="accent5">
                    <a:lumMod val="75000"/>
                  </a:schemeClr>
                </a:solidFill>
              </a:rPr>
              <a:t>worshipped and served the creature more than the Creator.   </a:t>
            </a:r>
            <a:endParaRPr lang="en-US" dirty="0"/>
          </a:p>
        </p:txBody>
      </p:sp>
      <p:pic>
        <p:nvPicPr>
          <p:cNvPr id="2051" name="Picture 3" descr="C:\Users\Rae\Desktop\Eden garden serp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99110"/>
            <a:ext cx="3886200" cy="55184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36526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outVertical)">
                                      <p:cBhvr>
                                        <p:cTn id="7"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98120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371600" y="2057400"/>
            <a:ext cx="10134600" cy="44196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Font typeface="Arial" pitchFamily="34" charset="0"/>
              <a:buNone/>
            </a:pP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History</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from</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b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br>
            <a: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t>Adam</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to</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rPr>
              <a:t>Hezekiah</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664"/>
            <a:ext cx="11353800" cy="1200329"/>
          </a:xfrm>
          <a:prstGeom prst="rect">
            <a:avLst/>
          </a:prstGeom>
          <a:noFill/>
        </p:spPr>
        <p:txBody>
          <a:bodyPr wrap="square" rtlCol="0">
            <a:spAutoFit/>
          </a:bodyPr>
          <a:lstStyle/>
          <a:p>
            <a:r>
              <a:rPr lang="en-US" sz="72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1:  From Creation to 700 BC</a:t>
            </a:r>
            <a:endParaRPr lang="en-US" sz="3200"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19</a:t>
            </a:fld>
            <a:endParaRPr lang="en-US" sz="2000" dirty="0">
              <a:solidFill>
                <a:srgbClr val="FADA7A"/>
              </a:solidFill>
            </a:endParaRPr>
          </a:p>
        </p:txBody>
      </p:sp>
      <p:sp>
        <p:nvSpPr>
          <p:cNvPr id="8" name="Rectangle 7"/>
          <p:cNvSpPr/>
          <p:nvPr/>
        </p:nvSpPr>
        <p:spPr>
          <a:xfrm>
            <a:off x="990600" y="5486400"/>
            <a:ext cx="11201400" cy="107721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Keeping</a:t>
            </a:r>
            <a:r>
              <a:rPr lang="en-US" sz="3200" b="1" i="1" dirty="0">
                <a:ln w="19050">
                  <a:noFill/>
                </a:ln>
                <a:solidFill>
                  <a:srgbClr val="FADA7A"/>
                </a:solidFill>
                <a:effectLst>
                  <a:glow rad="228600">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 </a:t>
            </a:r>
            <a:r>
              <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the events in order of date </a:t>
            </a:r>
            <a:br>
              <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is very important for this study.</a:t>
            </a:r>
          </a:p>
        </p:txBody>
      </p:sp>
    </p:spTree>
    <p:extLst>
      <p:ext uri="{BB962C8B-B14F-4D97-AF65-F5344CB8AC3E}">
        <p14:creationId xmlns:p14="http://schemas.microsoft.com/office/powerpoint/2010/main" val="2598608856"/>
      </p:ext>
    </p:extLst>
  </p:cSld>
  <p:clrMapOvr>
    <a:masterClrMapping/>
  </p:clrMapOvr>
  <p:transition spd="slow">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2</a:t>
            </a:fld>
            <a:endParaRPr lang="en-US"/>
          </a:p>
        </p:txBody>
      </p:sp>
      <p:sp>
        <p:nvSpPr>
          <p:cNvPr id="3" name="Title 1"/>
          <p:cNvSpPr txBox="1">
            <a:spLocks/>
          </p:cNvSpPr>
          <p:nvPr/>
        </p:nvSpPr>
        <p:spPr>
          <a:xfrm>
            <a:off x="12539" y="0"/>
            <a:ext cx="12175050" cy="1068725"/>
          </a:xfrm>
          <a:prstGeom prst="rect">
            <a:avLst/>
          </a:prstGeom>
          <a:blipFill dpi="0" rotWithShape="1">
            <a:blip r:embed="rId2">
              <a:extLst>
                <a:ext uri="{28A0092B-C50C-407E-A947-70E740481C1C}">
                  <a14:useLocalDpi xmlns:a14="http://schemas.microsoft.com/office/drawing/2010/main" val="0"/>
                </a:ext>
              </a:extLst>
            </a:blip>
            <a:srcRect/>
            <a:stretch>
              <a:fillRect/>
            </a:stretch>
          </a:blipFill>
          <a:scene3d>
            <a:camera prst="orthographicFront"/>
            <a:lightRig rig="flat" dir="tl">
              <a:rot lat="0" lon="0" rev="6600000"/>
            </a:lightRig>
          </a:scene3d>
          <a:sp3d>
            <a:bevelT w="152400" h="50800" prst="softRound"/>
          </a:sp3d>
        </p:spPr>
        <p:txBody>
          <a:bodyPr>
            <a:normAutofit fontScale="97500"/>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Everyone Wants to KNOW the</a:t>
            </a:r>
            <a:endParaRPr lang="en-US" sz="6000" b="1" dirty="0">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endParaRPr>
          </a:p>
        </p:txBody>
      </p:sp>
      <p:sp>
        <p:nvSpPr>
          <p:cNvPr id="4" name="Slide Number Placeholder 2"/>
          <p:cNvSpPr txBox="1">
            <a:spLocks/>
          </p:cNvSpPr>
          <p:nvPr/>
        </p:nvSpPr>
        <p:spPr>
          <a:xfrm>
            <a:off x="11430000" y="4951553"/>
            <a:ext cx="6858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ysClr val="windowText" lastClr="000000"/>
                </a:solidFill>
              </a:rPr>
              <a:pPr/>
              <a:t>2</a:t>
            </a:fld>
            <a:endParaRPr lang="en-US" b="1" dirty="0">
              <a:solidFill>
                <a:sysClr val="windowText" lastClr="000000"/>
              </a:solidFill>
            </a:endParaRPr>
          </a:p>
        </p:txBody>
      </p:sp>
      <p:pic>
        <p:nvPicPr>
          <p:cNvPr id="5" name="Picture 2" descr="C:\Users\Rae\Desktop\truth sets 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9" y="1071266"/>
            <a:ext cx="12302922" cy="57973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539" y="4380053"/>
            <a:ext cx="12235404"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w="5715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The Moon!  Oh, the Moon!</a:t>
            </a:r>
          </a:p>
        </p:txBody>
      </p:sp>
      <p:sp>
        <p:nvSpPr>
          <p:cNvPr id="7" name="Rectangle 6"/>
          <p:cNvSpPr/>
          <p:nvPr/>
        </p:nvSpPr>
        <p:spPr>
          <a:xfrm>
            <a:off x="0" y="5257800"/>
            <a:ext cx="12180425" cy="1600200"/>
          </a:xfrm>
          <a:prstGeom prst="rect">
            <a:avLst/>
          </a:prstGeom>
          <a:blipFill>
            <a:blip r:embed="rId4"/>
            <a:tile tx="0" ty="0" sx="100000" sy="100000" flip="none" algn="tl"/>
          </a:blipFill>
          <a:ln w="38100">
            <a:solidFill>
              <a:schemeClr val="accent4">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a:xfrm>
            <a:off x="12539" y="5334000"/>
            <a:ext cx="12167886" cy="1524000"/>
          </a:xfrm>
          <a:prstGeom prst="rect">
            <a:avLst/>
          </a:prstGeom>
        </p:spPr>
        <p:txBody>
          <a:bodyPr vert="horz" lIns="91440" tIns="45720" rIns="91440" bIns="45720" rtlCol="0">
            <a:normAutofit fontScale="92500" lnSpcReduction="20000"/>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w="50800"/>
                <a:solidFill>
                  <a:srgbClr val="660033"/>
                </a:solidFill>
                <a:effectLst>
                  <a:glow rad="63500">
                    <a:schemeClr val="accent2">
                      <a:satMod val="175000"/>
                      <a:alpha val="40000"/>
                    </a:schemeClr>
                  </a:glow>
                </a:effectLst>
                <a:latin typeface="Edwardian Script ITC" pitchFamily="66" charset="0"/>
              </a:rPr>
              <a:t>Part 8:  </a:t>
            </a:r>
            <a:r>
              <a:rPr lang="en-US" sz="4400" b="1" dirty="0">
                <a:ln w="50800"/>
                <a:solidFill>
                  <a:srgbClr val="660033"/>
                </a:solidFill>
                <a:effectLst>
                  <a:glow rad="63500">
                    <a:schemeClr val="accent1">
                      <a:satMod val="175000"/>
                      <a:alpha val="40000"/>
                    </a:schemeClr>
                  </a:glow>
                </a:effectLst>
                <a:latin typeface="Edwardian Script ITC" pitchFamily="66" charset="0"/>
              </a:rPr>
              <a:t>“Yahuah’s  People  Seek  After  Pagan  Gods!”   </a:t>
            </a:r>
          </a:p>
          <a:p>
            <a:pPr marL="0" indent="0" algn="ctr">
              <a:lnSpc>
                <a:spcPct val="110000"/>
              </a:lnSpc>
              <a:buFont typeface="Arial" panose="020B0604020202020204" pitchFamily="34" charset="0"/>
              <a:buNone/>
            </a:pPr>
            <a:r>
              <a:rPr lang="en-US" sz="3200" b="1" dirty="0">
                <a:ln w="9525">
                  <a:solidFill>
                    <a:srgbClr val="009999"/>
                  </a:solidFill>
                </a:ln>
                <a:solidFill>
                  <a:schemeClr val="accent4">
                    <a:lumMod val="75000"/>
                  </a:schemeClr>
                </a:solidFill>
                <a:latin typeface="Ravie" pitchFamily="82" charset="0"/>
              </a:rPr>
              <a:t>Our Question:</a:t>
            </a:r>
            <a:r>
              <a:rPr lang="en-US" sz="3200" b="1" dirty="0">
                <a:ln w="9525">
                  <a:solidFill>
                    <a:srgbClr val="009999"/>
                  </a:solidFill>
                </a:ln>
                <a:solidFill>
                  <a:srgbClr val="3366CC"/>
                </a:solidFill>
                <a:latin typeface="Segoe Print" pitchFamily="2" charset="0"/>
              </a:rPr>
              <a:t>  </a:t>
            </a:r>
            <a:r>
              <a:rPr lang="en-US" sz="2900" b="1" dirty="0">
                <a:ln w="50800"/>
                <a:solidFill>
                  <a:srgbClr val="3366CC"/>
                </a:solidFill>
                <a:effectLst>
                  <a:glow rad="139700">
                    <a:schemeClr val="accent2">
                      <a:satMod val="175000"/>
                      <a:alpha val="40000"/>
                    </a:schemeClr>
                  </a:glow>
                </a:effectLst>
                <a:latin typeface="Segoe Print" pitchFamily="2" charset="0"/>
              </a:rPr>
              <a:t>Why would Yahuah’s people be </a:t>
            </a:r>
            <a:br>
              <a:rPr lang="en-US" sz="2900" b="1" dirty="0">
                <a:ln w="50800"/>
                <a:solidFill>
                  <a:srgbClr val="3366CC"/>
                </a:solidFill>
                <a:effectLst>
                  <a:glow rad="139700">
                    <a:schemeClr val="accent2">
                      <a:satMod val="175000"/>
                      <a:alpha val="40000"/>
                    </a:schemeClr>
                  </a:glow>
                </a:effectLst>
                <a:latin typeface="Segoe Print" pitchFamily="2" charset="0"/>
              </a:rPr>
            </a:br>
            <a:r>
              <a:rPr lang="en-US" sz="2900" b="1" dirty="0">
                <a:ln w="50800"/>
                <a:solidFill>
                  <a:srgbClr val="3366CC"/>
                </a:solidFill>
                <a:effectLst>
                  <a:glow rad="139700">
                    <a:schemeClr val="accent2">
                      <a:satMod val="175000"/>
                      <a:alpha val="40000"/>
                    </a:schemeClr>
                  </a:glow>
                </a:effectLst>
                <a:latin typeface="Segoe Print" pitchFamily="2" charset="0"/>
              </a:rPr>
              <a:t>enticed to exchange their worship for pagan gods?</a:t>
            </a:r>
            <a:endParaRPr lang="en-US" sz="2900" b="1" dirty="0">
              <a:ln w="50800"/>
              <a:solidFill>
                <a:schemeClr val="bg1">
                  <a:shade val="50000"/>
                </a:schemeClr>
              </a:solidFill>
            </a:endParaRPr>
          </a:p>
        </p:txBody>
      </p:sp>
    </p:spTree>
    <p:extLst>
      <p:ext uri="{BB962C8B-B14F-4D97-AF65-F5344CB8AC3E}">
        <p14:creationId xmlns:p14="http://schemas.microsoft.com/office/powerpoint/2010/main" val="31488815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75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372600" y="6447155"/>
            <a:ext cx="2743200" cy="365125"/>
          </a:xfrm>
        </p:spPr>
        <p:txBody>
          <a:bodyPr>
            <a:normAutofit fontScale="92500" lnSpcReduction="10000"/>
          </a:bodyPr>
          <a:lstStyle/>
          <a:p>
            <a:fld id="{A0A75170-548C-4A8B-8FEE-6418D9891680}" type="slidenum">
              <a:rPr lang="en-US" smtClean="0"/>
              <a:t>20</a:t>
            </a:fld>
            <a:endParaRPr lang="en-US" dirty="0"/>
          </a:p>
        </p:txBody>
      </p:sp>
      <p:sp>
        <p:nvSpPr>
          <p:cNvPr id="6" name="Title 1"/>
          <p:cNvSpPr txBox="1">
            <a:spLocks/>
          </p:cNvSpPr>
          <p:nvPr/>
        </p:nvSpPr>
        <p:spPr>
          <a:xfrm>
            <a:off x="20320" y="76200"/>
            <a:ext cx="12176760" cy="762000"/>
          </a:xfrm>
          <a:prstGeom prst="rect">
            <a:avLst/>
          </a:prstGeom>
        </p:spPr>
        <p:txBody>
          <a:bodyPr vert="horz" lIns="91440" tIns="45720" rIns="91440" bIns="45720" rtlCol="0" anchor="b" anchorCtr="0">
            <a:normAutofit fontScale="97500"/>
            <a:scene3d>
              <a:camera prst="orthographicFront"/>
              <a:lightRig rig="threePt" dir="t"/>
            </a:scene3d>
            <a:sp3d extrusionH="57150">
              <a:bevelT h="25400" prst="softRound"/>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gradFill flip="none" rotWithShape="1">
                  <a:gsLst>
                    <a:gs pos="14000">
                      <a:srgbClr val="66008F"/>
                    </a:gs>
                    <a:gs pos="39000">
                      <a:srgbClr val="BA0066"/>
                    </a:gs>
                    <a:gs pos="64000">
                      <a:srgbClr val="00B0F0"/>
                    </a:gs>
                  </a:gsLst>
                  <a:lin ang="0" scaled="1"/>
                  <a:tileRect/>
                </a:gradFill>
                <a:latin typeface="Arial Rounded MT Bold" pitchFamily="34" charset="0"/>
              </a:rPr>
              <a:t>Patriarchs</a:t>
            </a:r>
            <a:r>
              <a:rPr lang="en-US" sz="4400" b="1" dirty="0">
                <a:gradFill flip="none" rotWithShape="1">
                  <a:gsLst>
                    <a:gs pos="0">
                      <a:srgbClr val="000082"/>
                    </a:gs>
                    <a:gs pos="30000">
                      <a:srgbClr val="66008F"/>
                    </a:gs>
                    <a:gs pos="64999">
                      <a:srgbClr val="BA0066"/>
                    </a:gs>
                    <a:gs pos="89999">
                      <a:srgbClr val="FF0000"/>
                    </a:gs>
                    <a:gs pos="100000">
                      <a:srgbClr val="FF8200"/>
                    </a:gs>
                  </a:gsLst>
                  <a:lin ang="18900000" scaled="1"/>
                  <a:tileRect/>
                </a:gradFill>
                <a:latin typeface="Arial Rounded MT Bold" pitchFamily="34" charset="0"/>
              </a:rPr>
              <a:t>, Prophets &amp; Kings of Yahuah</a:t>
            </a:r>
          </a:p>
        </p:txBody>
      </p:sp>
      <p:graphicFrame>
        <p:nvGraphicFramePr>
          <p:cNvPr id="7" name="Table 6"/>
          <p:cNvGraphicFramePr>
            <a:graphicFrameLocks noGrp="1"/>
          </p:cNvGraphicFramePr>
          <p:nvPr>
            <p:extLst>
              <p:ext uri="{D42A27DB-BD31-4B8C-83A1-F6EECF244321}">
                <p14:modId xmlns:p14="http://schemas.microsoft.com/office/powerpoint/2010/main" val="1246657503"/>
              </p:ext>
            </p:extLst>
          </p:nvPr>
        </p:nvGraphicFramePr>
        <p:xfrm>
          <a:off x="889000" y="1049020"/>
          <a:ext cx="10464800" cy="3738880"/>
        </p:xfrm>
        <a:graphic>
          <a:graphicData uri="http://schemas.openxmlformats.org/drawingml/2006/table">
            <a:tbl>
              <a:tblPr firstRow="1" bandRow="1">
                <a:tableStyleId>{5C22544A-7EE6-4342-B048-85BDC9FD1C3A}</a:tableStyleId>
              </a:tblPr>
              <a:tblGrid>
                <a:gridCol w="1046480">
                  <a:extLst>
                    <a:ext uri="{9D8B030D-6E8A-4147-A177-3AD203B41FA5}">
                      <a16:colId xmlns:a16="http://schemas.microsoft.com/office/drawing/2014/main" val="20000"/>
                    </a:ext>
                  </a:extLst>
                </a:gridCol>
                <a:gridCol w="1046480">
                  <a:extLst>
                    <a:ext uri="{9D8B030D-6E8A-4147-A177-3AD203B41FA5}">
                      <a16:colId xmlns:a16="http://schemas.microsoft.com/office/drawing/2014/main" val="20001"/>
                    </a:ext>
                  </a:extLst>
                </a:gridCol>
                <a:gridCol w="1046480">
                  <a:extLst>
                    <a:ext uri="{9D8B030D-6E8A-4147-A177-3AD203B41FA5}">
                      <a16:colId xmlns:a16="http://schemas.microsoft.com/office/drawing/2014/main" val="20002"/>
                    </a:ext>
                  </a:extLst>
                </a:gridCol>
                <a:gridCol w="1046480">
                  <a:extLst>
                    <a:ext uri="{9D8B030D-6E8A-4147-A177-3AD203B41FA5}">
                      <a16:colId xmlns:a16="http://schemas.microsoft.com/office/drawing/2014/main" val="20003"/>
                    </a:ext>
                  </a:extLst>
                </a:gridCol>
                <a:gridCol w="1046480">
                  <a:extLst>
                    <a:ext uri="{9D8B030D-6E8A-4147-A177-3AD203B41FA5}">
                      <a16:colId xmlns:a16="http://schemas.microsoft.com/office/drawing/2014/main" val="20004"/>
                    </a:ext>
                  </a:extLst>
                </a:gridCol>
                <a:gridCol w="1046480">
                  <a:extLst>
                    <a:ext uri="{9D8B030D-6E8A-4147-A177-3AD203B41FA5}">
                      <a16:colId xmlns:a16="http://schemas.microsoft.com/office/drawing/2014/main" val="20005"/>
                    </a:ext>
                  </a:extLst>
                </a:gridCol>
                <a:gridCol w="1046480">
                  <a:extLst>
                    <a:ext uri="{9D8B030D-6E8A-4147-A177-3AD203B41FA5}">
                      <a16:colId xmlns:a16="http://schemas.microsoft.com/office/drawing/2014/main" val="20006"/>
                    </a:ext>
                  </a:extLst>
                </a:gridCol>
                <a:gridCol w="1046480">
                  <a:extLst>
                    <a:ext uri="{9D8B030D-6E8A-4147-A177-3AD203B41FA5}">
                      <a16:colId xmlns:a16="http://schemas.microsoft.com/office/drawing/2014/main" val="20007"/>
                    </a:ext>
                  </a:extLst>
                </a:gridCol>
                <a:gridCol w="1046480">
                  <a:extLst>
                    <a:ext uri="{9D8B030D-6E8A-4147-A177-3AD203B41FA5}">
                      <a16:colId xmlns:a16="http://schemas.microsoft.com/office/drawing/2014/main" val="20008"/>
                    </a:ext>
                  </a:extLst>
                </a:gridCol>
                <a:gridCol w="1046480">
                  <a:extLst>
                    <a:ext uri="{9D8B030D-6E8A-4147-A177-3AD203B41FA5}">
                      <a16:colId xmlns:a16="http://schemas.microsoft.com/office/drawing/2014/main" val="20009"/>
                    </a:ext>
                  </a:extLst>
                </a:gridCol>
              </a:tblGrid>
              <a:tr h="370840">
                <a:tc>
                  <a:txBody>
                    <a:bodyPr/>
                    <a:lstStyle/>
                    <a:p>
                      <a:pPr algn="ctr"/>
                      <a:r>
                        <a:rPr lang="en-US" dirty="0"/>
                        <a:t>4000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solidFill>
                            <a:srgbClr val="C00000"/>
                          </a:solidFill>
                        </a:rPr>
                        <a:t>3850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rgbClr val="F4E7ED"/>
                    </a:solidFill>
                  </a:tcPr>
                </a:tc>
                <a:tc>
                  <a:txBody>
                    <a:bodyPr/>
                    <a:lstStyle/>
                    <a:p>
                      <a:pPr algn="ctr"/>
                      <a:r>
                        <a:rPr lang="en-US" dirty="0"/>
                        <a:t>3550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3000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2550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2350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2000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1500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1000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tc>
                  <a:txBody>
                    <a:bodyPr/>
                    <a:lstStyle/>
                    <a:p>
                      <a:pPr algn="ctr"/>
                      <a:r>
                        <a:rPr lang="en-US" dirty="0"/>
                        <a:t>500</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tcPr>
                </a:tc>
                <a:extLst>
                  <a:ext uri="{0D108BD9-81ED-4DB2-BD59-A6C34878D82A}">
                    <a16:rowId xmlns:a16="http://schemas.microsoft.com/office/drawing/2014/main" val="10000"/>
                  </a:ext>
                </a:extLst>
              </a:tr>
              <a:tr h="370840">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0132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endParaRPr lang="en-US"/>
                    </a:p>
                  </a:txBody>
                  <a:tcPr marL="121920" marR="12192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marL="121920" marR="12192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8" name="Flowchart: Delay 7"/>
          <p:cNvSpPr/>
          <p:nvPr/>
        </p:nvSpPr>
        <p:spPr>
          <a:xfrm>
            <a:off x="907627" y="1521460"/>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a:off x="1784096" y="1923796"/>
            <a:ext cx="609600" cy="152400"/>
          </a:xfrm>
          <a:prstGeom prst="flowChartDelay">
            <a:avLst/>
          </a:prstGeom>
          <a:solidFill>
            <a:srgbClr val="C0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a:off x="3451691" y="2313940"/>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p:cNvSpPr/>
          <p:nvPr/>
        </p:nvSpPr>
        <p:spPr>
          <a:xfrm>
            <a:off x="4216400" y="3033268"/>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p:cNvSpPr/>
          <p:nvPr/>
        </p:nvSpPr>
        <p:spPr>
          <a:xfrm>
            <a:off x="8232309" y="3772392"/>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p:cNvSpPr/>
          <p:nvPr/>
        </p:nvSpPr>
        <p:spPr>
          <a:xfrm>
            <a:off x="9293013" y="4141676"/>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87600" y="1811020"/>
            <a:ext cx="538480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C00000"/>
                </a:solidFill>
              </a:rPr>
              <a:t>Enoch; “Seed” of </a:t>
            </a:r>
            <a:r>
              <a:rPr lang="en-US" b="1" u="sng" dirty="0"/>
              <a:t>Cain</a:t>
            </a:r>
            <a:r>
              <a:rPr lang="en-US" b="1" dirty="0"/>
              <a:t>;</a:t>
            </a:r>
            <a:r>
              <a:rPr lang="en-US" b="1" dirty="0">
                <a:solidFill>
                  <a:srgbClr val="C00000"/>
                </a:solidFill>
              </a:rPr>
              <a:t> 2</a:t>
            </a:r>
            <a:r>
              <a:rPr lang="en-US" b="1" baseline="30000" dirty="0">
                <a:solidFill>
                  <a:srgbClr val="C00000"/>
                </a:solidFill>
              </a:rPr>
              <a:t>nd</a:t>
            </a:r>
            <a:r>
              <a:rPr lang="en-US" b="1" dirty="0">
                <a:solidFill>
                  <a:srgbClr val="C00000"/>
                </a:solidFill>
              </a:rPr>
              <a:t> from Adam</a:t>
            </a:r>
          </a:p>
        </p:txBody>
      </p:sp>
      <p:sp>
        <p:nvSpPr>
          <p:cNvPr id="15" name="TextBox 14"/>
          <p:cNvSpPr txBox="1"/>
          <p:nvPr/>
        </p:nvSpPr>
        <p:spPr>
          <a:xfrm>
            <a:off x="4064000" y="2188448"/>
            <a:ext cx="538480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Enoch; “Seed” of </a:t>
            </a:r>
            <a:r>
              <a:rPr lang="en-US" b="1" u="sng" dirty="0">
                <a:solidFill>
                  <a:srgbClr val="0070C0"/>
                </a:solidFill>
              </a:rPr>
              <a:t>Seth</a:t>
            </a:r>
            <a:r>
              <a:rPr lang="en-US" b="1" dirty="0">
                <a:solidFill>
                  <a:srgbClr val="0070C0"/>
                </a:solidFill>
              </a:rPr>
              <a:t>; 7</a:t>
            </a:r>
            <a:r>
              <a:rPr lang="en-US" b="1" baseline="30000" dirty="0">
                <a:solidFill>
                  <a:srgbClr val="0070C0"/>
                </a:solidFill>
              </a:rPr>
              <a:t>th</a:t>
            </a:r>
            <a:r>
              <a:rPr lang="en-US" b="1" dirty="0">
                <a:solidFill>
                  <a:srgbClr val="0070C0"/>
                </a:solidFill>
              </a:rPr>
              <a:t> from Adam</a:t>
            </a:r>
          </a:p>
        </p:txBody>
      </p:sp>
      <p:sp>
        <p:nvSpPr>
          <p:cNvPr id="16" name="TextBox 15"/>
          <p:cNvSpPr txBox="1"/>
          <p:nvPr/>
        </p:nvSpPr>
        <p:spPr>
          <a:xfrm>
            <a:off x="4826000" y="2938256"/>
            <a:ext cx="386080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Noah; Flood Event</a:t>
            </a:r>
          </a:p>
        </p:txBody>
      </p:sp>
      <p:sp>
        <p:nvSpPr>
          <p:cNvPr id="17" name="TextBox 16"/>
          <p:cNvSpPr txBox="1"/>
          <p:nvPr/>
        </p:nvSpPr>
        <p:spPr>
          <a:xfrm>
            <a:off x="8826396" y="3671808"/>
            <a:ext cx="2617216"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Moses; Exodus</a:t>
            </a:r>
          </a:p>
        </p:txBody>
      </p:sp>
      <p:sp>
        <p:nvSpPr>
          <p:cNvPr id="18" name="TextBox 17"/>
          <p:cNvSpPr txBox="1"/>
          <p:nvPr/>
        </p:nvSpPr>
        <p:spPr>
          <a:xfrm>
            <a:off x="9926320" y="4037568"/>
            <a:ext cx="165608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7030A0"/>
                </a:solidFill>
              </a:rPr>
              <a:t>Solomon</a:t>
            </a:r>
          </a:p>
        </p:txBody>
      </p:sp>
      <p:sp>
        <p:nvSpPr>
          <p:cNvPr id="19" name="TextBox 18"/>
          <p:cNvSpPr txBox="1"/>
          <p:nvPr/>
        </p:nvSpPr>
        <p:spPr>
          <a:xfrm>
            <a:off x="1474796" y="1399016"/>
            <a:ext cx="538480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Adam; Creation</a:t>
            </a:r>
          </a:p>
        </p:txBody>
      </p:sp>
      <p:sp>
        <p:nvSpPr>
          <p:cNvPr id="21" name="TextBox 20"/>
          <p:cNvSpPr txBox="1"/>
          <p:nvPr/>
        </p:nvSpPr>
        <p:spPr>
          <a:xfrm>
            <a:off x="10078720" y="4418568"/>
            <a:ext cx="165608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7030A0"/>
                </a:solidFill>
              </a:rPr>
              <a:t>Hezekiah</a:t>
            </a:r>
          </a:p>
        </p:txBody>
      </p:sp>
      <p:sp>
        <p:nvSpPr>
          <p:cNvPr id="22" name="Flowchart: Delay 21"/>
          <p:cNvSpPr/>
          <p:nvPr/>
        </p:nvSpPr>
        <p:spPr>
          <a:xfrm>
            <a:off x="9496213" y="4523740"/>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904240" y="2557780"/>
            <a:ext cx="2540000" cy="0"/>
          </a:xfrm>
          <a:prstGeom prst="straightConnector1">
            <a:avLst/>
          </a:prstGeom>
          <a:ln w="57150">
            <a:solidFill>
              <a:srgbClr val="00B0F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04240" y="3307588"/>
            <a:ext cx="3312160" cy="0"/>
          </a:xfrm>
          <a:prstGeom prst="straightConnector1">
            <a:avLst/>
          </a:prstGeom>
          <a:ln w="57150">
            <a:solidFill>
              <a:srgbClr val="00B0F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12368" y="4028424"/>
            <a:ext cx="7307072" cy="0"/>
          </a:xfrm>
          <a:prstGeom prst="straightConnector1">
            <a:avLst/>
          </a:prstGeom>
          <a:ln w="57150">
            <a:solidFill>
              <a:srgbClr val="00B0F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904240" y="4396692"/>
            <a:ext cx="8388773" cy="10208"/>
          </a:xfrm>
          <a:prstGeom prst="straightConnector1">
            <a:avLst/>
          </a:prstGeom>
          <a:ln w="57150">
            <a:solidFill>
              <a:srgbClr val="7030A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04240" y="4769612"/>
            <a:ext cx="8585200" cy="0"/>
          </a:xfrm>
          <a:prstGeom prst="straightConnector1">
            <a:avLst/>
          </a:prstGeom>
          <a:ln w="57150">
            <a:solidFill>
              <a:srgbClr val="7030A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04240" y="2192020"/>
            <a:ext cx="873760" cy="0"/>
          </a:xfrm>
          <a:prstGeom prst="straightConnector1">
            <a:avLst/>
          </a:prstGeom>
          <a:ln w="57150">
            <a:solidFill>
              <a:srgbClr val="C0000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90880" y="1917700"/>
            <a:ext cx="1016000" cy="261610"/>
          </a:xfrm>
          <a:prstGeom prst="rect">
            <a:avLst/>
          </a:prstGeom>
          <a:noFill/>
        </p:spPr>
        <p:txBody>
          <a:bodyPr wrap="square" rtlCol="0">
            <a:spAutoFit/>
          </a:bodyPr>
          <a:lstStyle/>
          <a:p>
            <a:pPr algn="r"/>
            <a:r>
              <a:rPr lang="en-US" sz="1100" b="1" dirty="0">
                <a:solidFill>
                  <a:srgbClr val="C00000"/>
                </a:solidFill>
              </a:rPr>
              <a:t>130 </a:t>
            </a:r>
            <a:r>
              <a:rPr lang="en-US" sz="1100" b="1" dirty="0" err="1">
                <a:solidFill>
                  <a:srgbClr val="C00000"/>
                </a:solidFill>
              </a:rPr>
              <a:t>Yrs</a:t>
            </a:r>
            <a:endParaRPr lang="en-US" sz="1100" b="1" dirty="0">
              <a:solidFill>
                <a:srgbClr val="C00000"/>
              </a:solidFill>
            </a:endParaRPr>
          </a:p>
        </p:txBody>
      </p:sp>
      <p:sp>
        <p:nvSpPr>
          <p:cNvPr id="30" name="TextBox 29"/>
          <p:cNvSpPr txBox="1"/>
          <p:nvPr/>
        </p:nvSpPr>
        <p:spPr>
          <a:xfrm>
            <a:off x="2279227" y="2296170"/>
            <a:ext cx="1039707" cy="261610"/>
          </a:xfrm>
          <a:prstGeom prst="rect">
            <a:avLst/>
          </a:prstGeom>
          <a:noFill/>
        </p:spPr>
        <p:txBody>
          <a:bodyPr wrap="square" rtlCol="0">
            <a:spAutoFit/>
          </a:bodyPr>
          <a:lstStyle/>
          <a:p>
            <a:pPr algn="r"/>
            <a:r>
              <a:rPr lang="en-US" sz="1100" dirty="0"/>
              <a:t>622 </a:t>
            </a:r>
            <a:r>
              <a:rPr lang="en-US" sz="1100" dirty="0" err="1"/>
              <a:t>Yrs</a:t>
            </a:r>
            <a:endParaRPr lang="en-US" sz="1100" dirty="0"/>
          </a:p>
        </p:txBody>
      </p:sp>
      <p:sp>
        <p:nvSpPr>
          <p:cNvPr id="31" name="TextBox 30"/>
          <p:cNvSpPr txBox="1"/>
          <p:nvPr/>
        </p:nvSpPr>
        <p:spPr>
          <a:xfrm>
            <a:off x="2997200" y="3058170"/>
            <a:ext cx="1039707" cy="261610"/>
          </a:xfrm>
          <a:prstGeom prst="rect">
            <a:avLst/>
          </a:prstGeom>
          <a:noFill/>
        </p:spPr>
        <p:txBody>
          <a:bodyPr wrap="square" rtlCol="0">
            <a:spAutoFit/>
          </a:bodyPr>
          <a:lstStyle/>
          <a:p>
            <a:pPr algn="r"/>
            <a:r>
              <a:rPr lang="en-US" sz="1100" dirty="0"/>
              <a:t>1056 </a:t>
            </a:r>
            <a:r>
              <a:rPr lang="en-US" sz="1100" dirty="0" err="1"/>
              <a:t>Yrs</a:t>
            </a:r>
            <a:endParaRPr lang="en-US" sz="1100" dirty="0"/>
          </a:p>
        </p:txBody>
      </p:sp>
      <p:sp>
        <p:nvSpPr>
          <p:cNvPr id="32" name="TextBox 31"/>
          <p:cNvSpPr txBox="1"/>
          <p:nvPr/>
        </p:nvSpPr>
        <p:spPr>
          <a:xfrm>
            <a:off x="6996854" y="3766814"/>
            <a:ext cx="1063413" cy="261610"/>
          </a:xfrm>
          <a:prstGeom prst="rect">
            <a:avLst/>
          </a:prstGeom>
          <a:noFill/>
        </p:spPr>
        <p:txBody>
          <a:bodyPr wrap="square" rtlCol="0">
            <a:spAutoFit/>
          </a:bodyPr>
          <a:lstStyle/>
          <a:p>
            <a:pPr algn="r"/>
            <a:r>
              <a:rPr lang="en-US" sz="1100" dirty="0"/>
              <a:t>2550 </a:t>
            </a:r>
            <a:r>
              <a:rPr lang="en-US" sz="1100" dirty="0" err="1"/>
              <a:t>Yrs</a:t>
            </a:r>
            <a:endParaRPr lang="en-US" sz="1100" dirty="0"/>
          </a:p>
        </p:txBody>
      </p:sp>
      <p:sp>
        <p:nvSpPr>
          <p:cNvPr id="33" name="TextBox 32"/>
          <p:cNvSpPr txBox="1"/>
          <p:nvPr/>
        </p:nvSpPr>
        <p:spPr>
          <a:xfrm>
            <a:off x="8070427" y="4126954"/>
            <a:ext cx="1063413" cy="261610"/>
          </a:xfrm>
          <a:prstGeom prst="rect">
            <a:avLst/>
          </a:prstGeom>
          <a:noFill/>
        </p:spPr>
        <p:txBody>
          <a:bodyPr wrap="square" rtlCol="0">
            <a:spAutoFit/>
          </a:bodyPr>
          <a:lstStyle/>
          <a:p>
            <a:pPr algn="r"/>
            <a:r>
              <a:rPr lang="en-US" sz="1100" dirty="0"/>
              <a:t>3000 </a:t>
            </a:r>
            <a:r>
              <a:rPr lang="en-US" sz="1100" dirty="0" err="1"/>
              <a:t>Yrs</a:t>
            </a:r>
            <a:endParaRPr lang="en-US" sz="1100" dirty="0"/>
          </a:p>
        </p:txBody>
      </p:sp>
      <p:sp>
        <p:nvSpPr>
          <p:cNvPr id="34" name="TextBox 33"/>
          <p:cNvSpPr txBox="1"/>
          <p:nvPr/>
        </p:nvSpPr>
        <p:spPr>
          <a:xfrm>
            <a:off x="8270240" y="4509018"/>
            <a:ext cx="1063413" cy="261610"/>
          </a:xfrm>
          <a:prstGeom prst="rect">
            <a:avLst/>
          </a:prstGeom>
          <a:noFill/>
        </p:spPr>
        <p:txBody>
          <a:bodyPr wrap="square" rtlCol="0">
            <a:spAutoFit/>
          </a:bodyPr>
          <a:lstStyle/>
          <a:p>
            <a:pPr algn="r"/>
            <a:r>
              <a:rPr lang="en-US" sz="1100" dirty="0"/>
              <a:t>3300 </a:t>
            </a:r>
            <a:r>
              <a:rPr lang="en-US" sz="1100" dirty="0" err="1"/>
              <a:t>Yrs</a:t>
            </a:r>
            <a:endParaRPr lang="en-US" sz="1100" dirty="0"/>
          </a:p>
        </p:txBody>
      </p:sp>
      <p:sp>
        <p:nvSpPr>
          <p:cNvPr id="35" name="Content Placeholder 41"/>
          <p:cNvSpPr txBox="1">
            <a:spLocks/>
          </p:cNvSpPr>
          <p:nvPr/>
        </p:nvSpPr>
        <p:spPr>
          <a:xfrm>
            <a:off x="0" y="4800600"/>
            <a:ext cx="12197080" cy="2057400"/>
          </a:xfrm>
          <a:prstGeom prst="rect">
            <a:avLst/>
          </a:prstGeom>
        </p:spPr>
        <p:txBody>
          <a:bodyPr>
            <a:noAutofit/>
            <a:scene3d>
              <a:camera prst="orthographicFront"/>
              <a:lightRig rig="threePt" dir="t"/>
            </a:scene3d>
            <a:sp3d extrusionH="57150">
              <a:bevelT w="38100" h="38100"/>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indent="0" algn="ctr">
              <a:buNone/>
            </a:pPr>
            <a:r>
              <a:rPr lang="en-US" sz="3200" b="1" dirty="0">
                <a:ln>
                  <a:solidFill>
                    <a:srgbClr val="00B0F0"/>
                  </a:solidFill>
                </a:ln>
                <a:solidFill>
                  <a:srgbClr val="0070C0"/>
                </a:solidFill>
                <a:latin typeface="Segoe Print" pitchFamily="2" charset="0"/>
              </a:rPr>
              <a:t>Will the Men of Yahuah stay true to their Creator and the Covenant Calendar that was given to Adam?</a:t>
            </a:r>
          </a:p>
          <a:p>
            <a:pPr marL="0" indent="0" algn="ctr">
              <a:buNone/>
            </a:pPr>
            <a:r>
              <a:rPr lang="en-US" sz="3200" b="1" dirty="0">
                <a:gradFill flip="none" rotWithShape="1">
                  <a:gsLst>
                    <a:gs pos="0">
                      <a:srgbClr val="000082"/>
                    </a:gs>
                    <a:gs pos="30000">
                      <a:srgbClr val="66008F"/>
                    </a:gs>
                    <a:gs pos="64999">
                      <a:srgbClr val="BA0066"/>
                    </a:gs>
                    <a:gs pos="89999">
                      <a:srgbClr val="FF0000"/>
                    </a:gs>
                    <a:gs pos="100000">
                      <a:srgbClr val="FF8200"/>
                    </a:gs>
                  </a:gsLst>
                  <a:lin ang="5400000" scaled="1"/>
                  <a:tileRect/>
                </a:gradFill>
                <a:latin typeface="Ravie" pitchFamily="82" charset="0"/>
              </a:rPr>
              <a:t>Next:</a:t>
            </a:r>
            <a:r>
              <a:rPr lang="en-US" sz="3200" b="1" dirty="0">
                <a:solidFill>
                  <a:srgbClr val="0070C0"/>
                </a:solidFill>
                <a:latin typeface="Segoe Print" pitchFamily="2" charset="0"/>
              </a:rPr>
              <a:t>  </a:t>
            </a:r>
            <a:r>
              <a:rPr lang="en-US" sz="2800" b="1" dirty="0">
                <a:gradFill flip="none" rotWithShape="1">
                  <a:gsLst>
                    <a:gs pos="11000">
                      <a:srgbClr val="0A128C"/>
                    </a:gs>
                    <a:gs pos="38000">
                      <a:srgbClr val="181CC7"/>
                    </a:gs>
                    <a:gs pos="64000">
                      <a:srgbClr val="7005D4"/>
                    </a:gs>
                    <a:gs pos="90000">
                      <a:srgbClr val="8C3D91"/>
                    </a:gs>
                  </a:gsLst>
                  <a:lin ang="5400000" scaled="1"/>
                  <a:tileRect/>
                </a:gradFill>
                <a:latin typeface="Segoe Print" pitchFamily="2" charset="0"/>
              </a:rPr>
              <a:t>Let’s check out some genealogies and see if there </a:t>
            </a:r>
            <a:br>
              <a:rPr lang="en-US" sz="2800" b="1" dirty="0">
                <a:gradFill flip="none" rotWithShape="1">
                  <a:gsLst>
                    <a:gs pos="11000">
                      <a:srgbClr val="0A128C"/>
                    </a:gs>
                    <a:gs pos="38000">
                      <a:srgbClr val="181CC7"/>
                    </a:gs>
                    <a:gs pos="64000">
                      <a:srgbClr val="7005D4"/>
                    </a:gs>
                    <a:gs pos="90000">
                      <a:srgbClr val="8C3D91"/>
                    </a:gs>
                  </a:gsLst>
                  <a:lin ang="5400000" scaled="1"/>
                  <a:tileRect/>
                </a:gradFill>
                <a:latin typeface="Segoe Print" pitchFamily="2" charset="0"/>
              </a:rPr>
            </a:br>
            <a:r>
              <a:rPr lang="en-US" sz="2800" b="1" dirty="0">
                <a:gradFill flip="none" rotWithShape="1">
                  <a:gsLst>
                    <a:gs pos="11000">
                      <a:srgbClr val="0A128C"/>
                    </a:gs>
                    <a:gs pos="38000">
                      <a:srgbClr val="181CC7"/>
                    </a:gs>
                    <a:gs pos="64000">
                      <a:srgbClr val="7005D4"/>
                    </a:gs>
                    <a:gs pos="90000">
                      <a:srgbClr val="8C3D91"/>
                    </a:gs>
                  </a:gsLst>
                  <a:lin ang="5400000" scaled="1"/>
                  <a:tileRect/>
                </a:gradFill>
                <a:latin typeface="Segoe Print" pitchFamily="2" charset="0"/>
              </a:rPr>
              <a:t>was a reliable line of communication between generations.</a:t>
            </a:r>
          </a:p>
        </p:txBody>
      </p:sp>
      <p:cxnSp>
        <p:nvCxnSpPr>
          <p:cNvPr id="39" name="Straight Connector 38"/>
          <p:cNvCxnSpPr/>
          <p:nvPr/>
        </p:nvCxnSpPr>
        <p:spPr>
          <a:xfrm>
            <a:off x="4209627" y="2938780"/>
            <a:ext cx="0" cy="368300"/>
          </a:xfrm>
          <a:prstGeom prst="line">
            <a:avLst/>
          </a:prstGeom>
          <a:ln w="28575">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286240" y="4041140"/>
            <a:ext cx="0" cy="373380"/>
          </a:xfrm>
          <a:prstGeom prst="line">
            <a:avLst/>
          </a:prstGeom>
          <a:ln w="28575">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Flowchart: Delay 43"/>
          <p:cNvSpPr/>
          <p:nvPr/>
        </p:nvSpPr>
        <p:spPr>
          <a:xfrm>
            <a:off x="7189216" y="3410204"/>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774250" y="3324860"/>
            <a:ext cx="3369056"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Abraham; Covenant</a:t>
            </a:r>
          </a:p>
        </p:txBody>
      </p:sp>
      <p:sp>
        <p:nvSpPr>
          <p:cNvPr id="46" name="TextBox 45"/>
          <p:cNvSpPr txBox="1"/>
          <p:nvPr/>
        </p:nvSpPr>
        <p:spPr>
          <a:xfrm>
            <a:off x="5953760" y="3419866"/>
            <a:ext cx="1063413" cy="261610"/>
          </a:xfrm>
          <a:prstGeom prst="rect">
            <a:avLst/>
          </a:prstGeom>
          <a:noFill/>
        </p:spPr>
        <p:txBody>
          <a:bodyPr wrap="square" rtlCol="0">
            <a:spAutoFit/>
          </a:bodyPr>
          <a:lstStyle/>
          <a:p>
            <a:pPr algn="r"/>
            <a:r>
              <a:rPr lang="en-US" sz="1100" dirty="0"/>
              <a:t>2000 </a:t>
            </a:r>
            <a:r>
              <a:rPr lang="en-US" sz="1100" dirty="0" err="1"/>
              <a:t>Yrs</a:t>
            </a:r>
            <a:endParaRPr lang="en-US" sz="1100" dirty="0"/>
          </a:p>
        </p:txBody>
      </p:sp>
      <p:cxnSp>
        <p:nvCxnSpPr>
          <p:cNvPr id="47" name="Straight Arrow Connector 46"/>
          <p:cNvCxnSpPr/>
          <p:nvPr/>
        </p:nvCxnSpPr>
        <p:spPr>
          <a:xfrm>
            <a:off x="912368" y="3660140"/>
            <a:ext cx="6276848" cy="0"/>
          </a:xfrm>
          <a:prstGeom prst="straightConnector1">
            <a:avLst/>
          </a:prstGeom>
          <a:ln w="57150">
            <a:solidFill>
              <a:srgbClr val="00B0F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778000" y="1793240"/>
            <a:ext cx="0" cy="401320"/>
          </a:xfrm>
          <a:prstGeom prst="line">
            <a:avLst/>
          </a:prstGeom>
          <a:ln w="28575">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444240" y="2194560"/>
            <a:ext cx="0" cy="360680"/>
          </a:xfrm>
          <a:prstGeom prst="line">
            <a:avLst/>
          </a:prstGeom>
          <a:ln w="28575">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8" name="Flowchart: Delay 47"/>
          <p:cNvSpPr/>
          <p:nvPr/>
        </p:nvSpPr>
        <p:spPr>
          <a:xfrm>
            <a:off x="3593253" y="2659888"/>
            <a:ext cx="609600" cy="152400"/>
          </a:xfrm>
          <a:prstGeom prst="flowChartDelay">
            <a:avLst/>
          </a:prstGeom>
          <a:solidFill>
            <a:srgbClr val="CCEC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196080" y="2557256"/>
            <a:ext cx="3860800" cy="369332"/>
          </a:xfrm>
          <a:prstGeom prst="rect">
            <a:avLst/>
          </a:prstGeom>
          <a:noFill/>
        </p:spPr>
        <p:txBody>
          <a:bodyPr wrap="square" rtlCol="0">
            <a:spAutoFit/>
            <a:scene3d>
              <a:camera prst="orthographicFront"/>
              <a:lightRig rig="threePt" dir="t"/>
            </a:scene3d>
            <a:sp3d extrusionH="57150">
              <a:bevelT w="38100" h="38100" prst="angle"/>
            </a:sp3d>
          </a:bodyPr>
          <a:lstStyle/>
          <a:p>
            <a:r>
              <a:rPr lang="en-US" b="1" dirty="0">
                <a:solidFill>
                  <a:srgbClr val="0070C0"/>
                </a:solidFill>
              </a:rPr>
              <a:t>Methuselah</a:t>
            </a:r>
          </a:p>
        </p:txBody>
      </p:sp>
      <p:cxnSp>
        <p:nvCxnSpPr>
          <p:cNvPr id="50" name="Straight Arrow Connector 49"/>
          <p:cNvCxnSpPr/>
          <p:nvPr/>
        </p:nvCxnSpPr>
        <p:spPr>
          <a:xfrm>
            <a:off x="904240" y="2926588"/>
            <a:ext cx="2689013" cy="0"/>
          </a:xfrm>
          <a:prstGeom prst="straightConnector1">
            <a:avLst/>
          </a:prstGeom>
          <a:ln w="57150">
            <a:solidFill>
              <a:srgbClr val="00B0F0"/>
            </a:solidFill>
            <a:headEnd type="none"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2533227" y="2677170"/>
            <a:ext cx="1039707" cy="261610"/>
          </a:xfrm>
          <a:prstGeom prst="rect">
            <a:avLst/>
          </a:prstGeom>
          <a:noFill/>
        </p:spPr>
        <p:txBody>
          <a:bodyPr wrap="square" rtlCol="0">
            <a:spAutoFit/>
          </a:bodyPr>
          <a:lstStyle/>
          <a:p>
            <a:pPr algn="r"/>
            <a:r>
              <a:rPr lang="en-US" sz="1100" dirty="0"/>
              <a:t>687 </a:t>
            </a:r>
            <a:r>
              <a:rPr lang="en-US" sz="1100" dirty="0" err="1"/>
              <a:t>Yrs</a:t>
            </a:r>
            <a:endParaRPr lang="en-US" sz="1100" dirty="0"/>
          </a:p>
        </p:txBody>
      </p:sp>
      <p:cxnSp>
        <p:nvCxnSpPr>
          <p:cNvPr id="54" name="Straight Connector 53"/>
          <p:cNvCxnSpPr/>
          <p:nvPr/>
        </p:nvCxnSpPr>
        <p:spPr>
          <a:xfrm>
            <a:off x="3586480" y="2557780"/>
            <a:ext cx="0" cy="370840"/>
          </a:xfrm>
          <a:prstGeom prst="line">
            <a:avLst/>
          </a:prstGeom>
          <a:ln w="28575">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170420" y="3294380"/>
            <a:ext cx="0" cy="366792"/>
          </a:xfrm>
          <a:prstGeom prst="line">
            <a:avLst/>
          </a:prstGeom>
          <a:ln w="28575">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221980" y="3667760"/>
            <a:ext cx="0" cy="373380"/>
          </a:xfrm>
          <a:prstGeom prst="line">
            <a:avLst/>
          </a:prstGeom>
          <a:ln w="28575">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89440" y="4418568"/>
            <a:ext cx="0" cy="366792"/>
          </a:xfrm>
          <a:prstGeom prst="line">
            <a:avLst/>
          </a:prstGeom>
          <a:ln w="28575">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03767" y="1399016"/>
            <a:ext cx="0" cy="384537"/>
          </a:xfrm>
          <a:prstGeom prst="line">
            <a:avLst/>
          </a:prstGeom>
          <a:ln w="28575">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09051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25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125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125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left)">
                                      <p:cBhvr>
                                        <p:cTn id="22" dur="125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Effect transition="in" filter="wipe(left)">
                                      <p:cBhvr>
                                        <p:cTn id="27" dur="1250"/>
                                        <p:tgtEl>
                                          <p:spTgt spid="4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left)">
                                      <p:cBhvr>
                                        <p:cTn id="32" dur="125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125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1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animEffect transition="in" filter="wipe(left)">
                                      <p:cBhvr>
                                        <p:cTn id="47" dur="1250"/>
                                        <p:tgtEl>
                                          <p:spTgt spid="3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5">
                                            <p:txEl>
                                              <p:pRg st="1" end="1"/>
                                            </p:txEl>
                                          </p:spTgt>
                                        </p:tgtEl>
                                        <p:attrNameLst>
                                          <p:attrName>style.visibility</p:attrName>
                                        </p:attrNameLst>
                                      </p:cBhvr>
                                      <p:to>
                                        <p:strVal val="visible"/>
                                      </p:to>
                                    </p:set>
                                    <p:animEffect transition="in" filter="wipe(left)">
                                      <p:cBhvr>
                                        <p:cTn id="52" dur="125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BEAC7">
                <a:lumMod val="100000"/>
              </a:srgbClr>
            </a:gs>
            <a:gs pos="21000">
              <a:srgbClr val="FEE7F2"/>
            </a:gs>
            <a:gs pos="51000">
              <a:srgbClr val="FAC77D"/>
            </a:gs>
            <a:gs pos="73000">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372600" y="6462395"/>
            <a:ext cx="2743200" cy="365125"/>
          </a:xfrm>
        </p:spPr>
        <p:txBody>
          <a:bodyPr>
            <a:normAutofit fontScale="92500" lnSpcReduction="10000"/>
          </a:bodyPr>
          <a:lstStyle/>
          <a:p>
            <a:fld id="{A0A75170-548C-4A8B-8FEE-6418D9891680}" type="slidenum">
              <a:rPr lang="en-US" smtClean="0"/>
              <a:t>21</a:t>
            </a:fld>
            <a:endParaRPr lang="en-US" dirty="0"/>
          </a:p>
        </p:txBody>
      </p:sp>
      <p:sp>
        <p:nvSpPr>
          <p:cNvPr id="11" name="Title 10"/>
          <p:cNvSpPr>
            <a:spLocks noGrp="1"/>
          </p:cNvSpPr>
          <p:nvPr>
            <p:ph type="title"/>
          </p:nvPr>
        </p:nvSpPr>
        <p:spPr>
          <a:xfrm>
            <a:off x="2" y="0"/>
            <a:ext cx="12191999" cy="826851"/>
          </a:xfrm>
          <a:solidFill>
            <a:srgbClr val="713A1F"/>
          </a:solidFill>
          <a:scene3d>
            <a:camera prst="orthographicFront"/>
            <a:lightRig rig="balanced" dir="t">
              <a:rot lat="0" lon="0" rev="2100000"/>
            </a:lightRig>
          </a:scene3d>
          <a:sp3d>
            <a:bevelT w="152400" h="50800" prst="softRound"/>
          </a:sp3d>
        </p:spPr>
        <p:txBody>
          <a:bodyPr>
            <a:normAutofit/>
            <a:sp3d extrusionH="57150" prstMaterial="metal">
              <a:bevelT w="38100" h="25400"/>
              <a:contourClr>
                <a:schemeClr val="bg2"/>
              </a:contourClr>
            </a:sp3d>
          </a:bodyPr>
          <a:lstStyle/>
          <a:p>
            <a:pPr algn="ctr"/>
            <a:r>
              <a:rPr lang="en-US" b="1" dirty="0">
                <a:ln w="50800"/>
                <a:solidFill>
                  <a:schemeClr val="bg1">
                    <a:shade val="50000"/>
                  </a:schemeClr>
                </a:solidFill>
              </a:rPr>
              <a:t>Great Men of Yahuah from 4000 to 2000 BC</a:t>
            </a:r>
          </a:p>
        </p:txBody>
      </p:sp>
      <p:sp>
        <p:nvSpPr>
          <p:cNvPr id="13" name="Rectangle 12"/>
          <p:cNvSpPr/>
          <p:nvPr/>
        </p:nvSpPr>
        <p:spPr>
          <a:xfrm>
            <a:off x="858571" y="1009448"/>
            <a:ext cx="26416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Adam </a:t>
            </a:r>
            <a:endParaRPr lang="en-US" sz="2000" b="1" cap="none" spc="0" dirty="0">
              <a:ln w="11430"/>
              <a:solidFill>
                <a:srgbClr val="713A1F"/>
              </a:solidFill>
              <a:effectLst>
                <a:outerShdw blurRad="50800" dist="39000" dir="5460000" algn="tl">
                  <a:srgbClr val="000000">
                    <a:alpha val="38000"/>
                  </a:srgbClr>
                </a:outerShdw>
              </a:effectLst>
            </a:endParaRPr>
          </a:p>
          <a:p>
            <a:pPr algn="ctr"/>
            <a:r>
              <a:rPr lang="en-US" sz="2400" b="1" cap="none" spc="0" dirty="0">
                <a:ln w="11430"/>
                <a:solidFill>
                  <a:srgbClr val="713A1F"/>
                </a:solidFill>
                <a:effectLst>
                  <a:outerShdw blurRad="50800" dist="39000" dir="5460000" algn="tl">
                    <a:srgbClr val="000000">
                      <a:alpha val="38000"/>
                    </a:srgbClr>
                  </a:outerShdw>
                </a:effectLst>
              </a:rPr>
              <a:t>930 Years</a:t>
            </a:r>
          </a:p>
          <a:p>
            <a:pPr algn="ctr"/>
            <a:r>
              <a:rPr lang="en-US" sz="2400" b="1" dirty="0">
                <a:ln w="11430"/>
                <a:solidFill>
                  <a:srgbClr val="713A1F"/>
                </a:solidFill>
                <a:effectLst>
                  <a:outerShdw blurRad="50800" dist="39000" dir="5460000" algn="tl">
                    <a:srgbClr val="000000">
                      <a:alpha val="38000"/>
                    </a:srgbClr>
                  </a:outerShdw>
                </a:effectLst>
              </a:rPr>
              <a:t>4004-3074 BC</a:t>
            </a:r>
            <a:endParaRPr lang="en-US" sz="4400" b="1" cap="none" spc="0" dirty="0">
              <a:ln w="11430"/>
              <a:solidFill>
                <a:srgbClr val="713A1F"/>
              </a:solidFill>
              <a:effectLst>
                <a:outerShdw blurRad="50800" dist="39000" dir="5460000" algn="tl">
                  <a:srgbClr val="000000">
                    <a:alpha val="38000"/>
                  </a:srgbClr>
                </a:outerShdw>
              </a:effectLst>
            </a:endParaRPr>
          </a:p>
        </p:txBody>
      </p:sp>
      <p:sp>
        <p:nvSpPr>
          <p:cNvPr id="30" name="Rectangle 29"/>
          <p:cNvSpPr/>
          <p:nvPr/>
        </p:nvSpPr>
        <p:spPr>
          <a:xfrm>
            <a:off x="8026400" y="4508783"/>
            <a:ext cx="3860800"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This great man was</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chosen to teach the truths handed down from Adam to the next 10 generations including Abraham.</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1" name="Rectangle 30"/>
          <p:cNvSpPr/>
          <p:nvPr/>
        </p:nvSpPr>
        <p:spPr>
          <a:xfrm>
            <a:off x="716814" y="4256544"/>
            <a:ext cx="3061416" cy="2677656"/>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Adam would have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taught the Creation</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Calendar to the next</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 generations before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Noah is asked to carry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this torch of truth.</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2" name="Rectangle 31"/>
          <p:cNvSpPr/>
          <p:nvPr/>
        </p:nvSpPr>
        <p:spPr>
          <a:xfrm>
            <a:off x="8962954" y="1003584"/>
            <a:ext cx="1928733"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Noah</a:t>
            </a:r>
          </a:p>
          <a:p>
            <a:pPr algn="ctr"/>
            <a:r>
              <a:rPr lang="en-US" sz="2400" b="1" cap="none" spc="0" dirty="0">
                <a:ln w="11430"/>
                <a:solidFill>
                  <a:srgbClr val="713A1F"/>
                </a:solidFill>
                <a:effectLst>
                  <a:outerShdw blurRad="50800" dist="39000" dir="5460000" algn="tl">
                    <a:srgbClr val="000000">
                      <a:alpha val="38000"/>
                    </a:srgbClr>
                  </a:outerShdw>
                </a:effectLst>
              </a:rPr>
              <a:t>950 Years</a:t>
            </a:r>
          </a:p>
          <a:p>
            <a:pPr algn="ctr"/>
            <a:r>
              <a:rPr lang="en-US" sz="2400" b="1" dirty="0">
                <a:ln w="11430"/>
                <a:solidFill>
                  <a:srgbClr val="713A1F"/>
                </a:solidFill>
                <a:effectLst>
                  <a:outerShdw blurRad="50800" dist="39000" dir="5460000" algn="tl">
                    <a:srgbClr val="000000">
                      <a:alpha val="38000"/>
                    </a:srgbClr>
                  </a:outerShdw>
                </a:effectLst>
              </a:rPr>
              <a:t>2948-1998 BC</a:t>
            </a:r>
            <a:endParaRPr lang="en-US" sz="2400" b="1" cap="none" spc="0" dirty="0">
              <a:ln w="11430"/>
              <a:solidFill>
                <a:srgbClr val="713A1F"/>
              </a:solidFill>
              <a:effectLst>
                <a:outerShdw blurRad="50800" dist="39000" dir="5460000" algn="tl">
                  <a:srgbClr val="000000">
                    <a:alpha val="38000"/>
                  </a:srgbClr>
                </a:outerShdw>
              </a:effectLst>
            </a:endParaRPr>
          </a:p>
        </p:txBody>
      </p:sp>
      <p:sp>
        <p:nvSpPr>
          <p:cNvPr id="33" name="Rectangle 32"/>
          <p:cNvSpPr/>
          <p:nvPr/>
        </p:nvSpPr>
        <p:spPr>
          <a:xfrm>
            <a:off x="5128659" y="1003583"/>
            <a:ext cx="1928733" cy="193899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008080"/>
                </a:solidFill>
                <a:effectLst>
                  <a:outerShdw blurRad="50800" dist="39000" dir="5460000" algn="tl">
                    <a:srgbClr val="000000">
                      <a:alpha val="38000"/>
                    </a:srgbClr>
                  </a:outerShdw>
                </a:effectLst>
              </a:rPr>
              <a:t>Enoch</a:t>
            </a:r>
            <a:b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400" b="1" dirty="0">
                <a:ln w="11430"/>
                <a:solidFill>
                  <a:srgbClr val="008080"/>
                </a:solidFill>
                <a:effectLst>
                  <a:outerShdw blurRad="50800" dist="39000" dir="5460000" algn="tl">
                    <a:srgbClr val="000000">
                      <a:alpha val="38000"/>
                    </a:srgbClr>
                  </a:outerShdw>
                </a:effectLst>
              </a:rPr>
              <a:t>(line of Seth)</a:t>
            </a:r>
            <a:r>
              <a:rPr lang="en-US" sz="3200" b="1" dirty="0">
                <a:ln w="11430"/>
                <a:solidFill>
                  <a:srgbClr val="008080"/>
                </a:solidFill>
                <a:effectLst>
                  <a:outerShdw blurRad="50800" dist="39000" dir="5460000" algn="tl">
                    <a:srgbClr val="000000">
                      <a:alpha val="38000"/>
                    </a:srgbClr>
                  </a:outerShdw>
                </a:effectLst>
              </a:rPr>
              <a:t> </a:t>
            </a:r>
            <a:endParaRPr lang="en-US" sz="2800" b="1" dirty="0">
              <a:ln w="11430"/>
              <a:solidFill>
                <a:srgbClr val="008080"/>
              </a:solidFill>
              <a:effectLst>
                <a:outerShdw blurRad="50800" dist="39000" dir="5460000" algn="tl">
                  <a:srgbClr val="000000">
                    <a:alpha val="38000"/>
                  </a:srgbClr>
                </a:outerShdw>
              </a:effectLst>
            </a:endParaRPr>
          </a:p>
          <a:p>
            <a:pPr algn="ctr"/>
            <a:r>
              <a:rPr lang="en-US" sz="3200" b="1" dirty="0">
                <a:ln w="11430"/>
                <a:solidFill>
                  <a:srgbClr val="008080"/>
                </a:solidFill>
                <a:effectLst>
                  <a:outerShdw blurRad="50800" dist="39000" dir="5460000" algn="tl">
                    <a:srgbClr val="000000">
                      <a:alpha val="38000"/>
                    </a:srgbClr>
                  </a:outerShdw>
                </a:effectLst>
              </a:rPr>
              <a:t> </a:t>
            </a:r>
            <a:r>
              <a:rPr lang="en-US" sz="2400" b="1" dirty="0">
                <a:ln w="11430"/>
                <a:solidFill>
                  <a:srgbClr val="008080"/>
                </a:solidFill>
                <a:effectLst>
                  <a:outerShdw blurRad="50800" dist="39000" dir="5460000" algn="tl">
                    <a:srgbClr val="000000">
                      <a:alpha val="38000"/>
                    </a:srgbClr>
                  </a:outerShdw>
                </a:effectLst>
              </a:rPr>
              <a:t>365 Years</a:t>
            </a:r>
          </a:p>
          <a:p>
            <a:pPr algn="ctr"/>
            <a:r>
              <a:rPr lang="en-US" sz="2400" b="1" cap="none" spc="0" dirty="0">
                <a:ln w="11430"/>
                <a:solidFill>
                  <a:schemeClr val="accent5">
                    <a:lumMod val="50000"/>
                  </a:schemeClr>
                </a:solidFill>
                <a:effectLst>
                  <a:outerShdw blurRad="50800" dist="39000" dir="5460000" algn="tl">
                    <a:srgbClr val="000000">
                      <a:alpha val="38000"/>
                    </a:srgbClr>
                  </a:outerShdw>
                </a:effectLst>
              </a:rPr>
              <a:t>3382-3017 BC</a:t>
            </a:r>
            <a:endParaRPr lang="en-US" sz="4400" b="1" cap="none" spc="0" dirty="0">
              <a:ln w="11430"/>
              <a:solidFill>
                <a:schemeClr val="accent5">
                  <a:lumMod val="50000"/>
                </a:schemeClr>
              </a:solidFill>
              <a:effectLst>
                <a:outerShdw blurRad="50800" dist="39000" dir="5460000" algn="tl">
                  <a:srgbClr val="000000">
                    <a:alpha val="38000"/>
                  </a:srgbClr>
                </a:outerShdw>
              </a:effectLst>
            </a:endParaRPr>
          </a:p>
        </p:txBody>
      </p:sp>
      <p:sp>
        <p:nvSpPr>
          <p:cNvPr id="24" name="Rectangle 23"/>
          <p:cNvSpPr/>
          <p:nvPr/>
        </p:nvSpPr>
        <p:spPr>
          <a:xfrm>
            <a:off x="4820260" y="4920323"/>
            <a:ext cx="2560829" cy="156966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400" b="1" dirty="0">
                <a:ln w="1905"/>
                <a:solidFill>
                  <a:srgbClr val="009999"/>
                </a:solidFill>
                <a:effectLst>
                  <a:innerShdw blurRad="69850" dist="43180" dir="5400000">
                    <a:srgbClr val="000000">
                      <a:alpha val="65000"/>
                    </a:srgbClr>
                  </a:innerShdw>
                </a:effectLst>
              </a:rPr>
              <a:t>Adam was about</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600-900 years old</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during the lifetime</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of Enoch. </a:t>
            </a:r>
          </a:p>
        </p:txBody>
      </p:sp>
      <p:pic>
        <p:nvPicPr>
          <p:cNvPr id="14" name="Picture 8" descr="C:\Users\Rae\Desktop\enoc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13788"/>
            <a:ext cx="1925382" cy="2047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1" descr="C:\Users\Rae\Desktop\noah 2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839200" y="2313788"/>
            <a:ext cx="1936972" cy="21949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4" descr="F:\Sukkot 2016 PPTs and PDFs\Moon-Month Study July 2016 Sukkot 2016\Moon Art for PPT\prophets\king david 1 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8659" y="2883757"/>
            <a:ext cx="1833562" cy="2158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0152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125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12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6200000" scaled="1"/>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a:xfrm>
            <a:off x="10825480" y="6507480"/>
            <a:ext cx="1168400" cy="381000"/>
          </a:xfrm>
        </p:spPr>
        <p:txBody>
          <a:bodyPr>
            <a:normAutofit/>
          </a:bodyPr>
          <a:lstStyle/>
          <a:p>
            <a:fld id="{A0A75170-548C-4A8B-8FEE-6418D9891680}" type="slidenum">
              <a:rPr lang="en-US" sz="1800" smtClean="0">
                <a:solidFill>
                  <a:schemeClr val="tx1">
                    <a:lumMod val="10000"/>
                    <a:lumOff val="90000"/>
                  </a:schemeClr>
                </a:solidFill>
              </a:rPr>
              <a:t>22</a:t>
            </a:fld>
            <a:endParaRPr lang="en-US" dirty="0">
              <a:solidFill>
                <a:schemeClr val="tx1">
                  <a:lumMod val="10000"/>
                  <a:lumOff val="90000"/>
                </a:schemeClr>
              </a:solidFill>
            </a:endParaRPr>
          </a:p>
        </p:txBody>
      </p:sp>
      <p:grpSp>
        <p:nvGrpSpPr>
          <p:cNvPr id="13" name="Group 12"/>
          <p:cNvGrpSpPr/>
          <p:nvPr/>
        </p:nvGrpSpPr>
        <p:grpSpPr>
          <a:xfrm>
            <a:off x="380827" y="304800"/>
            <a:ext cx="11519159" cy="6248400"/>
            <a:chOff x="285620" y="304800"/>
            <a:chExt cx="8639369" cy="6248400"/>
          </a:xfrm>
        </p:grpSpPr>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0" y="304800"/>
              <a:ext cx="8639369"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8" name="TextBox 7"/>
            <p:cNvSpPr txBox="1"/>
            <p:nvPr/>
          </p:nvSpPr>
          <p:spPr>
            <a:xfrm>
              <a:off x="457200" y="4114800"/>
              <a:ext cx="40386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grpSp>
      <p:pic>
        <p:nvPicPr>
          <p:cNvPr id="10" name="Picture 8" descr="C:\Users\Rae\Desktop\enoc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658335"/>
            <a:ext cx="2133600" cy="21880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39400" y="2213701"/>
            <a:ext cx="1188146"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Adam</a:t>
            </a:r>
            <a:endParaRPr lang="en-US" sz="5400" b="1" cap="none" spc="0" dirty="0">
              <a:ln w="11430"/>
              <a:solidFill>
                <a:srgbClr val="713A1F"/>
              </a:solidFill>
              <a:effectLst>
                <a:outerShdw blurRad="50800" dist="39000" dir="5460000" algn="tl">
                  <a:srgbClr val="000000">
                    <a:alpha val="38000"/>
                  </a:srgbClr>
                </a:outerShdw>
              </a:effectLst>
            </a:endParaRPr>
          </a:p>
        </p:txBody>
      </p:sp>
      <p:sp>
        <p:nvSpPr>
          <p:cNvPr id="12" name="TextBox 11"/>
          <p:cNvSpPr txBox="1"/>
          <p:nvPr/>
        </p:nvSpPr>
        <p:spPr>
          <a:xfrm>
            <a:off x="470788" y="4670981"/>
            <a:ext cx="2653412" cy="923330"/>
          </a:xfrm>
          <a:prstGeom prst="rect">
            <a:avLst/>
          </a:prstGeom>
          <a:noFill/>
        </p:spPr>
        <p:txBody>
          <a:bodyPr wrap="square" rtlCol="0">
            <a:spAutoFit/>
          </a:bodyPr>
          <a:lstStyle/>
          <a:p>
            <a:pPr algn="ctr"/>
            <a:r>
              <a:rPr lang="en-US" b="1" dirty="0">
                <a:solidFill>
                  <a:srgbClr val="0070C0"/>
                </a:solidFill>
              </a:rPr>
              <a:t>Luke 3:38 </a:t>
            </a:r>
            <a:br>
              <a:rPr lang="en-US" b="1" dirty="0">
                <a:solidFill>
                  <a:srgbClr val="0070C0"/>
                </a:solidFill>
              </a:rPr>
            </a:br>
            <a:r>
              <a:rPr lang="en-US" b="1" dirty="0">
                <a:solidFill>
                  <a:srgbClr val="0070C0"/>
                </a:solidFill>
              </a:rPr>
              <a:t> </a:t>
            </a:r>
            <a:r>
              <a:rPr lang="en-US" dirty="0"/>
              <a:t>… Adam, which was the </a:t>
            </a:r>
            <a:br>
              <a:rPr lang="en-US" dirty="0"/>
            </a:br>
            <a:r>
              <a:rPr lang="en-US" dirty="0"/>
              <a:t>son of Yahuah.</a:t>
            </a:r>
          </a:p>
        </p:txBody>
      </p:sp>
      <p:sp>
        <p:nvSpPr>
          <p:cNvPr id="14" name="TextBox 13"/>
          <p:cNvSpPr txBox="1"/>
          <p:nvPr/>
        </p:nvSpPr>
        <p:spPr>
          <a:xfrm>
            <a:off x="3302000" y="4132374"/>
            <a:ext cx="5156200" cy="1785104"/>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200" b="1" dirty="0">
                <a:solidFill>
                  <a:srgbClr val="008080"/>
                </a:solidFill>
              </a:rPr>
              <a:t>Adam had the privilege and responsibility to instruct 8 generations after him to </a:t>
            </a:r>
            <a:r>
              <a:rPr lang="en-US" sz="2200" b="1" dirty="0" err="1">
                <a:solidFill>
                  <a:srgbClr val="008080"/>
                </a:solidFill>
              </a:rPr>
              <a:t>Lamech</a:t>
            </a:r>
            <a:r>
              <a:rPr lang="en-US" sz="2200" b="1" dirty="0">
                <a:solidFill>
                  <a:srgbClr val="008080"/>
                </a:solidFill>
              </a:rPr>
              <a:t> for almost 1000 years.  </a:t>
            </a:r>
          </a:p>
          <a:p>
            <a:pPr algn="ctr"/>
            <a:r>
              <a:rPr lang="en-US" sz="2200" b="1" dirty="0">
                <a:solidFill>
                  <a:srgbClr val="008080"/>
                </a:solidFill>
              </a:rPr>
              <a:t>He would have also honored, taught and preserved Yahuah’s Covenant Calendar.</a:t>
            </a:r>
          </a:p>
        </p:txBody>
      </p:sp>
      <p:cxnSp>
        <p:nvCxnSpPr>
          <p:cNvPr id="5" name="Straight Connector 4"/>
          <p:cNvCxnSpPr/>
          <p:nvPr/>
        </p:nvCxnSpPr>
        <p:spPr>
          <a:xfrm>
            <a:off x="5384800" y="914400"/>
            <a:ext cx="0" cy="2209800"/>
          </a:xfrm>
          <a:prstGeom prst="line">
            <a:avLst/>
          </a:prstGeom>
          <a:ln w="5715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9761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a:xfrm>
            <a:off x="10795000" y="6477000"/>
            <a:ext cx="1168400" cy="381000"/>
          </a:xfrm>
        </p:spPr>
        <p:txBody>
          <a:bodyPr>
            <a:normAutofit/>
          </a:bodyPr>
          <a:lstStyle/>
          <a:p>
            <a:fld id="{A0A75170-548C-4A8B-8FEE-6418D9891680}" type="slidenum">
              <a:rPr lang="en-US" sz="1800" smtClean="0">
                <a:solidFill>
                  <a:srgbClr val="24120F"/>
                </a:solidFill>
              </a:rPr>
              <a:t>23</a:t>
            </a:fld>
            <a:endParaRPr lang="en-US" dirty="0">
              <a:solidFill>
                <a:srgbClr val="24120F"/>
              </a:solidFill>
            </a:endParaRPr>
          </a:p>
        </p:txBody>
      </p:sp>
      <p:grpSp>
        <p:nvGrpSpPr>
          <p:cNvPr id="13" name="Group 12"/>
          <p:cNvGrpSpPr/>
          <p:nvPr/>
        </p:nvGrpSpPr>
        <p:grpSpPr>
          <a:xfrm>
            <a:off x="357677" y="304800"/>
            <a:ext cx="11519159" cy="6248400"/>
            <a:chOff x="285620" y="304800"/>
            <a:chExt cx="8639369" cy="6248400"/>
          </a:xfrm>
        </p:grpSpPr>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0" y="304800"/>
              <a:ext cx="8639369"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8" name="TextBox 7"/>
            <p:cNvSpPr txBox="1"/>
            <p:nvPr/>
          </p:nvSpPr>
          <p:spPr>
            <a:xfrm>
              <a:off x="457200" y="4114800"/>
              <a:ext cx="40386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grpSp>
      <p:sp>
        <p:nvSpPr>
          <p:cNvPr id="14" name="TextBox 13"/>
          <p:cNvSpPr txBox="1"/>
          <p:nvPr/>
        </p:nvSpPr>
        <p:spPr>
          <a:xfrm>
            <a:off x="3048000" y="3810000"/>
            <a:ext cx="5059412" cy="2462213"/>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algn="ctr"/>
            <a:r>
              <a:rPr lang="en-US" sz="2200" b="1" dirty="0">
                <a:solidFill>
                  <a:srgbClr val="008080"/>
                </a:solidFill>
              </a:rPr>
              <a:t>Enoch would have easily known Adam</a:t>
            </a:r>
            <a:br>
              <a:rPr lang="en-US" sz="2200" b="1" dirty="0">
                <a:solidFill>
                  <a:srgbClr val="008080"/>
                </a:solidFill>
              </a:rPr>
            </a:br>
            <a:r>
              <a:rPr lang="en-US" sz="2200" b="1" dirty="0">
                <a:solidFill>
                  <a:srgbClr val="008080"/>
                </a:solidFill>
              </a:rPr>
              <a:t> all his life, being instructed in Yahuah’s Covenant, including the Divine Calendar.  He never met death on earth.  </a:t>
            </a:r>
            <a:br>
              <a:rPr lang="en-US" sz="2200" b="1" dirty="0">
                <a:solidFill>
                  <a:srgbClr val="008080"/>
                </a:solidFill>
              </a:rPr>
            </a:br>
            <a:r>
              <a:rPr lang="en-US" sz="2200" b="1" dirty="0">
                <a:solidFill>
                  <a:srgbClr val="008080"/>
                </a:solidFill>
              </a:rPr>
              <a:t>Do you think he would have been translated if he was living in disobedience </a:t>
            </a:r>
            <a:br>
              <a:rPr lang="en-US" sz="2200" b="1" dirty="0">
                <a:solidFill>
                  <a:srgbClr val="008080"/>
                </a:solidFill>
              </a:rPr>
            </a:br>
            <a:r>
              <a:rPr lang="en-US" sz="2200" b="1" dirty="0">
                <a:solidFill>
                  <a:srgbClr val="008080"/>
                </a:solidFill>
              </a:rPr>
              <a:t>to the Covenant Calendar?</a:t>
            </a:r>
          </a:p>
        </p:txBody>
      </p:sp>
      <p:pic>
        <p:nvPicPr>
          <p:cNvPr id="15" name="Picture 14" descr="F:\Sukkot 2016 PPTs and PDFs\Moon-Month Study July 2016 Sukkot 2016\Moon Art for PPT\prophets\king david 1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179" y="2731975"/>
            <a:ext cx="1918821" cy="23922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1145200" y="2177296"/>
            <a:ext cx="121700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008080"/>
                </a:solidFill>
                <a:effectLst>
                  <a:outerShdw blurRad="50800" dist="39000" dir="5460000" algn="tl">
                    <a:srgbClr val="000000">
                      <a:alpha val="38000"/>
                    </a:srgbClr>
                  </a:outerShdw>
                </a:effectLst>
              </a:rPr>
              <a:t>Enoch</a:t>
            </a:r>
            <a:endParaRPr lang="en-US" sz="5400" b="1" cap="none" spc="0" dirty="0">
              <a:ln w="11430"/>
              <a:solidFill>
                <a:srgbClr val="008080"/>
              </a:solidFill>
              <a:effectLst>
                <a:outerShdw blurRad="50800" dist="39000" dir="5460000" algn="tl">
                  <a:srgbClr val="000000">
                    <a:alpha val="38000"/>
                  </a:srgbClr>
                </a:outerShdw>
              </a:effectLst>
            </a:endParaRPr>
          </a:p>
        </p:txBody>
      </p:sp>
      <p:sp>
        <p:nvSpPr>
          <p:cNvPr id="17" name="TextBox 16"/>
          <p:cNvSpPr txBox="1"/>
          <p:nvPr/>
        </p:nvSpPr>
        <p:spPr>
          <a:xfrm>
            <a:off x="457200" y="5124271"/>
            <a:ext cx="2667000" cy="1200329"/>
          </a:xfrm>
          <a:prstGeom prst="rect">
            <a:avLst/>
          </a:prstGeom>
          <a:solidFill>
            <a:schemeClr val="bg1"/>
          </a:solidFill>
        </p:spPr>
        <p:txBody>
          <a:bodyPr wrap="square" rtlCol="0">
            <a:spAutoFit/>
          </a:bodyPr>
          <a:lstStyle/>
          <a:p>
            <a:pPr algn="ctr"/>
            <a:r>
              <a:rPr lang="en-US" b="1" dirty="0">
                <a:solidFill>
                  <a:srgbClr val="0070C0"/>
                </a:solidFill>
              </a:rPr>
              <a:t>Gen 5:24  </a:t>
            </a:r>
            <a:br>
              <a:rPr lang="en-US" b="1" dirty="0">
                <a:solidFill>
                  <a:srgbClr val="0070C0"/>
                </a:solidFill>
              </a:rPr>
            </a:br>
            <a:r>
              <a:rPr lang="en-US" dirty="0"/>
              <a:t>And Enoch walked with Yahuah: and he was not;  </a:t>
            </a:r>
            <a:br>
              <a:rPr lang="en-US" dirty="0"/>
            </a:br>
            <a:r>
              <a:rPr lang="en-US" dirty="0"/>
              <a:t>for Yahuah took him.</a:t>
            </a:r>
          </a:p>
        </p:txBody>
      </p:sp>
      <p:cxnSp>
        <p:nvCxnSpPr>
          <p:cNvPr id="11" name="Straight Connector 10"/>
          <p:cNvCxnSpPr/>
          <p:nvPr/>
        </p:nvCxnSpPr>
        <p:spPr>
          <a:xfrm>
            <a:off x="4064000" y="990600"/>
            <a:ext cx="0" cy="16002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84800" y="990600"/>
            <a:ext cx="0" cy="16002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04095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childTnLst>
                          </p:cTn>
                        </p:par>
                        <p:par>
                          <p:cTn id="8" fill="hold">
                            <p:stCondLst>
                              <p:cond delay="1750"/>
                            </p:stCondLst>
                            <p:childTnLst>
                              <p:par>
                                <p:cTn id="9" presetID="22" presetClass="entr" presetSubtype="1"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2250"/>
                                        <p:tgtEl>
                                          <p:spTgt spid="11"/>
                                        </p:tgtEl>
                                      </p:cBhvr>
                                    </p:animEffect>
                                  </p:childTnLst>
                                </p:cTn>
                              </p:par>
                            </p:childTnLst>
                          </p:cTn>
                        </p:par>
                        <p:par>
                          <p:cTn id="12" fill="hold">
                            <p:stCondLst>
                              <p:cond delay="5000"/>
                            </p:stCondLst>
                            <p:childTnLst>
                              <p:par>
                                <p:cTn id="13" presetID="22" presetClass="entr" presetSubtype="1"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871200" y="6488668"/>
            <a:ext cx="1168400" cy="369332"/>
          </a:xfrm>
        </p:spPr>
        <p:txBody>
          <a:bodyPr>
            <a:normAutofit lnSpcReduction="10000"/>
          </a:bodyPr>
          <a:lstStyle/>
          <a:p>
            <a:fld id="{A0A75170-548C-4A8B-8FEE-6418D9891680}" type="slidenum">
              <a:rPr lang="en-US" sz="1900" smtClean="0">
                <a:solidFill>
                  <a:schemeClr val="bg1"/>
                </a:solidFill>
              </a:rPr>
              <a:t>24</a:t>
            </a:fld>
            <a:endParaRPr lang="en-US" dirty="0">
              <a:solidFill>
                <a:schemeClr val="bg1"/>
              </a:solidFill>
            </a:endParaRPr>
          </a:p>
        </p:txBody>
      </p:sp>
      <p:grpSp>
        <p:nvGrpSpPr>
          <p:cNvPr id="13" name="Group 12"/>
          <p:cNvGrpSpPr/>
          <p:nvPr/>
        </p:nvGrpSpPr>
        <p:grpSpPr>
          <a:xfrm>
            <a:off x="380827" y="304800"/>
            <a:ext cx="11519159" cy="6183868"/>
            <a:chOff x="285620" y="304800"/>
            <a:chExt cx="8639369" cy="6248400"/>
          </a:xfrm>
        </p:grpSpPr>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0" y="304800"/>
              <a:ext cx="8639369"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8" name="TextBox 7"/>
            <p:cNvSpPr txBox="1"/>
            <p:nvPr/>
          </p:nvSpPr>
          <p:spPr>
            <a:xfrm>
              <a:off x="457200" y="4114800"/>
              <a:ext cx="40386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grpSp>
      <p:pic>
        <p:nvPicPr>
          <p:cNvPr id="4098" name="Picture 2" descr="C:\Users\Rae\Desktop\methusale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322" y="2800416"/>
            <a:ext cx="1408878" cy="1512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3278850" y="2720050"/>
            <a:ext cx="5740400" cy="304800"/>
          </a:xfrm>
          <a:prstGeom prst="rect">
            <a:avLst/>
          </a:prstGeom>
          <a:noFill/>
          <a:ln w="762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470400" y="990600"/>
            <a:ext cx="0" cy="17526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788933" y="2552700"/>
            <a:ext cx="0" cy="10287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54634" y="2209800"/>
            <a:ext cx="1969578" cy="261610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rgbClr val="008080"/>
                </a:solidFill>
                <a:effectLst>
                  <a:outerShdw blurRad="50800" dist="39000" dir="5460000" algn="tl">
                    <a:srgbClr val="000000">
                      <a:alpha val="38000"/>
                    </a:srgbClr>
                  </a:outerShdw>
                </a:effectLst>
              </a:rPr>
              <a:t>Methuselah</a:t>
            </a:r>
          </a:p>
          <a:p>
            <a:pPr algn="ctr"/>
            <a:endParaRPr lang="en-US" sz="2800" b="1" cap="none" spc="0" dirty="0">
              <a:ln w="11430"/>
              <a:solidFill>
                <a:srgbClr val="008080"/>
              </a:solidFill>
              <a:effectLst>
                <a:outerShdw blurRad="50800" dist="39000" dir="5460000" algn="tl">
                  <a:srgbClr val="000000">
                    <a:alpha val="38000"/>
                  </a:srgbClr>
                </a:outerShdw>
              </a:effectLst>
            </a:endParaRPr>
          </a:p>
          <a:p>
            <a:pPr algn="ctr"/>
            <a:endParaRPr lang="en-US" sz="2800" b="1" dirty="0">
              <a:ln w="11430"/>
              <a:solidFill>
                <a:srgbClr val="008080"/>
              </a:solidFill>
              <a:effectLst>
                <a:outerShdw blurRad="50800" dist="39000" dir="5460000" algn="tl">
                  <a:srgbClr val="000000">
                    <a:alpha val="38000"/>
                  </a:srgbClr>
                </a:outerShdw>
              </a:effectLst>
            </a:endParaRPr>
          </a:p>
          <a:p>
            <a:pPr algn="ctr"/>
            <a:endParaRPr lang="en-US" sz="3200" b="1" dirty="0">
              <a:ln w="11430"/>
              <a:solidFill>
                <a:srgbClr val="008080"/>
              </a:solidFill>
              <a:effectLst>
                <a:outerShdw blurRad="50800" dist="39000" dir="5460000" algn="tl">
                  <a:srgbClr val="000000">
                    <a:alpha val="38000"/>
                  </a:srgbClr>
                </a:outerShdw>
              </a:effectLst>
            </a:endParaRPr>
          </a:p>
          <a:p>
            <a:pPr algn="ctr"/>
            <a:endParaRPr lang="en-US" sz="2400" b="1" dirty="0">
              <a:ln w="11430"/>
              <a:solidFill>
                <a:srgbClr val="008080"/>
              </a:solidFill>
              <a:effectLst>
                <a:outerShdw blurRad="50800" dist="39000" dir="5460000" algn="tl">
                  <a:srgbClr val="000000">
                    <a:alpha val="38000"/>
                  </a:srgbClr>
                </a:outerShdw>
              </a:effectLst>
            </a:endParaRPr>
          </a:p>
          <a:p>
            <a:pPr algn="ctr"/>
            <a:r>
              <a:rPr lang="en-US" sz="2400" b="1" cap="none" spc="0" dirty="0">
                <a:ln w="11430"/>
                <a:solidFill>
                  <a:srgbClr val="008080"/>
                </a:solidFill>
                <a:effectLst>
                  <a:outerShdw blurRad="50800" dist="39000" dir="5460000" algn="tl">
                    <a:srgbClr val="000000">
                      <a:alpha val="38000"/>
                    </a:srgbClr>
                  </a:outerShdw>
                </a:effectLst>
              </a:rPr>
              <a:t>3317-2348 BC</a:t>
            </a:r>
            <a:endParaRPr lang="en-US" sz="4800" b="1" cap="none" spc="0" dirty="0">
              <a:ln w="11430"/>
              <a:solidFill>
                <a:srgbClr val="008080"/>
              </a:solidFill>
              <a:effectLst>
                <a:outerShdw blurRad="50800" dist="39000" dir="5460000" algn="tl">
                  <a:srgbClr val="000000">
                    <a:alpha val="38000"/>
                  </a:srgbClr>
                </a:outerShdw>
              </a:effectLst>
            </a:endParaRPr>
          </a:p>
        </p:txBody>
      </p:sp>
      <p:sp>
        <p:nvSpPr>
          <p:cNvPr id="19" name="TextBox 18"/>
          <p:cNvSpPr txBox="1"/>
          <p:nvPr/>
        </p:nvSpPr>
        <p:spPr>
          <a:xfrm>
            <a:off x="446707" y="4847272"/>
            <a:ext cx="2641601" cy="1477328"/>
          </a:xfrm>
          <a:prstGeom prst="rect">
            <a:avLst/>
          </a:prstGeom>
          <a:solidFill>
            <a:schemeClr val="bg1"/>
          </a:solidFill>
        </p:spPr>
        <p:txBody>
          <a:bodyPr wrap="square" rtlCol="0">
            <a:spAutoFit/>
          </a:bodyPr>
          <a:lstStyle/>
          <a:p>
            <a:pPr algn="ctr"/>
            <a:r>
              <a:rPr lang="en-US" b="1" dirty="0">
                <a:solidFill>
                  <a:srgbClr val="0070C0"/>
                </a:solidFill>
              </a:rPr>
              <a:t>Gen 5:22  </a:t>
            </a:r>
            <a:endParaRPr lang="en-US" dirty="0"/>
          </a:p>
          <a:p>
            <a:pPr algn="ctr"/>
            <a:r>
              <a:rPr lang="en-US" dirty="0"/>
              <a:t>And Enoch walked with Yahuah after he begat Methuselah three hundred years.</a:t>
            </a:r>
          </a:p>
        </p:txBody>
      </p:sp>
      <p:cxnSp>
        <p:nvCxnSpPr>
          <p:cNvPr id="21" name="Straight Connector 20"/>
          <p:cNvCxnSpPr/>
          <p:nvPr/>
        </p:nvCxnSpPr>
        <p:spPr>
          <a:xfrm>
            <a:off x="10464800" y="3248126"/>
            <a:ext cx="0" cy="2621001"/>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92780" y="5955268"/>
            <a:ext cx="5486400" cy="369332"/>
          </a:xfrm>
          <a:prstGeom prst="rect">
            <a:avLst/>
          </a:prstGeom>
          <a:solidFill>
            <a:schemeClr val="bg1"/>
          </a:solidFill>
          <a:ln>
            <a:solidFill>
              <a:schemeClr val="bg1"/>
            </a:solidFill>
          </a:ln>
        </p:spPr>
        <p:txBody>
          <a:bodyPr wrap="square" rtlCol="0">
            <a:spAutoFit/>
          </a:bodyPr>
          <a:lstStyle/>
          <a:p>
            <a:endParaRPr lang="en-US" dirty="0"/>
          </a:p>
        </p:txBody>
      </p:sp>
      <p:sp>
        <p:nvSpPr>
          <p:cNvPr id="17" name="TextBox 16"/>
          <p:cNvSpPr txBox="1"/>
          <p:nvPr/>
        </p:nvSpPr>
        <p:spPr>
          <a:xfrm>
            <a:off x="2901616" y="3581400"/>
            <a:ext cx="5791200" cy="280076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200" b="1" dirty="0">
                <a:solidFill>
                  <a:srgbClr val="008080"/>
                </a:solidFill>
              </a:rPr>
              <a:t>Methuselah lived 669 years after </a:t>
            </a:r>
            <a:br>
              <a:rPr lang="en-US" sz="2200" b="1" dirty="0">
                <a:solidFill>
                  <a:srgbClr val="008080"/>
                </a:solidFill>
              </a:rPr>
            </a:br>
            <a:r>
              <a:rPr lang="en-US" sz="2200" b="1" dirty="0">
                <a:solidFill>
                  <a:srgbClr val="008080"/>
                </a:solidFill>
              </a:rPr>
              <a:t>his father Enoch was translated.  He was a witness to 11 generations - more than anyone </a:t>
            </a:r>
            <a:br>
              <a:rPr lang="en-US" sz="2200" b="1" dirty="0">
                <a:solidFill>
                  <a:srgbClr val="008080"/>
                </a:solidFill>
              </a:rPr>
            </a:br>
            <a:r>
              <a:rPr lang="en-US" sz="2200" b="1" dirty="0">
                <a:solidFill>
                  <a:srgbClr val="008080"/>
                </a:solidFill>
              </a:rPr>
              <a:t>in the world.  </a:t>
            </a:r>
            <a:r>
              <a:rPr lang="en-US" sz="2200" b="1" dirty="0">
                <a:solidFill>
                  <a:srgbClr val="0070C0"/>
                </a:solidFill>
              </a:rPr>
              <a:t>Being instructed for 300 years by Enoch, with the Covenant truths confirmed in Adam and all previous generations, </a:t>
            </a:r>
            <a:r>
              <a:rPr lang="en-US" sz="2200" b="1" dirty="0">
                <a:solidFill>
                  <a:srgbClr val="008080"/>
                </a:solidFill>
              </a:rPr>
              <a:t>Methuselah is an invaluable link by preserving every truth </a:t>
            </a:r>
            <a:br>
              <a:rPr lang="en-US" sz="2200" b="1" dirty="0">
                <a:solidFill>
                  <a:srgbClr val="008080"/>
                </a:solidFill>
              </a:rPr>
            </a:br>
            <a:r>
              <a:rPr lang="en-US" sz="2200" b="1" dirty="0">
                <a:solidFill>
                  <a:srgbClr val="008080"/>
                </a:solidFill>
              </a:rPr>
              <a:t>for future generations.</a:t>
            </a:r>
          </a:p>
        </p:txBody>
      </p:sp>
    </p:spTree>
    <p:extLst>
      <p:ext uri="{BB962C8B-B14F-4D97-AF65-F5344CB8AC3E}">
        <p14:creationId xmlns:p14="http://schemas.microsoft.com/office/powerpoint/2010/main" val="384016960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1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2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81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795000" y="6565900"/>
            <a:ext cx="1168400" cy="292100"/>
          </a:xfrm>
        </p:spPr>
        <p:txBody>
          <a:bodyPr>
            <a:normAutofit fontScale="77500" lnSpcReduction="20000"/>
          </a:bodyPr>
          <a:lstStyle/>
          <a:p>
            <a:fld id="{A0A75170-548C-4A8B-8FEE-6418D9891680}" type="slidenum">
              <a:rPr lang="en-US" sz="2100" smtClean="0">
                <a:solidFill>
                  <a:schemeClr val="tx1"/>
                </a:solidFill>
              </a:rPr>
              <a:t>25</a:t>
            </a:fld>
            <a:endParaRPr lang="en-US" dirty="0">
              <a:solidFill>
                <a:schemeClr val="tx1"/>
              </a:solidFill>
            </a:endParaRPr>
          </a:p>
        </p:txBody>
      </p:sp>
      <p:grpSp>
        <p:nvGrpSpPr>
          <p:cNvPr id="13" name="Group 12"/>
          <p:cNvGrpSpPr/>
          <p:nvPr/>
        </p:nvGrpSpPr>
        <p:grpSpPr>
          <a:xfrm>
            <a:off x="380827" y="304800"/>
            <a:ext cx="11519159" cy="6248400"/>
            <a:chOff x="285620" y="304800"/>
            <a:chExt cx="8639369" cy="6248400"/>
          </a:xfrm>
        </p:grpSpPr>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0" y="304800"/>
              <a:ext cx="8639369"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8" name="TextBox 7"/>
            <p:cNvSpPr txBox="1"/>
            <p:nvPr/>
          </p:nvSpPr>
          <p:spPr>
            <a:xfrm>
              <a:off x="457200" y="4114800"/>
              <a:ext cx="40386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grpSp>
      <p:sp>
        <p:nvSpPr>
          <p:cNvPr id="14" name="TextBox 13"/>
          <p:cNvSpPr txBox="1"/>
          <p:nvPr/>
        </p:nvSpPr>
        <p:spPr>
          <a:xfrm>
            <a:off x="482600" y="4648200"/>
            <a:ext cx="8204200" cy="1785104"/>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r>
              <a:rPr lang="en-US" sz="2200" b="1" dirty="0">
                <a:solidFill>
                  <a:srgbClr val="008080"/>
                </a:solidFill>
              </a:rPr>
              <a:t>Noah was able to have instruction from 6 generations before </a:t>
            </a:r>
            <a:br>
              <a:rPr lang="en-US" sz="2200" b="1" dirty="0">
                <a:solidFill>
                  <a:srgbClr val="008080"/>
                </a:solidFill>
              </a:rPr>
            </a:br>
            <a:r>
              <a:rPr lang="en-US" sz="2200" b="1" dirty="0">
                <a:solidFill>
                  <a:srgbClr val="008080"/>
                </a:solidFill>
              </a:rPr>
              <a:t>him that knew Adam and learned from his lips.  </a:t>
            </a:r>
            <a:r>
              <a:rPr lang="en-US" sz="2200" b="1" dirty="0">
                <a:solidFill>
                  <a:srgbClr val="0070C0"/>
                </a:solidFill>
              </a:rPr>
              <a:t>Noah, as the great connecting link, would have handed down these instructions to the following 10 generations all the way to Abraham.  </a:t>
            </a:r>
            <a:br>
              <a:rPr lang="en-US" sz="2200" b="1" dirty="0">
                <a:solidFill>
                  <a:srgbClr val="0070C0"/>
                </a:solidFill>
              </a:rPr>
            </a:br>
            <a:r>
              <a:rPr lang="en-US" sz="2200" b="1" dirty="0">
                <a:solidFill>
                  <a:srgbClr val="008080"/>
                </a:solidFill>
              </a:rPr>
              <a:t>He documented and honored Yahuah’s Covenant Calendar!</a:t>
            </a:r>
          </a:p>
        </p:txBody>
      </p:sp>
      <p:pic>
        <p:nvPicPr>
          <p:cNvPr id="15" name="Picture 11" descr="C:\Users\Rae\Desktop\noah 2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610594" y="1267870"/>
            <a:ext cx="1895606" cy="20087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015247" y="815176"/>
            <a:ext cx="109837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Noah</a:t>
            </a:r>
            <a:endParaRPr lang="en-US" sz="5400" b="1" cap="none" spc="0" dirty="0">
              <a:ln w="11430"/>
              <a:solidFill>
                <a:srgbClr val="713A1F"/>
              </a:solidFill>
              <a:effectLst>
                <a:outerShdw blurRad="50800" dist="39000" dir="5460000" algn="tl">
                  <a:srgbClr val="000000">
                    <a:alpha val="38000"/>
                  </a:srgbClr>
                </a:outerShdw>
              </a:effectLst>
            </a:endParaRPr>
          </a:p>
        </p:txBody>
      </p:sp>
      <p:cxnSp>
        <p:nvCxnSpPr>
          <p:cNvPr id="11" name="Straight Connector 10"/>
          <p:cNvCxnSpPr/>
          <p:nvPr/>
        </p:nvCxnSpPr>
        <p:spPr>
          <a:xfrm>
            <a:off x="10362361" y="3352800"/>
            <a:ext cx="0" cy="24384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62000" y="3124200"/>
            <a:ext cx="381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2600" y="2090679"/>
            <a:ext cx="6731000" cy="2585323"/>
          </a:xfrm>
          <a:prstGeom prst="rect">
            <a:avLst/>
          </a:prstGeom>
          <a:noFill/>
        </p:spPr>
        <p:txBody>
          <a:bodyPr wrap="square" rtlCol="0">
            <a:spAutoFit/>
          </a:bodyPr>
          <a:lstStyle/>
          <a:p>
            <a:r>
              <a:rPr lang="en-US" b="1" dirty="0">
                <a:solidFill>
                  <a:srgbClr val="0070C0"/>
                </a:solidFill>
              </a:rPr>
              <a:t>Gen 6:8-9  </a:t>
            </a:r>
          </a:p>
          <a:p>
            <a:r>
              <a:rPr lang="en-US" b="1" dirty="0">
                <a:solidFill>
                  <a:srgbClr val="0070C0"/>
                </a:solidFill>
              </a:rPr>
              <a:t>8  </a:t>
            </a:r>
            <a:r>
              <a:rPr lang="en-US" dirty="0"/>
              <a:t>Noah found grace in </a:t>
            </a:r>
            <a:br>
              <a:rPr lang="en-US" dirty="0"/>
            </a:br>
            <a:r>
              <a:rPr lang="en-US" dirty="0"/>
              <a:t>the eyes of Yahuah.  </a:t>
            </a:r>
            <a:br>
              <a:rPr lang="en-US" dirty="0"/>
            </a:br>
            <a:r>
              <a:rPr lang="en-US" b="1" dirty="0">
                <a:solidFill>
                  <a:srgbClr val="0070C0"/>
                </a:solidFill>
              </a:rPr>
              <a:t>9</a:t>
            </a:r>
            <a:r>
              <a:rPr lang="en-US" dirty="0"/>
              <a:t> … Noah was a just man </a:t>
            </a:r>
            <a:br>
              <a:rPr lang="en-US" dirty="0"/>
            </a:br>
            <a:r>
              <a:rPr lang="en-US" dirty="0"/>
              <a:t>and perfect in his generations, </a:t>
            </a:r>
            <a:br>
              <a:rPr lang="en-US" dirty="0"/>
            </a:br>
            <a:r>
              <a:rPr lang="en-US" dirty="0"/>
              <a:t>and Noah walked with Yahuah. </a:t>
            </a:r>
            <a:br>
              <a:rPr lang="en-US" dirty="0"/>
            </a:br>
            <a:r>
              <a:rPr lang="en-US" b="1" dirty="0">
                <a:solidFill>
                  <a:srgbClr val="0070C0"/>
                </a:solidFill>
              </a:rPr>
              <a:t>Gen 7:5  </a:t>
            </a:r>
            <a:r>
              <a:rPr lang="en-US" dirty="0"/>
              <a:t>And Noah did according unto </a:t>
            </a:r>
            <a:br>
              <a:rPr lang="en-US" dirty="0"/>
            </a:br>
            <a:r>
              <a:rPr lang="en-US" dirty="0"/>
              <a:t>all that Yahuah commanded him.</a:t>
            </a:r>
          </a:p>
          <a:p>
            <a:r>
              <a:rPr lang="en-US" b="1" dirty="0">
                <a:solidFill>
                  <a:srgbClr val="0070C0"/>
                </a:solidFill>
              </a:rPr>
              <a:t>2 Peter 2:5  </a:t>
            </a:r>
            <a:r>
              <a:rPr lang="en-US" dirty="0"/>
              <a:t>Noah, a preacher of righteousness …</a:t>
            </a:r>
          </a:p>
        </p:txBody>
      </p:sp>
      <p:cxnSp>
        <p:nvCxnSpPr>
          <p:cNvPr id="12" name="Straight Connector 11"/>
          <p:cNvCxnSpPr/>
          <p:nvPr/>
        </p:nvCxnSpPr>
        <p:spPr>
          <a:xfrm>
            <a:off x="6248400" y="1425144"/>
            <a:ext cx="0" cy="1967435"/>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93229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childTnLst>
                          </p:cTn>
                        </p:par>
                        <p:par>
                          <p:cTn id="8" fill="hold">
                            <p:stCondLst>
                              <p:cond delay="1750"/>
                            </p:stCondLst>
                            <p:childTnLst>
                              <p:par>
                                <p:cTn id="9" presetID="22" presetClass="entr" presetSubtype="1"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000"/>
                                        <p:tgtEl>
                                          <p:spTgt spid="12"/>
                                        </p:tgtEl>
                                      </p:cBhvr>
                                    </p:animEffect>
                                  </p:childTnLst>
                                </p:cTn>
                              </p:par>
                            </p:childTnLst>
                          </p:cTn>
                        </p:par>
                        <p:par>
                          <p:cTn id="12" fill="hold">
                            <p:stCondLst>
                              <p:cond delay="4750"/>
                            </p:stCondLst>
                            <p:childTnLst>
                              <p:par>
                                <p:cTn id="13" presetID="22" presetClass="entr" presetSubtype="1"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18320" y="6477000"/>
            <a:ext cx="2743200" cy="365125"/>
          </a:xfrm>
        </p:spPr>
        <p:txBody>
          <a:bodyPr/>
          <a:lstStyle/>
          <a:p>
            <a:fld id="{AA4C6552-42F6-43F2-A3FB-E92E8C09004E}" type="slidenum">
              <a:rPr lang="en-US" sz="2000" smtClean="0">
                <a:solidFill>
                  <a:schemeClr val="tx1"/>
                </a:solidFill>
              </a:rPr>
              <a:t>26</a:t>
            </a:fld>
            <a:endParaRPr lang="en-US"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006850811"/>
              </p:ext>
            </p:extLst>
          </p:nvPr>
        </p:nvGraphicFramePr>
        <p:xfrm>
          <a:off x="304800" y="852870"/>
          <a:ext cx="11582399" cy="5624130"/>
        </p:xfrm>
        <a:graphic>
          <a:graphicData uri="http://schemas.openxmlformats.org/drawingml/2006/table">
            <a:tbl>
              <a:tblPr firstRow="1" firstCol="1" bandRow="1">
                <a:tableStyleId>{22838BEF-8BB2-4498-84A7-C5851F593DF1}</a:tableStyleId>
              </a:tblPr>
              <a:tblGrid>
                <a:gridCol w="6629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3047999">
                  <a:extLst>
                    <a:ext uri="{9D8B030D-6E8A-4147-A177-3AD203B41FA5}">
                      <a16:colId xmlns:a16="http://schemas.microsoft.com/office/drawing/2014/main" val="20002"/>
                    </a:ext>
                  </a:extLst>
                </a:gridCol>
              </a:tblGrid>
              <a:tr h="231725">
                <a:tc>
                  <a:txBody>
                    <a:bodyPr/>
                    <a:lstStyle/>
                    <a:p>
                      <a:pPr marL="0" marR="0" algn="ctr">
                        <a:lnSpc>
                          <a:spcPct val="115000"/>
                        </a:lnSpc>
                        <a:spcBef>
                          <a:spcPts val="0"/>
                        </a:spcBef>
                        <a:spcAft>
                          <a:spcPts val="0"/>
                        </a:spcAft>
                      </a:pPr>
                      <a:r>
                        <a:rPr lang="en-US" sz="2400" dirty="0">
                          <a:ln>
                            <a:solidFill>
                              <a:schemeClr val="accent5">
                                <a:lumMod val="75000"/>
                              </a:schemeClr>
                            </a:solidFill>
                          </a:ln>
                          <a:solidFill>
                            <a:schemeClr val="accent5">
                              <a:lumMod val="50000"/>
                            </a:schemeClr>
                          </a:solidFill>
                          <a:effectLst/>
                        </a:rPr>
                        <a:t>Event/Person</a:t>
                      </a:r>
                      <a:endParaRPr lang="en-US" sz="2400" dirty="0">
                        <a:ln>
                          <a:solidFill>
                            <a:schemeClr val="accent5">
                              <a:lumMod val="75000"/>
                            </a:schemeClr>
                          </a:solidFill>
                        </a:ln>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gn="ctr">
                        <a:lnSpc>
                          <a:spcPct val="115000"/>
                        </a:lnSpc>
                        <a:spcBef>
                          <a:spcPts val="0"/>
                        </a:spcBef>
                        <a:spcAft>
                          <a:spcPts val="0"/>
                        </a:spcAft>
                      </a:pPr>
                      <a:r>
                        <a:rPr lang="en-US" sz="2400" dirty="0">
                          <a:ln>
                            <a:solidFill>
                              <a:schemeClr val="accent5">
                                <a:lumMod val="75000"/>
                              </a:schemeClr>
                            </a:solidFill>
                          </a:ln>
                          <a:solidFill>
                            <a:schemeClr val="accent5">
                              <a:lumMod val="50000"/>
                            </a:schemeClr>
                          </a:solidFill>
                          <a:effectLst/>
                        </a:rPr>
                        <a:t>Passage</a:t>
                      </a:r>
                      <a:endParaRPr lang="en-US" sz="2400" b="1" dirty="0">
                        <a:ln>
                          <a:solidFill>
                            <a:schemeClr val="accent5">
                              <a:lumMod val="75000"/>
                            </a:schemeClr>
                          </a:solidFill>
                        </a:ln>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gn="ctr">
                        <a:lnSpc>
                          <a:spcPct val="115000"/>
                        </a:lnSpc>
                        <a:spcBef>
                          <a:spcPts val="0"/>
                        </a:spcBef>
                        <a:spcAft>
                          <a:spcPts val="0"/>
                        </a:spcAft>
                      </a:pPr>
                      <a:r>
                        <a:rPr lang="en-US" sz="2400" dirty="0">
                          <a:ln>
                            <a:solidFill>
                              <a:schemeClr val="accent5">
                                <a:lumMod val="75000"/>
                              </a:schemeClr>
                            </a:solidFill>
                          </a:ln>
                          <a:solidFill>
                            <a:schemeClr val="accent5">
                              <a:lumMod val="50000"/>
                            </a:schemeClr>
                          </a:solidFill>
                          <a:effectLst/>
                        </a:rPr>
                        <a:t>Time from Creation </a:t>
                      </a:r>
                      <a:endParaRPr lang="en-US" sz="2400" b="1" dirty="0">
                        <a:ln>
                          <a:solidFill>
                            <a:schemeClr val="accent5">
                              <a:lumMod val="75000"/>
                            </a:schemeClr>
                          </a:solidFill>
                        </a:ln>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0"/>
                  </a:ext>
                </a:extLst>
              </a:tr>
              <a:tr h="270646">
                <a:tc>
                  <a:txBody>
                    <a:bodyPr/>
                    <a:lstStyle/>
                    <a:p>
                      <a:pPr marL="0" marR="0">
                        <a:lnSpc>
                          <a:spcPct val="115000"/>
                        </a:lnSpc>
                        <a:spcBef>
                          <a:spcPts val="0"/>
                        </a:spcBef>
                        <a:spcAft>
                          <a:spcPts val="0"/>
                        </a:spcAft>
                      </a:pPr>
                      <a:r>
                        <a:rPr lang="en-US" sz="2400" dirty="0">
                          <a:solidFill>
                            <a:schemeClr val="accent5">
                              <a:lumMod val="50000"/>
                            </a:schemeClr>
                          </a:solidFill>
                          <a:effectLst/>
                        </a:rPr>
                        <a:t> Creation in</a:t>
                      </a:r>
                      <a:r>
                        <a:rPr lang="en-US" sz="2400" baseline="0" dirty="0">
                          <a:solidFill>
                            <a:schemeClr val="accent5">
                              <a:lumMod val="50000"/>
                            </a:schemeClr>
                          </a:solidFill>
                          <a:effectLst/>
                        </a:rPr>
                        <a:t> the beginning</a:t>
                      </a:r>
                      <a:r>
                        <a:rPr lang="en-US" sz="2400" dirty="0">
                          <a:solidFill>
                            <a:schemeClr val="accent5">
                              <a:lumMod val="50000"/>
                            </a:schemeClr>
                          </a:solidFill>
                          <a:effectLst/>
                        </a:rPr>
                        <a:t>.</a:t>
                      </a:r>
                      <a:endParaRPr lang="en-US" sz="2400"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Gen 1–2</a:t>
                      </a:r>
                      <a:endParaRPr lang="en-US" sz="2400" b="1"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0</a:t>
                      </a:r>
                      <a:endParaRPr lang="en-US" sz="2400" b="1"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1"/>
                  </a:ext>
                </a:extLst>
              </a:tr>
              <a:tr h="446463">
                <a:tc>
                  <a:txBody>
                    <a:bodyPr/>
                    <a:lstStyle/>
                    <a:p>
                      <a:pPr marL="0" marR="0">
                        <a:lnSpc>
                          <a:spcPct val="115000"/>
                        </a:lnSpc>
                        <a:spcBef>
                          <a:spcPts val="0"/>
                        </a:spcBef>
                        <a:spcAft>
                          <a:spcPts val="0"/>
                        </a:spcAft>
                      </a:pPr>
                      <a:r>
                        <a:rPr lang="en-US" sz="2400" dirty="0">
                          <a:solidFill>
                            <a:srgbClr val="0070C0"/>
                          </a:solidFill>
                          <a:effectLst/>
                        </a:rPr>
                        <a:t> Adam became the father of Seth at 130.</a:t>
                      </a:r>
                      <a:endParaRPr lang="en-US" sz="2400"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rgbClr val="0070C0"/>
                          </a:solidFill>
                          <a:effectLst/>
                        </a:rPr>
                        <a:t> Gen 5:3</a:t>
                      </a:r>
                      <a:endParaRPr lang="en-US" sz="2400" b="1" u="sng"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rgbClr val="0070C0"/>
                          </a:solidFill>
                          <a:effectLst/>
                        </a:rPr>
                        <a:t> 0 + 130 = 130 yrs.</a:t>
                      </a:r>
                      <a:endParaRPr lang="en-US" sz="2400" b="1"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2"/>
                  </a:ext>
                </a:extLst>
              </a:tr>
              <a:tr h="458185">
                <a:tc>
                  <a:txBody>
                    <a:bodyPr/>
                    <a:lstStyle/>
                    <a:p>
                      <a:pPr marL="0" marR="0">
                        <a:lnSpc>
                          <a:spcPct val="115000"/>
                        </a:lnSpc>
                        <a:spcBef>
                          <a:spcPts val="0"/>
                        </a:spcBef>
                        <a:spcAft>
                          <a:spcPts val="0"/>
                        </a:spcAft>
                      </a:pPr>
                      <a:r>
                        <a:rPr lang="en-US" sz="2400" dirty="0">
                          <a:solidFill>
                            <a:schemeClr val="accent5">
                              <a:lumMod val="50000"/>
                            </a:schemeClr>
                          </a:solidFill>
                          <a:effectLst/>
                        </a:rPr>
                        <a:t> Seth became the father of </a:t>
                      </a:r>
                      <a:r>
                        <a:rPr lang="en-US" sz="2400" dirty="0" err="1">
                          <a:solidFill>
                            <a:schemeClr val="accent5">
                              <a:lumMod val="50000"/>
                            </a:schemeClr>
                          </a:solidFill>
                          <a:effectLst/>
                        </a:rPr>
                        <a:t>Enosh</a:t>
                      </a:r>
                      <a:r>
                        <a:rPr lang="en-US" sz="2400" dirty="0">
                          <a:solidFill>
                            <a:schemeClr val="accent5">
                              <a:lumMod val="50000"/>
                            </a:schemeClr>
                          </a:solidFill>
                          <a:effectLst/>
                        </a:rPr>
                        <a:t> at 105.</a:t>
                      </a:r>
                      <a:endParaRPr lang="en-US" sz="2400"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chemeClr val="accent5">
                              <a:lumMod val="50000"/>
                            </a:schemeClr>
                          </a:solidFill>
                          <a:effectLst/>
                        </a:rPr>
                        <a:t> Gen 5:6</a:t>
                      </a:r>
                      <a:endParaRPr lang="en-US" sz="2400" b="1" u="none" dirty="0">
                        <a:solidFill>
                          <a:schemeClr val="accent5">
                            <a:lumMod val="50000"/>
                          </a:schemeClr>
                        </a:solidFill>
                        <a:effectLst/>
                        <a:hlinkClick r:id="rId4"/>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130 + 105 = 235 yrs.</a:t>
                      </a:r>
                      <a:endParaRPr lang="en-US" sz="2400" b="1"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3"/>
                  </a:ext>
                </a:extLst>
              </a:tr>
              <a:tr h="458185">
                <a:tc>
                  <a:txBody>
                    <a:bodyPr/>
                    <a:lstStyle/>
                    <a:p>
                      <a:pPr marL="0" marR="0">
                        <a:lnSpc>
                          <a:spcPct val="115000"/>
                        </a:lnSpc>
                        <a:spcBef>
                          <a:spcPts val="0"/>
                        </a:spcBef>
                        <a:spcAft>
                          <a:spcPts val="0"/>
                        </a:spcAft>
                      </a:pPr>
                      <a:r>
                        <a:rPr lang="en-US" sz="2400" dirty="0">
                          <a:solidFill>
                            <a:srgbClr val="0070C0"/>
                          </a:solidFill>
                          <a:effectLst/>
                        </a:rPr>
                        <a:t> </a:t>
                      </a:r>
                      <a:r>
                        <a:rPr lang="en-US" sz="2400" dirty="0" err="1">
                          <a:solidFill>
                            <a:srgbClr val="0070C0"/>
                          </a:solidFill>
                          <a:effectLst/>
                        </a:rPr>
                        <a:t>Enosh</a:t>
                      </a:r>
                      <a:r>
                        <a:rPr lang="en-US" sz="2400" dirty="0">
                          <a:solidFill>
                            <a:srgbClr val="0070C0"/>
                          </a:solidFill>
                          <a:effectLst/>
                        </a:rPr>
                        <a:t> became the father of </a:t>
                      </a:r>
                      <a:r>
                        <a:rPr lang="en-US" sz="2400" dirty="0" err="1">
                          <a:solidFill>
                            <a:srgbClr val="0070C0"/>
                          </a:solidFill>
                          <a:effectLst/>
                        </a:rPr>
                        <a:t>Kenan</a:t>
                      </a:r>
                      <a:r>
                        <a:rPr lang="en-US" sz="2400" dirty="0">
                          <a:solidFill>
                            <a:srgbClr val="0070C0"/>
                          </a:solidFill>
                          <a:effectLst/>
                        </a:rPr>
                        <a:t> at 90.</a:t>
                      </a:r>
                      <a:endParaRPr lang="en-US" sz="2400"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rgbClr val="0070C0"/>
                          </a:solidFill>
                          <a:effectLst/>
                        </a:rPr>
                        <a:t> Gen 5:9</a:t>
                      </a:r>
                      <a:endParaRPr lang="en-US" sz="2400" b="1" u="none" dirty="0">
                        <a:solidFill>
                          <a:srgbClr val="0070C0"/>
                        </a:solidFill>
                        <a:effectLst/>
                        <a:hlinkClick r:id="rId5"/>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rgbClr val="0070C0"/>
                          </a:solidFill>
                          <a:effectLst/>
                        </a:rPr>
                        <a:t> 235 + 90 = 325 yrs.</a:t>
                      </a:r>
                      <a:endParaRPr lang="en-US" sz="2400" b="1"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4"/>
                  </a:ext>
                </a:extLst>
              </a:tr>
              <a:tr h="505069">
                <a:tc>
                  <a:txBody>
                    <a:bodyPr/>
                    <a:lstStyle/>
                    <a:p>
                      <a:pPr marL="0" marR="0">
                        <a:lnSpc>
                          <a:spcPct val="115000"/>
                        </a:lnSpc>
                        <a:spcBef>
                          <a:spcPts val="0"/>
                        </a:spcBef>
                        <a:spcAft>
                          <a:spcPts val="0"/>
                        </a:spcAft>
                      </a:pPr>
                      <a:r>
                        <a:rPr lang="en-US" sz="2400" dirty="0">
                          <a:solidFill>
                            <a:schemeClr val="accent5">
                              <a:lumMod val="50000"/>
                            </a:schemeClr>
                          </a:solidFill>
                          <a:effectLst/>
                        </a:rPr>
                        <a:t> </a:t>
                      </a:r>
                      <a:r>
                        <a:rPr lang="en-US" sz="2400" dirty="0" err="1">
                          <a:solidFill>
                            <a:schemeClr val="accent5">
                              <a:lumMod val="50000"/>
                            </a:schemeClr>
                          </a:solidFill>
                          <a:effectLst/>
                        </a:rPr>
                        <a:t>Cainan</a:t>
                      </a:r>
                      <a:r>
                        <a:rPr lang="en-US" sz="2400" dirty="0">
                          <a:solidFill>
                            <a:schemeClr val="accent5">
                              <a:lumMod val="50000"/>
                            </a:schemeClr>
                          </a:solidFill>
                          <a:effectLst/>
                        </a:rPr>
                        <a:t> became the father of </a:t>
                      </a:r>
                      <a:r>
                        <a:rPr lang="en-US" sz="2400" dirty="0" err="1">
                          <a:solidFill>
                            <a:schemeClr val="accent5">
                              <a:lumMod val="50000"/>
                            </a:schemeClr>
                          </a:solidFill>
                          <a:effectLst/>
                        </a:rPr>
                        <a:t>Mahalalel</a:t>
                      </a:r>
                      <a:r>
                        <a:rPr lang="en-US" sz="2400" dirty="0">
                          <a:solidFill>
                            <a:schemeClr val="accent5">
                              <a:lumMod val="50000"/>
                            </a:schemeClr>
                          </a:solidFill>
                          <a:effectLst/>
                        </a:rPr>
                        <a:t> at 70.</a:t>
                      </a:r>
                      <a:endParaRPr lang="en-US" sz="2400"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chemeClr val="accent5">
                              <a:lumMod val="50000"/>
                            </a:schemeClr>
                          </a:solidFill>
                          <a:effectLst/>
                        </a:rPr>
                        <a:t> Gen 5:12</a:t>
                      </a:r>
                      <a:endParaRPr lang="en-US" sz="2400" b="1" u="none" dirty="0">
                        <a:solidFill>
                          <a:schemeClr val="accent5">
                            <a:lumMod val="50000"/>
                          </a:schemeClr>
                        </a:solidFill>
                        <a:effectLst/>
                        <a:hlinkClick r:id="rId6"/>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325 + 70 = 395 yrs.</a:t>
                      </a:r>
                      <a:endParaRPr lang="en-US" sz="2400" b="1"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5"/>
                  </a:ext>
                </a:extLst>
              </a:tr>
              <a:tr h="493348">
                <a:tc>
                  <a:txBody>
                    <a:bodyPr/>
                    <a:lstStyle/>
                    <a:p>
                      <a:pPr marL="0" marR="0">
                        <a:lnSpc>
                          <a:spcPct val="115000"/>
                        </a:lnSpc>
                        <a:spcBef>
                          <a:spcPts val="0"/>
                        </a:spcBef>
                        <a:spcAft>
                          <a:spcPts val="0"/>
                        </a:spcAft>
                      </a:pPr>
                      <a:r>
                        <a:rPr lang="en-US" sz="2400" dirty="0">
                          <a:solidFill>
                            <a:srgbClr val="0070C0"/>
                          </a:solidFill>
                          <a:effectLst/>
                        </a:rPr>
                        <a:t> </a:t>
                      </a:r>
                      <a:r>
                        <a:rPr lang="en-US" sz="2400" dirty="0" err="1">
                          <a:solidFill>
                            <a:srgbClr val="0070C0"/>
                          </a:solidFill>
                          <a:effectLst/>
                        </a:rPr>
                        <a:t>Mahalalel</a:t>
                      </a:r>
                      <a:r>
                        <a:rPr lang="en-US" sz="2400" dirty="0">
                          <a:solidFill>
                            <a:srgbClr val="0070C0"/>
                          </a:solidFill>
                          <a:effectLst/>
                        </a:rPr>
                        <a:t> became the father of Jared at 65.</a:t>
                      </a:r>
                      <a:endParaRPr lang="en-US" sz="2400"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rgbClr val="0070C0"/>
                          </a:solidFill>
                          <a:effectLst/>
                        </a:rPr>
                        <a:t> Gen 5:15</a:t>
                      </a:r>
                      <a:endParaRPr lang="en-US" sz="2400" b="1" u="none" dirty="0">
                        <a:solidFill>
                          <a:srgbClr val="0070C0"/>
                        </a:solidFill>
                        <a:effectLst/>
                        <a:hlinkClick r:id="rId7"/>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rgbClr val="0070C0"/>
                          </a:solidFill>
                          <a:effectLst/>
                        </a:rPr>
                        <a:t> 395 + 65 = 460 yrs.</a:t>
                      </a:r>
                      <a:endParaRPr lang="en-US" sz="2400" b="1"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6"/>
                  </a:ext>
                </a:extLst>
              </a:tr>
              <a:tr h="469906">
                <a:tc>
                  <a:txBody>
                    <a:bodyPr/>
                    <a:lstStyle/>
                    <a:p>
                      <a:pPr marL="0" marR="0">
                        <a:lnSpc>
                          <a:spcPct val="115000"/>
                        </a:lnSpc>
                        <a:spcBef>
                          <a:spcPts val="0"/>
                        </a:spcBef>
                        <a:spcAft>
                          <a:spcPts val="0"/>
                        </a:spcAft>
                      </a:pPr>
                      <a:r>
                        <a:rPr lang="en-US" sz="2400" dirty="0">
                          <a:solidFill>
                            <a:schemeClr val="accent5">
                              <a:lumMod val="50000"/>
                            </a:schemeClr>
                          </a:solidFill>
                          <a:effectLst/>
                        </a:rPr>
                        <a:t> Jared became the father of Enoch at 162.</a:t>
                      </a:r>
                      <a:endParaRPr lang="en-US" sz="2400"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chemeClr val="accent5">
                              <a:lumMod val="50000"/>
                            </a:schemeClr>
                          </a:solidFill>
                          <a:effectLst/>
                        </a:rPr>
                        <a:t> Gen 5:18</a:t>
                      </a:r>
                      <a:endParaRPr lang="en-US" sz="2400" b="1" u="sng" dirty="0">
                        <a:solidFill>
                          <a:schemeClr val="accent5">
                            <a:lumMod val="50000"/>
                          </a:schemeClr>
                        </a:solidFill>
                        <a:effectLst/>
                        <a:latin typeface="+mn-lt"/>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460 + 162 = 622 yrs.</a:t>
                      </a:r>
                      <a:endParaRPr lang="en-US" sz="2400" b="1"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7"/>
                  </a:ext>
                </a:extLst>
              </a:tr>
              <a:tr h="516790">
                <a:tc>
                  <a:txBody>
                    <a:bodyPr/>
                    <a:lstStyle/>
                    <a:p>
                      <a:pPr marL="0" marR="0">
                        <a:lnSpc>
                          <a:spcPct val="115000"/>
                        </a:lnSpc>
                        <a:spcBef>
                          <a:spcPts val="0"/>
                        </a:spcBef>
                        <a:spcAft>
                          <a:spcPts val="0"/>
                        </a:spcAft>
                      </a:pPr>
                      <a:r>
                        <a:rPr lang="en-US" sz="2400" dirty="0">
                          <a:solidFill>
                            <a:srgbClr val="0070C0"/>
                          </a:solidFill>
                          <a:effectLst/>
                        </a:rPr>
                        <a:t> Enoch became the father of Methuselah at 65.</a:t>
                      </a:r>
                      <a:endParaRPr lang="en-US" sz="2400"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rgbClr val="0070C0"/>
                          </a:solidFill>
                          <a:effectLst/>
                        </a:rPr>
                        <a:t> Gen 5:21</a:t>
                      </a:r>
                      <a:endParaRPr lang="en-US" sz="2400" b="1" u="sng" dirty="0">
                        <a:solidFill>
                          <a:srgbClr val="0070C0"/>
                        </a:solidFill>
                        <a:effectLst/>
                        <a:latin typeface="+mn-lt"/>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rgbClr val="0070C0"/>
                          </a:solidFill>
                          <a:effectLst/>
                        </a:rPr>
                        <a:t> 622 + 65 = 687 yrs.</a:t>
                      </a:r>
                      <a:endParaRPr lang="en-US" sz="2400" b="1"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8"/>
                  </a:ext>
                </a:extLst>
              </a:tr>
              <a:tr h="540232">
                <a:tc>
                  <a:txBody>
                    <a:bodyPr/>
                    <a:lstStyle/>
                    <a:p>
                      <a:pPr marL="0" marR="0">
                        <a:lnSpc>
                          <a:spcPct val="115000"/>
                        </a:lnSpc>
                        <a:spcBef>
                          <a:spcPts val="0"/>
                        </a:spcBef>
                        <a:spcAft>
                          <a:spcPts val="0"/>
                        </a:spcAft>
                      </a:pPr>
                      <a:r>
                        <a:rPr lang="en-US" sz="2400" dirty="0">
                          <a:solidFill>
                            <a:schemeClr val="accent5">
                              <a:lumMod val="50000"/>
                            </a:schemeClr>
                          </a:solidFill>
                          <a:effectLst/>
                        </a:rPr>
                        <a:t> Methuselah became the father of </a:t>
                      </a:r>
                      <a:r>
                        <a:rPr lang="en-US" sz="2400" dirty="0" err="1">
                          <a:solidFill>
                            <a:schemeClr val="accent5">
                              <a:lumMod val="50000"/>
                            </a:schemeClr>
                          </a:solidFill>
                          <a:effectLst/>
                        </a:rPr>
                        <a:t>Lamech</a:t>
                      </a:r>
                      <a:r>
                        <a:rPr lang="en-US" sz="2400" dirty="0">
                          <a:solidFill>
                            <a:schemeClr val="accent5">
                              <a:lumMod val="50000"/>
                            </a:schemeClr>
                          </a:solidFill>
                          <a:effectLst/>
                        </a:rPr>
                        <a:t> at 187.</a:t>
                      </a:r>
                      <a:endParaRPr lang="en-US" sz="2400"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chemeClr val="accent5">
                              <a:lumMod val="50000"/>
                            </a:schemeClr>
                          </a:solidFill>
                          <a:effectLst/>
                        </a:rPr>
                        <a:t> Gen 5:25</a:t>
                      </a:r>
                      <a:endParaRPr lang="en-US" sz="2400" b="1" u="sng" dirty="0">
                        <a:solidFill>
                          <a:schemeClr val="accent5">
                            <a:lumMod val="50000"/>
                          </a:schemeClr>
                        </a:solidFill>
                        <a:effectLst/>
                        <a:latin typeface="+mn-lt"/>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687 + 187 = 874 yrs.</a:t>
                      </a:r>
                      <a:endParaRPr lang="en-US" sz="2400" b="1"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09"/>
                  </a:ext>
                </a:extLst>
              </a:tr>
              <a:tr h="469906">
                <a:tc>
                  <a:txBody>
                    <a:bodyPr/>
                    <a:lstStyle/>
                    <a:p>
                      <a:pPr marL="0" marR="0">
                        <a:lnSpc>
                          <a:spcPct val="115000"/>
                        </a:lnSpc>
                        <a:spcBef>
                          <a:spcPts val="0"/>
                        </a:spcBef>
                        <a:spcAft>
                          <a:spcPts val="0"/>
                        </a:spcAft>
                      </a:pPr>
                      <a:r>
                        <a:rPr lang="en-US" sz="2400" dirty="0">
                          <a:solidFill>
                            <a:srgbClr val="0070C0"/>
                          </a:solidFill>
                          <a:effectLst/>
                        </a:rPr>
                        <a:t> </a:t>
                      </a:r>
                      <a:r>
                        <a:rPr lang="en-US" sz="2400" dirty="0" err="1">
                          <a:solidFill>
                            <a:srgbClr val="0070C0"/>
                          </a:solidFill>
                          <a:effectLst/>
                        </a:rPr>
                        <a:t>Lamech</a:t>
                      </a:r>
                      <a:r>
                        <a:rPr lang="en-US" sz="2400" dirty="0">
                          <a:solidFill>
                            <a:srgbClr val="0070C0"/>
                          </a:solidFill>
                          <a:effectLst/>
                        </a:rPr>
                        <a:t> became the father of Noah at 182.</a:t>
                      </a:r>
                      <a:endParaRPr lang="en-US" sz="2400"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rgbClr val="0070C0"/>
                          </a:solidFill>
                          <a:effectLst/>
                        </a:rPr>
                        <a:t> Gen 5:28</a:t>
                      </a:r>
                      <a:endParaRPr lang="en-US" sz="2400" b="1" u="sng" dirty="0">
                        <a:solidFill>
                          <a:srgbClr val="0070C0"/>
                        </a:solidFill>
                        <a:effectLst/>
                        <a:latin typeface="+mn-lt"/>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rgbClr val="0070C0"/>
                          </a:solidFill>
                          <a:effectLst/>
                        </a:rPr>
                        <a:t> 874 + 182 = 1056 yrs.</a:t>
                      </a:r>
                      <a:endParaRPr lang="en-US" sz="2400" b="1" dirty="0">
                        <a:solidFill>
                          <a:srgbClr val="0070C0"/>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10"/>
                  </a:ext>
                </a:extLst>
              </a:tr>
              <a:tr h="423022">
                <a:tc>
                  <a:txBody>
                    <a:bodyPr/>
                    <a:lstStyle/>
                    <a:p>
                      <a:pPr marL="0" marR="0">
                        <a:lnSpc>
                          <a:spcPct val="115000"/>
                        </a:lnSpc>
                        <a:spcBef>
                          <a:spcPts val="0"/>
                        </a:spcBef>
                        <a:spcAft>
                          <a:spcPts val="0"/>
                        </a:spcAft>
                      </a:pPr>
                      <a:r>
                        <a:rPr lang="en-US" sz="2400" dirty="0">
                          <a:solidFill>
                            <a:schemeClr val="accent5">
                              <a:lumMod val="50000"/>
                            </a:schemeClr>
                          </a:solidFill>
                          <a:effectLst/>
                        </a:rPr>
                        <a:t> </a:t>
                      </a:r>
                      <a:r>
                        <a:rPr lang="en-US" sz="2400" dirty="0">
                          <a:solidFill>
                            <a:srgbClr val="660033"/>
                          </a:solidFill>
                          <a:effectLst/>
                        </a:rPr>
                        <a:t>The Flood started when Noah was 600.</a:t>
                      </a:r>
                      <a:endParaRPr lang="en-US" sz="2400" dirty="0">
                        <a:solidFill>
                          <a:srgbClr val="660033"/>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400" b="1" dirty="0">
                          <a:solidFill>
                            <a:schemeClr val="accent5">
                              <a:lumMod val="50000"/>
                            </a:schemeClr>
                          </a:solidFill>
                          <a:effectLst/>
                        </a:rPr>
                        <a:t> Gen 7:6</a:t>
                      </a:r>
                      <a:endParaRPr lang="en-US" sz="2400" b="1" u="none" dirty="0">
                        <a:solidFill>
                          <a:schemeClr val="accent5">
                            <a:lumMod val="50000"/>
                          </a:schemeClr>
                        </a:solidFill>
                        <a:effectLst/>
                        <a:latin typeface="Calibri"/>
                        <a:ea typeface="Calibri"/>
                        <a:cs typeface="Times New Roman"/>
                      </a:endParaRPr>
                    </a:p>
                  </a:txBody>
                  <a:tcPr marL="444" marR="444" marT="444" marB="444" anchor="ctr">
                    <a:cell3D prstMaterial="dkEdge">
                      <a:bevel h="50800" prst="divot"/>
                      <a:lightRig rig="flood" dir="t"/>
                    </a:cell3D>
                  </a:tcPr>
                </a:tc>
                <a:tc>
                  <a:txBody>
                    <a:bodyPr/>
                    <a:lstStyle/>
                    <a:p>
                      <a:pPr marL="0" marR="0">
                        <a:lnSpc>
                          <a:spcPct val="115000"/>
                        </a:lnSpc>
                        <a:spcBef>
                          <a:spcPts val="0"/>
                        </a:spcBef>
                        <a:spcAft>
                          <a:spcPts val="0"/>
                        </a:spcAft>
                      </a:pPr>
                      <a:r>
                        <a:rPr lang="en-US" sz="2400" b="1" dirty="0">
                          <a:solidFill>
                            <a:schemeClr val="accent5">
                              <a:lumMod val="50000"/>
                            </a:schemeClr>
                          </a:solidFill>
                          <a:effectLst/>
                        </a:rPr>
                        <a:t> </a:t>
                      </a:r>
                      <a:r>
                        <a:rPr lang="en-US" sz="2400" b="1" dirty="0">
                          <a:solidFill>
                            <a:srgbClr val="660033"/>
                          </a:solidFill>
                          <a:effectLst/>
                        </a:rPr>
                        <a:t>1056 + 600 = 1656 yrs.</a:t>
                      </a:r>
                      <a:endParaRPr lang="en-US" sz="2400" b="1" dirty="0">
                        <a:solidFill>
                          <a:srgbClr val="660033"/>
                        </a:solidFill>
                        <a:effectLst/>
                        <a:latin typeface="Calibri"/>
                        <a:ea typeface="Calibri"/>
                        <a:cs typeface="Times New Roman"/>
                      </a:endParaRPr>
                    </a:p>
                  </a:txBody>
                  <a:tcPr marL="444" marR="444" marT="444" marB="444" anchor="ctr">
                    <a:cell3D prstMaterial="dkEdge">
                      <a:bevel h="50800" prst="divot"/>
                      <a:lightRig rig="flood" dir="t"/>
                    </a:cell3D>
                  </a:tcPr>
                </a:tc>
                <a:extLst>
                  <a:ext uri="{0D108BD9-81ED-4DB2-BD59-A6C34878D82A}">
                    <a16:rowId xmlns:a16="http://schemas.microsoft.com/office/drawing/2014/main" val="10011"/>
                  </a:ext>
                </a:extLst>
              </a:tr>
            </a:tbl>
          </a:graphicData>
        </a:graphic>
      </p:graphicFrame>
      <p:sp>
        <p:nvSpPr>
          <p:cNvPr id="4" name="Title 1"/>
          <p:cNvSpPr txBox="1">
            <a:spLocks/>
          </p:cNvSpPr>
          <p:nvPr/>
        </p:nvSpPr>
        <p:spPr>
          <a:xfrm>
            <a:off x="388010" y="127000"/>
            <a:ext cx="11422990" cy="711200"/>
          </a:xfrm>
          <a:prstGeom prst="rect">
            <a:avLst/>
          </a:prstGeom>
        </p:spPr>
        <p:txBody>
          <a:bodyPr>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60033"/>
                </a:solidFill>
                <a:latin typeface="Cooper Black" pitchFamily="18" charset="0"/>
              </a:rPr>
              <a:t>Dates</a:t>
            </a:r>
            <a:r>
              <a:rPr lang="en-US" dirty="0">
                <a:solidFill>
                  <a:schemeClr val="accent5">
                    <a:lumMod val="75000"/>
                  </a:schemeClr>
                </a:solidFill>
                <a:latin typeface="Cooper Black" pitchFamily="18" charset="0"/>
              </a:rPr>
              <a:t> </a:t>
            </a:r>
            <a:r>
              <a:rPr lang="en-US" dirty="0">
                <a:solidFill>
                  <a:srgbClr val="0070C0"/>
                </a:solidFill>
                <a:latin typeface="Cooper Black" pitchFamily="18" charset="0"/>
              </a:rPr>
              <a:t>of Biblical Events </a:t>
            </a:r>
            <a:r>
              <a:rPr lang="en-US" dirty="0">
                <a:solidFill>
                  <a:srgbClr val="660033"/>
                </a:solidFill>
                <a:latin typeface="Cooper Black" pitchFamily="18" charset="0"/>
              </a:rPr>
              <a:t>from Creation</a:t>
            </a:r>
          </a:p>
        </p:txBody>
      </p:sp>
    </p:spTree>
    <p:extLst>
      <p:ext uri="{BB962C8B-B14F-4D97-AF65-F5344CB8AC3E}">
        <p14:creationId xmlns:p14="http://schemas.microsoft.com/office/powerpoint/2010/main" val="3127130923"/>
      </p:ext>
    </p:extLst>
  </p:cSld>
  <p:clrMapOvr>
    <a:masterClrMapping/>
  </p:clrMapOvr>
  <p:transition spd="slow">
    <p:circl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120F"/>
        </a:solid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a:xfrm>
            <a:off x="6189257" y="6407150"/>
            <a:ext cx="4562476" cy="292100"/>
          </a:xfrm>
        </p:spPr>
        <p:txBody>
          <a:bodyPr/>
          <a:lstStyle/>
          <a:p>
            <a:pPr algn="r"/>
            <a:r>
              <a:rPr lang="en-US" sz="1600" dirty="0">
                <a:solidFill>
                  <a:schemeClr val="tx2">
                    <a:lumMod val="20000"/>
                    <a:lumOff val="80000"/>
                  </a:schemeClr>
                </a:solidFill>
              </a:rPr>
              <a:t>Note:  All dates are close approximates</a:t>
            </a:r>
            <a:r>
              <a:rPr lang="en-US" dirty="0">
                <a:solidFill>
                  <a:schemeClr val="tx2">
                    <a:lumMod val="20000"/>
                    <a:lumOff val="80000"/>
                  </a:schemeClr>
                </a:solidFill>
              </a:rPr>
              <a:t>.</a:t>
            </a:r>
          </a:p>
        </p:txBody>
      </p:sp>
      <p:pic>
        <p:nvPicPr>
          <p:cNvPr id="4" name="Picture 4" descr="C:\Users\Rae\Desktop\noah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
            <a:ext cx="3962400" cy="2684206"/>
          </a:xfrm>
          <a:prstGeom prst="roundRect">
            <a:avLst>
              <a:gd name="adj" fmla="val 16667"/>
            </a:avLst>
          </a:prstGeom>
          <a:ln w="38100">
            <a:solidFill>
              <a:schemeClr val="tx2">
                <a:lumMod val="20000"/>
                <a:lumOff val="80000"/>
              </a:schemeClr>
            </a:solid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olSlan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3" descr="C:\Users\Rae\Desktop\mt sin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467" y="3352800"/>
            <a:ext cx="3512733" cy="2441392"/>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609600" y="3048000"/>
            <a:ext cx="6400800" cy="3200400"/>
          </a:xfrm>
          <a:prstGeom prst="rect">
            <a:avLst/>
          </a:prstGeom>
          <a:ln>
            <a:noFill/>
          </a:ln>
        </p:spPr>
        <p:txBody>
          <a:bodyPr vert="horz" lIns="91440" tIns="45720" rIns="91440" bIns="45720" rtlCol="0" anchor="b"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Torah proves from the Flood to Mt Sinai the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Creation Months were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30 days per month for the first 1656 Years!</a:t>
            </a:r>
          </a:p>
        </p:txBody>
      </p:sp>
      <p:sp>
        <p:nvSpPr>
          <p:cNvPr id="7" name="Title 3"/>
          <p:cNvSpPr txBox="1">
            <a:spLocks/>
          </p:cNvSpPr>
          <p:nvPr/>
        </p:nvSpPr>
        <p:spPr>
          <a:xfrm>
            <a:off x="4800600" y="304800"/>
            <a:ext cx="7345680" cy="2514600"/>
          </a:xfrm>
          <a:prstGeom prst="rect">
            <a:avLst/>
          </a:prstGeom>
          <a:ln>
            <a:noFill/>
          </a:ln>
        </p:spPr>
        <p:txBody>
          <a:bodyPr vert="horz" lIns="91440" tIns="45720" rIns="91440" bIns="45720" rtlCol="0" anchor="b"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000" b="1" dirty="0">
                <a:ln w="11430"/>
                <a:solidFill>
                  <a:srgbClr val="FADA7A"/>
                </a:solidFill>
                <a:effectLst>
                  <a:outerShdw blurRad="50800" dist="39000" dir="5460000" algn="tl">
                    <a:srgbClr val="000000">
                      <a:alpha val="38000"/>
                    </a:srgbClr>
                  </a:outerShdw>
                </a:effectLst>
              </a:rPr>
              <a:t>Noah Establishes the</a:t>
            </a:r>
            <a:br>
              <a:rPr lang="en-US" sz="4000" b="1" dirty="0">
                <a:ln w="11430"/>
                <a:solidFill>
                  <a:srgbClr val="FADA7A"/>
                </a:solidFill>
                <a:effectLst>
                  <a:outerShdw blurRad="50800" dist="39000" dir="5460000" algn="tl">
                    <a:srgbClr val="000000">
                      <a:alpha val="38000"/>
                    </a:srgbClr>
                  </a:outerShdw>
                </a:effectLst>
              </a:rPr>
            </a:br>
            <a:r>
              <a:rPr lang="en-US" sz="4000" b="1" dirty="0">
                <a:ln w="11430"/>
                <a:solidFill>
                  <a:srgbClr val="FADA7A"/>
                </a:solidFill>
                <a:effectLst>
                  <a:outerShdw blurRad="50800" dist="39000" dir="5460000" algn="tl">
                    <a:srgbClr val="000000">
                      <a:alpha val="38000"/>
                    </a:srgbClr>
                  </a:outerShdw>
                </a:effectLst>
              </a:rPr>
              <a:t>month length </a:t>
            </a:r>
            <a:br>
              <a:rPr lang="en-US" sz="4000" b="1" dirty="0">
                <a:ln w="11430"/>
                <a:solidFill>
                  <a:srgbClr val="FADA7A"/>
                </a:solidFill>
                <a:effectLst>
                  <a:outerShdw blurRad="50800" dist="39000" dir="5460000" algn="tl">
                    <a:srgbClr val="000000">
                      <a:alpha val="38000"/>
                    </a:srgbClr>
                  </a:outerShdw>
                </a:effectLst>
              </a:rPr>
            </a:br>
            <a:r>
              <a:rPr lang="en-US" sz="4000" b="1" dirty="0">
                <a:ln w="11430"/>
                <a:solidFill>
                  <a:srgbClr val="FADA7A"/>
                </a:solidFill>
                <a:effectLst>
                  <a:outerShdw blurRad="50800" dist="39000" dir="5460000" algn="tl">
                    <a:srgbClr val="000000">
                      <a:alpha val="38000"/>
                    </a:srgbClr>
                  </a:outerShdw>
                </a:effectLst>
              </a:rPr>
              <a:t>of the Covenant Calendar </a:t>
            </a:r>
            <a:br>
              <a:rPr lang="en-US" sz="4000" b="1" dirty="0">
                <a:ln w="11430"/>
                <a:solidFill>
                  <a:srgbClr val="FADA7A"/>
                </a:solidFill>
                <a:effectLst>
                  <a:outerShdw blurRad="50800" dist="39000" dir="5460000" algn="tl">
                    <a:srgbClr val="000000">
                      <a:alpha val="38000"/>
                    </a:srgbClr>
                  </a:outerShdw>
                </a:effectLst>
              </a:rPr>
            </a:br>
            <a:r>
              <a:rPr lang="en-US" sz="4000" b="1" dirty="0">
                <a:ln w="11430"/>
                <a:solidFill>
                  <a:srgbClr val="FADA7A"/>
                </a:solidFill>
                <a:effectLst>
                  <a:outerShdw blurRad="50800" dist="39000" dir="5460000" algn="tl">
                    <a:srgbClr val="000000">
                      <a:alpha val="38000"/>
                    </a:srgbClr>
                  </a:outerShdw>
                </a:effectLst>
              </a:rPr>
              <a:t>in the Flood Account</a:t>
            </a:r>
          </a:p>
        </p:txBody>
      </p:sp>
      <p:sp>
        <p:nvSpPr>
          <p:cNvPr id="8"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chemeClr val="bg1"/>
                </a:solidFill>
              </a:rPr>
              <a:t>27</a:t>
            </a:fld>
            <a:endParaRPr lang="en-US" sz="2000" dirty="0">
              <a:solidFill>
                <a:schemeClr val="bg1"/>
              </a:solidFill>
            </a:endParaRPr>
          </a:p>
        </p:txBody>
      </p:sp>
    </p:spTree>
    <p:extLst>
      <p:ext uri="{BB962C8B-B14F-4D97-AF65-F5344CB8AC3E}">
        <p14:creationId xmlns:p14="http://schemas.microsoft.com/office/powerpoint/2010/main" val="1610797444"/>
      </p:ext>
    </p:extLst>
  </p:cSld>
  <p:clrMapOvr>
    <a:masterClrMapping/>
  </p:clrMapOvr>
  <p:transition spd="slow">
    <p:circl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120F"/>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a:xfrm>
            <a:off x="428625" y="2209800"/>
            <a:ext cx="6048375" cy="474268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F0"/>
                </a:solidFill>
              </a:rPr>
              <a:t>Gen 7:11, 24  </a:t>
            </a:r>
            <a:r>
              <a:rPr lang="en-US" dirty="0">
                <a:solidFill>
                  <a:schemeClr val="accent2">
                    <a:lumMod val="20000"/>
                    <a:lumOff val="80000"/>
                  </a:schemeClr>
                </a:solidFill>
              </a:rPr>
              <a:t>In the six hundredth year of Noah's life, </a:t>
            </a:r>
            <a:r>
              <a:rPr lang="en-US" dirty="0">
                <a:solidFill>
                  <a:schemeClr val="accent4"/>
                </a:solidFill>
              </a:rPr>
              <a:t>in the second month, the seventeenth day of the month, </a:t>
            </a:r>
            <a:r>
              <a:rPr lang="en-US" dirty="0">
                <a:solidFill>
                  <a:schemeClr val="accent2">
                    <a:lumMod val="20000"/>
                    <a:lumOff val="80000"/>
                  </a:schemeClr>
                </a:solidFill>
              </a:rPr>
              <a:t>the same day were all the fountains of the great deep broken up, and the windows of heaven were opened.  </a:t>
            </a:r>
            <a:br>
              <a:rPr lang="en-US" dirty="0">
                <a:solidFill>
                  <a:schemeClr val="accent2">
                    <a:lumMod val="20000"/>
                    <a:lumOff val="80000"/>
                  </a:schemeClr>
                </a:solidFill>
              </a:rPr>
            </a:br>
            <a:r>
              <a:rPr lang="en-US" b="1" dirty="0">
                <a:solidFill>
                  <a:srgbClr val="00B0F0"/>
                </a:solidFill>
              </a:rPr>
              <a:t>24</a:t>
            </a:r>
            <a:r>
              <a:rPr lang="en-US" dirty="0">
                <a:solidFill>
                  <a:schemeClr val="accent2">
                    <a:lumMod val="20000"/>
                    <a:lumOff val="80000"/>
                  </a:schemeClr>
                </a:solidFill>
              </a:rPr>
              <a:t> And the waters prevailed upon the earth </a:t>
            </a:r>
            <a:r>
              <a:rPr lang="en-US" dirty="0">
                <a:solidFill>
                  <a:schemeClr val="accent4"/>
                </a:solidFill>
              </a:rPr>
              <a:t>an hundred and fifty days</a:t>
            </a:r>
            <a:r>
              <a:rPr lang="en-US" i="1" dirty="0">
                <a:solidFill>
                  <a:schemeClr val="accent4"/>
                </a:solidFill>
              </a:rPr>
              <a:t>. </a:t>
            </a:r>
            <a:endParaRPr lang="en-US" dirty="0">
              <a:solidFill>
                <a:schemeClr val="accent4"/>
              </a:solidFill>
            </a:endParaRPr>
          </a:p>
          <a:p>
            <a:pPr marL="0" indent="0">
              <a:buFont typeface="Arial" panose="020B0604020202020204" pitchFamily="34" charset="0"/>
              <a:buNone/>
            </a:pPr>
            <a:endParaRPr lang="en-US" sz="1300" dirty="0">
              <a:solidFill>
                <a:schemeClr val="accent2">
                  <a:lumMod val="20000"/>
                  <a:lumOff val="80000"/>
                </a:schemeClr>
              </a:solidFill>
            </a:endParaRPr>
          </a:p>
          <a:p>
            <a:r>
              <a:rPr lang="en-US" b="1" dirty="0">
                <a:solidFill>
                  <a:srgbClr val="00B0F0"/>
                </a:solidFill>
              </a:rPr>
              <a:t>Gen 8:3-4  </a:t>
            </a:r>
            <a:r>
              <a:rPr lang="en-US" dirty="0">
                <a:solidFill>
                  <a:schemeClr val="accent2">
                    <a:lumMod val="20000"/>
                    <a:lumOff val="80000"/>
                  </a:schemeClr>
                </a:solidFill>
              </a:rPr>
              <a:t>And the waters returned from off the earth continually: and after the end of the </a:t>
            </a:r>
            <a:r>
              <a:rPr lang="en-US" dirty="0">
                <a:solidFill>
                  <a:schemeClr val="accent4"/>
                </a:solidFill>
              </a:rPr>
              <a:t>hundred and fifty days </a:t>
            </a:r>
            <a:r>
              <a:rPr lang="en-US" dirty="0">
                <a:solidFill>
                  <a:schemeClr val="accent2">
                    <a:lumMod val="20000"/>
                    <a:lumOff val="80000"/>
                  </a:schemeClr>
                </a:solidFill>
              </a:rPr>
              <a:t>the waters were abated.  </a:t>
            </a:r>
            <a:br>
              <a:rPr lang="en-US" dirty="0">
                <a:solidFill>
                  <a:schemeClr val="accent2">
                    <a:lumMod val="20000"/>
                    <a:lumOff val="80000"/>
                  </a:schemeClr>
                </a:solidFill>
              </a:rPr>
            </a:br>
            <a:r>
              <a:rPr lang="en-US" b="1" dirty="0">
                <a:solidFill>
                  <a:srgbClr val="00B0F0"/>
                </a:solidFill>
              </a:rPr>
              <a:t>4</a:t>
            </a:r>
            <a:r>
              <a:rPr lang="en-US" dirty="0">
                <a:solidFill>
                  <a:schemeClr val="accent2">
                    <a:lumMod val="20000"/>
                    <a:lumOff val="80000"/>
                  </a:schemeClr>
                </a:solidFill>
              </a:rPr>
              <a:t> And the ark rested </a:t>
            </a:r>
            <a:r>
              <a:rPr lang="en-US" dirty="0">
                <a:solidFill>
                  <a:schemeClr val="accent4"/>
                </a:solidFill>
              </a:rPr>
              <a:t>in the seventh month, on the seventeenth day of the month, </a:t>
            </a:r>
            <a:br>
              <a:rPr lang="en-US" dirty="0">
                <a:solidFill>
                  <a:schemeClr val="accent4"/>
                </a:solidFill>
              </a:rPr>
            </a:br>
            <a:r>
              <a:rPr lang="en-US" dirty="0">
                <a:solidFill>
                  <a:schemeClr val="accent2">
                    <a:lumMod val="20000"/>
                    <a:lumOff val="80000"/>
                  </a:schemeClr>
                </a:solidFill>
              </a:rPr>
              <a:t>upon the mountains of Ararat.   </a:t>
            </a:r>
            <a:r>
              <a:rPr lang="en-US" sz="1500" i="1" dirty="0">
                <a:solidFill>
                  <a:schemeClr val="accent2">
                    <a:lumMod val="20000"/>
                    <a:lumOff val="80000"/>
                  </a:schemeClr>
                </a:solidFill>
              </a:rPr>
              <a:t>KJV</a:t>
            </a:r>
            <a:endParaRPr lang="en-US" dirty="0">
              <a:solidFill>
                <a:schemeClr val="accent2">
                  <a:lumMod val="20000"/>
                  <a:lumOff val="80000"/>
                </a:schemeClr>
              </a:solidFill>
            </a:endParaRPr>
          </a:p>
          <a:p>
            <a:endParaRPr lang="en-US" dirty="0">
              <a:solidFill>
                <a:schemeClr val="accent2">
                  <a:lumMod val="20000"/>
                  <a:lumOff val="80000"/>
                </a:schemeClr>
              </a:solidFill>
            </a:endParaRPr>
          </a:p>
          <a:p>
            <a:endParaRPr lang="en-US" dirty="0">
              <a:solidFill>
                <a:schemeClr val="accent2">
                  <a:lumMod val="20000"/>
                  <a:lumOff val="80000"/>
                </a:schemeClr>
              </a:solidFill>
            </a:endParaRPr>
          </a:p>
        </p:txBody>
      </p:sp>
      <p:sp>
        <p:nvSpPr>
          <p:cNvPr id="5" name="Content Placeholder 5"/>
          <p:cNvSpPr txBox="1">
            <a:spLocks/>
          </p:cNvSpPr>
          <p:nvPr/>
        </p:nvSpPr>
        <p:spPr>
          <a:xfrm>
            <a:off x="6781800" y="2112264"/>
            <a:ext cx="4800600" cy="2212848"/>
          </a:xfrm>
          <a:prstGeom prst="rect">
            <a:avLst/>
          </a:prstGeom>
        </p:spPr>
        <p:txBody>
          <a:bodyPr>
            <a:normAutofit fontScale="70000" lnSpcReduction="2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lvl="1" indent="0" algn="ctr">
              <a:buFont typeface="Arial" panose="020B0604020202020204" pitchFamily="34" charset="0"/>
              <a:buNone/>
            </a:pPr>
            <a:r>
              <a:rPr lang="en-US" b="1" dirty="0">
                <a:ln/>
                <a:solidFill>
                  <a:schemeClr val="accent3"/>
                </a:solidFill>
              </a:rPr>
              <a:t>    </a:t>
            </a:r>
            <a:r>
              <a:rPr lang="en-US" sz="3000" b="1" dirty="0">
                <a:ln/>
                <a:solidFill>
                  <a:schemeClr val="accent3"/>
                </a:solidFill>
              </a:rPr>
              <a:t>2</a:t>
            </a:r>
            <a:r>
              <a:rPr lang="en-US" sz="3000" b="1" baseline="30000" dirty="0">
                <a:ln/>
                <a:solidFill>
                  <a:schemeClr val="accent3"/>
                </a:solidFill>
              </a:rPr>
              <a:t>nd</a:t>
            </a:r>
            <a:r>
              <a:rPr lang="en-US" sz="3000" b="1" dirty="0">
                <a:ln/>
                <a:solidFill>
                  <a:schemeClr val="accent3"/>
                </a:solidFill>
              </a:rPr>
              <a:t> month &amp; 16</a:t>
            </a:r>
            <a:r>
              <a:rPr lang="en-US" sz="3000" b="1" baseline="30000" dirty="0">
                <a:ln/>
                <a:solidFill>
                  <a:schemeClr val="accent3"/>
                </a:solidFill>
              </a:rPr>
              <a:t>th</a:t>
            </a:r>
            <a:r>
              <a:rPr lang="en-US" sz="3000" b="1" dirty="0">
                <a:ln/>
                <a:solidFill>
                  <a:schemeClr val="accent3"/>
                </a:solidFill>
              </a:rPr>
              <a:t> day</a:t>
            </a:r>
          </a:p>
          <a:p>
            <a:pPr marL="173038" lvl="1" indent="0" algn="ctr">
              <a:buFont typeface="Arial" panose="020B0604020202020204" pitchFamily="34" charset="0"/>
              <a:buNone/>
            </a:pPr>
            <a:r>
              <a:rPr lang="en-US" sz="3000" b="1" u="sng" dirty="0">
                <a:ln/>
                <a:solidFill>
                  <a:schemeClr val="accent3"/>
                </a:solidFill>
              </a:rPr>
              <a:t>+                        150 days</a:t>
            </a:r>
            <a:endParaRPr lang="en-US" sz="3000" b="1" dirty="0">
              <a:ln/>
              <a:solidFill>
                <a:schemeClr val="accent3"/>
              </a:solidFill>
            </a:endParaRPr>
          </a:p>
          <a:p>
            <a:pPr marL="173038" lvl="1" indent="0" algn="ctr">
              <a:buFont typeface="Arial" panose="020B0604020202020204" pitchFamily="34" charset="0"/>
              <a:buNone/>
            </a:pPr>
            <a:r>
              <a:rPr lang="en-US" sz="3000" b="1" dirty="0">
                <a:ln/>
                <a:solidFill>
                  <a:srgbClr val="00B0F0"/>
                </a:solidFill>
              </a:rPr>
              <a:t>=  </a:t>
            </a:r>
            <a:r>
              <a:rPr lang="en-US" sz="3000" b="1" dirty="0">
                <a:ln/>
                <a:solidFill>
                  <a:schemeClr val="accent3"/>
                </a:solidFill>
              </a:rPr>
              <a:t>7</a:t>
            </a:r>
            <a:r>
              <a:rPr lang="en-US" sz="3000" b="1" baseline="30000" dirty="0">
                <a:ln/>
                <a:solidFill>
                  <a:schemeClr val="accent3"/>
                </a:solidFill>
              </a:rPr>
              <a:t>th</a:t>
            </a:r>
            <a:r>
              <a:rPr lang="en-US" sz="3000" b="1" dirty="0">
                <a:ln/>
                <a:solidFill>
                  <a:srgbClr val="00B0F0"/>
                </a:solidFill>
              </a:rPr>
              <a:t> </a:t>
            </a:r>
            <a:r>
              <a:rPr lang="en-US" sz="3000" b="1" dirty="0">
                <a:ln/>
                <a:solidFill>
                  <a:schemeClr val="accent3"/>
                </a:solidFill>
              </a:rPr>
              <a:t>month</a:t>
            </a:r>
            <a:r>
              <a:rPr lang="en-US" sz="3000" b="1" dirty="0">
                <a:ln/>
                <a:solidFill>
                  <a:srgbClr val="00B0F0"/>
                </a:solidFill>
              </a:rPr>
              <a:t> </a:t>
            </a:r>
            <a:r>
              <a:rPr lang="en-US" sz="3000" b="1" dirty="0">
                <a:ln/>
                <a:solidFill>
                  <a:schemeClr val="accent3"/>
                </a:solidFill>
              </a:rPr>
              <a:t>&amp;</a:t>
            </a:r>
            <a:r>
              <a:rPr lang="en-US" sz="3000" b="1" dirty="0">
                <a:ln/>
                <a:solidFill>
                  <a:srgbClr val="00B0F0"/>
                </a:solidFill>
              </a:rPr>
              <a:t> 16</a:t>
            </a:r>
            <a:r>
              <a:rPr lang="en-US" sz="3000" b="1" baseline="30000" dirty="0">
                <a:ln/>
                <a:solidFill>
                  <a:srgbClr val="00B0F0"/>
                </a:solidFill>
              </a:rPr>
              <a:t>th</a:t>
            </a:r>
            <a:r>
              <a:rPr lang="en-US" sz="3000" b="1" dirty="0">
                <a:ln/>
                <a:solidFill>
                  <a:srgbClr val="00B0F0"/>
                </a:solidFill>
              </a:rPr>
              <a:t> day</a:t>
            </a:r>
          </a:p>
          <a:p>
            <a:pPr marL="173038" lvl="1" indent="0" algn="ctr">
              <a:lnSpc>
                <a:spcPct val="120000"/>
              </a:lnSpc>
              <a:buNone/>
            </a:pPr>
            <a:br>
              <a:rPr lang="en-US" sz="2600" b="1" dirty="0">
                <a:ln/>
                <a:solidFill>
                  <a:schemeClr val="accent3"/>
                </a:solidFill>
                <a:latin typeface="Comic Sans MS" pitchFamily="66" charset="0"/>
              </a:rPr>
            </a:br>
            <a:r>
              <a:rPr lang="en-US" sz="2600" b="1" dirty="0">
                <a:ln/>
                <a:solidFill>
                  <a:srgbClr val="FFC000"/>
                </a:solidFill>
                <a:latin typeface="Comic Sans MS" pitchFamily="66" charset="0"/>
              </a:rPr>
              <a:t>The NEXT day (151</a:t>
            </a:r>
            <a:r>
              <a:rPr lang="en-US" sz="2600" b="1" baseline="30000" dirty="0">
                <a:ln/>
                <a:solidFill>
                  <a:srgbClr val="FFC000"/>
                </a:solidFill>
                <a:latin typeface="Comic Sans MS" pitchFamily="66" charset="0"/>
              </a:rPr>
              <a:t>st</a:t>
            </a:r>
            <a:r>
              <a:rPr lang="en-US" sz="2600" b="1" dirty="0">
                <a:ln/>
                <a:solidFill>
                  <a:srgbClr val="FFC000"/>
                </a:solidFill>
                <a:latin typeface="Comic Sans MS" pitchFamily="66" charset="0"/>
              </a:rPr>
              <a:t>) the ark came </a:t>
            </a:r>
            <a:br>
              <a:rPr lang="en-US" sz="2600" b="1" dirty="0">
                <a:ln/>
                <a:solidFill>
                  <a:srgbClr val="FFC000"/>
                </a:solidFill>
                <a:latin typeface="Comic Sans MS" pitchFamily="66" charset="0"/>
              </a:rPr>
            </a:br>
            <a:r>
              <a:rPr lang="en-US" sz="2600" b="1" dirty="0">
                <a:ln/>
                <a:solidFill>
                  <a:srgbClr val="FFC000"/>
                </a:solidFill>
                <a:latin typeface="Comic Sans MS" pitchFamily="66" charset="0"/>
              </a:rPr>
              <a:t>to rest on the 7</a:t>
            </a:r>
            <a:r>
              <a:rPr lang="en-US" sz="2600" b="1" baseline="30000" dirty="0">
                <a:ln/>
                <a:solidFill>
                  <a:srgbClr val="FFC000"/>
                </a:solidFill>
                <a:latin typeface="Comic Sans MS" pitchFamily="66" charset="0"/>
              </a:rPr>
              <a:t>th</a:t>
            </a:r>
            <a:r>
              <a:rPr lang="en-US" sz="2600" b="1" dirty="0">
                <a:ln/>
                <a:solidFill>
                  <a:srgbClr val="FFC000"/>
                </a:solidFill>
                <a:latin typeface="Comic Sans MS" pitchFamily="66" charset="0"/>
              </a:rPr>
              <a:t> month &amp; 17</a:t>
            </a:r>
            <a:r>
              <a:rPr lang="en-US" sz="2600" b="1" baseline="30000" dirty="0">
                <a:ln/>
                <a:solidFill>
                  <a:srgbClr val="FFC000"/>
                </a:solidFill>
                <a:latin typeface="Comic Sans MS" pitchFamily="66" charset="0"/>
              </a:rPr>
              <a:t>th</a:t>
            </a:r>
            <a:r>
              <a:rPr lang="en-US" sz="2600" b="1" dirty="0">
                <a:ln/>
                <a:solidFill>
                  <a:srgbClr val="FFC000"/>
                </a:solidFill>
                <a:latin typeface="Comic Sans MS" pitchFamily="66" charset="0"/>
              </a:rPr>
              <a:t> day.</a:t>
            </a:r>
            <a:r>
              <a:rPr lang="en-US" sz="3500" b="1" dirty="0">
                <a:ln/>
                <a:solidFill>
                  <a:srgbClr val="FFC000"/>
                </a:solidFill>
              </a:rPr>
              <a:t>       </a:t>
            </a:r>
          </a:p>
        </p:txBody>
      </p:sp>
      <p:sp>
        <p:nvSpPr>
          <p:cNvPr id="6" name="Text Placeholder 6"/>
          <p:cNvSpPr txBox="1">
            <a:spLocks/>
          </p:cNvSpPr>
          <p:nvPr/>
        </p:nvSpPr>
        <p:spPr>
          <a:xfrm>
            <a:off x="762000" y="1069848"/>
            <a:ext cx="4953000" cy="1042416"/>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a:ln/>
                <a:solidFill>
                  <a:schemeClr val="accent3"/>
                </a:solidFill>
              </a:rPr>
              <a:t>The Genesis Account </a:t>
            </a:r>
          </a:p>
          <a:p>
            <a:pPr marL="0" indent="0" algn="ctr">
              <a:buNone/>
            </a:pPr>
            <a:r>
              <a:rPr lang="en-US" b="1" dirty="0">
                <a:ln/>
                <a:solidFill>
                  <a:schemeClr val="accent3"/>
                </a:solidFill>
              </a:rPr>
              <a:t>(1656 Years From Creation)</a:t>
            </a:r>
          </a:p>
        </p:txBody>
      </p:sp>
      <p:sp>
        <p:nvSpPr>
          <p:cNvPr id="7" name="Text Placeholder 7"/>
          <p:cNvSpPr txBox="1">
            <a:spLocks/>
          </p:cNvSpPr>
          <p:nvPr/>
        </p:nvSpPr>
        <p:spPr>
          <a:xfrm>
            <a:off x="7467600" y="1066800"/>
            <a:ext cx="3634740" cy="914400"/>
          </a:xfrm>
          <a:prstGeom prst="rect">
            <a:avLst/>
          </a:prstGeo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u="sng" dirty="0">
                <a:ln/>
                <a:solidFill>
                  <a:schemeClr val="accent3"/>
                </a:solidFill>
              </a:rPr>
              <a:t>Do the Math</a:t>
            </a:r>
            <a:r>
              <a:rPr lang="en-US" b="1" dirty="0">
                <a:ln/>
                <a:solidFill>
                  <a:schemeClr val="accent3"/>
                </a:solidFill>
              </a:rPr>
              <a:t> </a:t>
            </a:r>
            <a:br>
              <a:rPr lang="en-US" b="1" dirty="0">
                <a:ln/>
                <a:solidFill>
                  <a:schemeClr val="accent3"/>
                </a:solidFill>
              </a:rPr>
            </a:br>
            <a:r>
              <a:rPr lang="en-US" b="1" dirty="0">
                <a:ln/>
                <a:solidFill>
                  <a:schemeClr val="accent3"/>
                </a:solidFill>
              </a:rPr>
              <a:t>(30 days/month)</a:t>
            </a:r>
          </a:p>
        </p:txBody>
      </p:sp>
      <p:sp>
        <p:nvSpPr>
          <p:cNvPr id="8" name="Title 3"/>
          <p:cNvSpPr txBox="1">
            <a:spLocks/>
          </p:cNvSpPr>
          <p:nvPr/>
        </p:nvSpPr>
        <p:spPr>
          <a:xfrm>
            <a:off x="152400" y="152400"/>
            <a:ext cx="11887200" cy="762000"/>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Noah &amp; the Flood – 30 Day Months</a:t>
            </a:r>
          </a:p>
        </p:txBody>
      </p:sp>
      <p:pic>
        <p:nvPicPr>
          <p:cNvPr id="9" name="Picture 4" descr="C:\Users\Rae\Desktop\noah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571" y="4343400"/>
            <a:ext cx="2924629" cy="19812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chemeClr val="bg1"/>
                </a:solidFill>
              </a:rPr>
              <a:t>28</a:t>
            </a:fld>
            <a:endParaRPr lang="en-US" sz="2000" dirty="0">
              <a:solidFill>
                <a:schemeClr val="bg1"/>
              </a:solidFill>
            </a:endParaRPr>
          </a:p>
        </p:txBody>
      </p:sp>
      <p:sp>
        <p:nvSpPr>
          <p:cNvPr id="2" name="Rectangle 1"/>
          <p:cNvSpPr/>
          <p:nvPr/>
        </p:nvSpPr>
        <p:spPr>
          <a:xfrm>
            <a:off x="9343599" y="5924490"/>
            <a:ext cx="1324401"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a:ln w="11430"/>
                <a:solidFill>
                  <a:srgbClr val="F8F8F8"/>
                </a:solidFill>
                <a:effectLst>
                  <a:outerShdw blurRad="25400" algn="tl" rotWithShape="0">
                    <a:srgbClr val="000000">
                      <a:alpha val="43000"/>
                    </a:srgbClr>
                  </a:outerShdw>
                </a:effectLst>
              </a:rPr>
              <a:t>~2345 BC</a:t>
            </a:r>
          </a:p>
        </p:txBody>
      </p:sp>
    </p:spTree>
    <p:extLst>
      <p:ext uri="{BB962C8B-B14F-4D97-AF65-F5344CB8AC3E}">
        <p14:creationId xmlns:p14="http://schemas.microsoft.com/office/powerpoint/2010/main" val="10319138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750"/>
                                        <p:tgtEl>
                                          <p:spTgt spid="5">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175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175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1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BEAC7">
                <a:lumMod val="100000"/>
              </a:srgbClr>
            </a:gs>
            <a:gs pos="21000">
              <a:srgbClr val="FEE7F2"/>
            </a:gs>
            <a:gs pos="51000">
              <a:srgbClr val="FAC77D"/>
            </a:gs>
            <a:gs pos="73000">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92875"/>
            <a:ext cx="2743200" cy="365125"/>
          </a:xfrm>
        </p:spPr>
        <p:txBody>
          <a:bodyPr>
            <a:normAutofit fontScale="92500" lnSpcReduction="10000"/>
          </a:bodyPr>
          <a:lstStyle/>
          <a:p>
            <a:fld id="{A0A75170-548C-4A8B-8FEE-6418D9891680}" type="slidenum">
              <a:rPr lang="en-US" smtClean="0"/>
              <a:t>29</a:t>
            </a:fld>
            <a:endParaRPr lang="en-US" dirty="0"/>
          </a:p>
        </p:txBody>
      </p:sp>
      <p:sp>
        <p:nvSpPr>
          <p:cNvPr id="30" name="Rectangle 29"/>
          <p:cNvSpPr/>
          <p:nvPr/>
        </p:nvSpPr>
        <p:spPr>
          <a:xfrm>
            <a:off x="7010399" y="4077860"/>
            <a:ext cx="5029201" cy="280076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cap="none" spc="0" dirty="0">
                <a:ln w="11430"/>
                <a:solidFill>
                  <a:srgbClr val="713A1F"/>
                </a:solidFill>
                <a:effectLst>
                  <a:outerShdw blurRad="50800" dist="39000" dir="5460000" algn="tl">
                    <a:srgbClr val="000000">
                      <a:alpha val="38000"/>
                    </a:srgbClr>
                  </a:outerShdw>
                </a:effectLst>
              </a:rPr>
              <a:t>Solomon</a:t>
            </a:r>
          </a:p>
          <a:p>
            <a:r>
              <a:rPr lang="en-US" sz="2400" b="1" cap="none" spc="0" dirty="0">
                <a:ln w="11430"/>
                <a:solidFill>
                  <a:srgbClr val="713A1F"/>
                </a:solidFill>
                <a:effectLst>
                  <a:outerShdw blurRad="50800" dist="39000" dir="5460000" algn="tl">
                    <a:srgbClr val="000000">
                      <a:alpha val="38000"/>
                    </a:srgbClr>
                  </a:outerShdw>
                </a:effectLst>
              </a:rPr>
              <a:t>78 Years</a:t>
            </a:r>
          </a:p>
          <a:p>
            <a:r>
              <a:rPr lang="en-US" sz="2400" b="1" cap="none" spc="0" dirty="0">
                <a:ln w="11430"/>
                <a:solidFill>
                  <a:srgbClr val="713A1F"/>
                </a:solidFill>
                <a:effectLst>
                  <a:outerShdw blurRad="50800" dist="39000" dir="5460000" algn="tl">
                    <a:srgbClr val="000000">
                      <a:alpha val="38000"/>
                    </a:srgbClr>
                  </a:outerShdw>
                </a:effectLst>
              </a:rPr>
              <a:t>1000- 922 BC</a:t>
            </a:r>
          </a:p>
          <a:p>
            <a:r>
              <a:rPr lang="en-US" sz="2400" b="1" dirty="0">
                <a:ln w="11430"/>
                <a:solidFill>
                  <a:srgbClr val="713A1F"/>
                </a:solidFill>
                <a:effectLst>
                  <a:outerShdw blurRad="50800" dist="39000" dir="5460000" algn="tl">
                    <a:srgbClr val="000000">
                      <a:alpha val="38000"/>
                    </a:srgbClr>
                  </a:outerShdw>
                </a:effectLst>
              </a:rPr>
              <a:t>2 Chron 8:13</a:t>
            </a:r>
          </a:p>
          <a:p>
            <a:r>
              <a:rPr lang="en-US" sz="2400" b="1" dirty="0">
                <a:ln w="11430"/>
                <a:solidFill>
                  <a:srgbClr val="713A1F"/>
                </a:solidFill>
                <a:effectLst>
                  <a:outerShdw blurRad="50800" dist="39000" dir="5460000" algn="tl">
                    <a:srgbClr val="000000">
                      <a:alpha val="38000"/>
                    </a:srgbClr>
                  </a:outerShdw>
                </a:effectLst>
              </a:rPr>
              <a:t>He started out ruling according to </a:t>
            </a:r>
            <a:br>
              <a:rPr lang="en-US" sz="2400" b="1" dirty="0">
                <a:ln w="11430"/>
                <a:solidFill>
                  <a:srgbClr val="713A1F"/>
                </a:solidFill>
                <a:effectLst>
                  <a:outerShdw blurRad="50800" dist="39000" dir="5460000" algn="tl">
                    <a:srgbClr val="000000">
                      <a:alpha val="38000"/>
                    </a:srgbClr>
                  </a:outerShdw>
                </a:effectLst>
              </a:rPr>
            </a:br>
            <a:r>
              <a:rPr lang="en-US" sz="2400" b="1" dirty="0">
                <a:ln w="11430"/>
                <a:solidFill>
                  <a:srgbClr val="713A1F"/>
                </a:solidFill>
                <a:effectLst>
                  <a:outerShdw blurRad="50800" dist="39000" dir="5460000" algn="tl">
                    <a:srgbClr val="000000">
                      <a:alpha val="38000"/>
                    </a:srgbClr>
                  </a:outerShdw>
                </a:effectLst>
              </a:rPr>
              <a:t>the commandments given by Moses.</a:t>
            </a:r>
          </a:p>
          <a:p>
            <a:endParaRPr lang="en-US" sz="2400" b="1" cap="none" spc="0" dirty="0">
              <a:ln w="11430"/>
              <a:solidFill>
                <a:srgbClr val="713A1F"/>
              </a:solidFill>
              <a:effectLst>
                <a:outerShdw blurRad="50800" dist="39000" dir="5460000" algn="tl">
                  <a:srgbClr val="000000">
                    <a:alpha val="38000"/>
                  </a:srgbClr>
                </a:outerShdw>
              </a:effectLst>
            </a:endParaRPr>
          </a:p>
        </p:txBody>
      </p:sp>
      <p:sp>
        <p:nvSpPr>
          <p:cNvPr id="31" name="Rectangle 30"/>
          <p:cNvSpPr/>
          <p:nvPr/>
        </p:nvSpPr>
        <p:spPr>
          <a:xfrm>
            <a:off x="2590800" y="4426565"/>
            <a:ext cx="3924344" cy="206210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cap="none" spc="0" dirty="0">
                <a:ln w="11430"/>
                <a:solidFill>
                  <a:srgbClr val="713A1F"/>
                </a:solidFill>
                <a:effectLst>
                  <a:outerShdw blurRad="50800" dist="39000" dir="5460000" algn="tl">
                    <a:srgbClr val="000000">
                      <a:alpha val="38000"/>
                    </a:srgbClr>
                  </a:outerShdw>
                </a:effectLst>
              </a:rPr>
              <a:t>Moses - </a:t>
            </a:r>
            <a:r>
              <a:rPr lang="en-US" sz="2400" b="1" cap="none" spc="0" dirty="0">
                <a:ln w="11430"/>
                <a:solidFill>
                  <a:srgbClr val="713A1F"/>
                </a:solidFill>
                <a:effectLst>
                  <a:outerShdw blurRad="50800" dist="39000" dir="5460000" algn="tl">
                    <a:srgbClr val="000000">
                      <a:alpha val="38000"/>
                    </a:srgbClr>
                  </a:outerShdw>
                </a:effectLst>
              </a:rPr>
              <a:t>120 Years</a:t>
            </a:r>
          </a:p>
          <a:p>
            <a:r>
              <a:rPr lang="en-US" sz="2400" b="1" dirty="0">
                <a:ln w="11430"/>
                <a:solidFill>
                  <a:srgbClr val="713A1F"/>
                </a:solidFill>
                <a:effectLst>
                  <a:outerShdw blurRad="50800" dist="39000" dir="5460000" algn="tl">
                    <a:srgbClr val="000000">
                      <a:alpha val="38000"/>
                    </a:srgbClr>
                  </a:outerShdw>
                </a:effectLst>
              </a:rPr>
              <a:t>1571-1451 BC</a:t>
            </a:r>
          </a:p>
          <a:p>
            <a:r>
              <a:rPr lang="en-US" sz="2400" b="1" cap="none" spc="0" dirty="0">
                <a:ln w="11430"/>
                <a:solidFill>
                  <a:srgbClr val="713A1F"/>
                </a:solidFill>
                <a:effectLst>
                  <a:outerShdw blurRad="50800" dist="39000" dir="5460000" algn="tl">
                    <a:srgbClr val="000000">
                      <a:alpha val="38000"/>
                    </a:srgbClr>
                  </a:outerShdw>
                </a:effectLst>
              </a:rPr>
              <a:t>Exodus 24</a:t>
            </a:r>
          </a:p>
          <a:p>
            <a:r>
              <a:rPr lang="en-US" sz="2400" b="1" dirty="0">
                <a:ln w="11430"/>
                <a:solidFill>
                  <a:srgbClr val="713A1F"/>
                </a:solidFill>
                <a:effectLst>
                  <a:outerShdw blurRad="50800" dist="39000" dir="5460000" algn="tl">
                    <a:srgbClr val="000000">
                      <a:alpha val="38000"/>
                    </a:srgbClr>
                  </a:outerShdw>
                </a:effectLst>
              </a:rPr>
              <a:t>The 1</a:t>
            </a:r>
            <a:r>
              <a:rPr lang="en-US" sz="2400" b="1" baseline="30000" dirty="0">
                <a:ln w="11430"/>
                <a:solidFill>
                  <a:srgbClr val="713A1F"/>
                </a:solidFill>
                <a:effectLst>
                  <a:outerShdw blurRad="50800" dist="39000" dir="5460000" algn="tl">
                    <a:srgbClr val="000000">
                      <a:alpha val="38000"/>
                    </a:srgbClr>
                  </a:outerShdw>
                </a:effectLst>
              </a:rPr>
              <a:t>st</a:t>
            </a:r>
            <a:r>
              <a:rPr lang="en-US" sz="2400" b="1" dirty="0">
                <a:ln w="11430"/>
                <a:solidFill>
                  <a:srgbClr val="713A1F"/>
                </a:solidFill>
                <a:effectLst>
                  <a:outerShdw blurRad="50800" dist="39000" dir="5460000" algn="tl">
                    <a:srgbClr val="000000">
                      <a:alpha val="38000"/>
                    </a:srgbClr>
                  </a:outerShdw>
                </a:effectLst>
              </a:rPr>
              <a:t> man to record </a:t>
            </a:r>
            <a:br>
              <a:rPr lang="en-US" sz="2400" b="1" dirty="0">
                <a:ln w="11430"/>
                <a:solidFill>
                  <a:srgbClr val="713A1F"/>
                </a:solidFill>
                <a:effectLst>
                  <a:outerShdw blurRad="50800" dist="39000" dir="5460000" algn="tl">
                    <a:srgbClr val="000000">
                      <a:alpha val="38000"/>
                    </a:srgbClr>
                  </a:outerShdw>
                </a:effectLst>
              </a:rPr>
            </a:br>
            <a:r>
              <a:rPr lang="en-US" sz="2400" b="1" dirty="0">
                <a:ln w="11430"/>
                <a:solidFill>
                  <a:srgbClr val="713A1F"/>
                </a:solidFill>
                <a:effectLst>
                  <a:outerShdw blurRad="50800" dist="39000" dir="5460000" algn="tl">
                    <a:srgbClr val="000000">
                      <a:alpha val="38000"/>
                    </a:srgbClr>
                  </a:outerShdw>
                </a:effectLst>
              </a:rPr>
              <a:t>Yahuah’s Covenant in a Book.</a:t>
            </a:r>
            <a:endParaRPr lang="en-US" sz="2400" b="1" cap="none" spc="0" dirty="0">
              <a:ln w="11430"/>
              <a:solidFill>
                <a:srgbClr val="713A1F"/>
              </a:solidFill>
              <a:effectLst>
                <a:outerShdw blurRad="50800" dist="39000" dir="5460000" algn="tl">
                  <a:srgbClr val="000000">
                    <a:alpha val="38000"/>
                  </a:srgbClr>
                </a:outerShdw>
              </a:effectLst>
            </a:endParaRPr>
          </a:p>
        </p:txBody>
      </p:sp>
      <p:sp>
        <p:nvSpPr>
          <p:cNvPr id="32" name="Rectangle 31"/>
          <p:cNvSpPr/>
          <p:nvPr/>
        </p:nvSpPr>
        <p:spPr>
          <a:xfrm>
            <a:off x="3030291" y="876484"/>
            <a:ext cx="1928733"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008080"/>
                </a:solidFill>
                <a:effectLst>
                  <a:outerShdw blurRad="50800" dist="39000" dir="5460000" algn="tl">
                    <a:srgbClr val="000000">
                      <a:alpha val="38000"/>
                    </a:srgbClr>
                  </a:outerShdw>
                </a:effectLst>
              </a:rPr>
              <a:t>Abraham </a:t>
            </a:r>
          </a:p>
          <a:p>
            <a:pPr algn="ctr"/>
            <a:r>
              <a:rPr lang="en-US" sz="2400" b="1" cap="none" spc="0" dirty="0">
                <a:ln w="11430"/>
                <a:solidFill>
                  <a:srgbClr val="008080"/>
                </a:solidFill>
                <a:effectLst>
                  <a:outerShdw blurRad="50800" dist="39000" dir="5460000" algn="tl">
                    <a:srgbClr val="000000">
                      <a:alpha val="38000"/>
                    </a:srgbClr>
                  </a:outerShdw>
                </a:effectLst>
              </a:rPr>
              <a:t>175 Years</a:t>
            </a:r>
          </a:p>
          <a:p>
            <a:pPr algn="ctr"/>
            <a:r>
              <a:rPr lang="en-US" sz="2400" b="1" dirty="0">
                <a:ln w="11430"/>
                <a:solidFill>
                  <a:srgbClr val="008080"/>
                </a:solidFill>
                <a:effectLst>
                  <a:outerShdw blurRad="50800" dist="39000" dir="5460000" algn="tl">
                    <a:srgbClr val="000000">
                      <a:alpha val="38000"/>
                    </a:srgbClr>
                  </a:outerShdw>
                </a:effectLst>
              </a:rPr>
              <a:t>1996-1859 BC</a:t>
            </a:r>
            <a:endParaRPr lang="en-US" sz="2400" b="1" cap="none" spc="0" dirty="0">
              <a:ln w="11430"/>
              <a:solidFill>
                <a:srgbClr val="008080"/>
              </a:solidFill>
              <a:effectLst>
                <a:outerShdw blurRad="50800" dist="39000" dir="5460000" algn="tl">
                  <a:srgbClr val="000000">
                    <a:alpha val="38000"/>
                  </a:srgbClr>
                </a:outerShdw>
              </a:effectLst>
            </a:endParaRPr>
          </a:p>
        </p:txBody>
      </p:sp>
      <p:sp>
        <p:nvSpPr>
          <p:cNvPr id="20" name="Rectangle 19"/>
          <p:cNvSpPr/>
          <p:nvPr/>
        </p:nvSpPr>
        <p:spPr>
          <a:xfrm>
            <a:off x="475843" y="886361"/>
            <a:ext cx="1928733"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Noah</a:t>
            </a:r>
          </a:p>
          <a:p>
            <a:pPr algn="ctr"/>
            <a:r>
              <a:rPr lang="en-US" sz="2400" b="1" cap="none" spc="0" dirty="0">
                <a:ln w="11430"/>
                <a:solidFill>
                  <a:srgbClr val="713A1F"/>
                </a:solidFill>
                <a:effectLst>
                  <a:outerShdw blurRad="50800" dist="39000" dir="5460000" algn="tl">
                    <a:srgbClr val="000000">
                      <a:alpha val="38000"/>
                    </a:srgbClr>
                  </a:outerShdw>
                </a:effectLst>
              </a:rPr>
              <a:t>950 Years</a:t>
            </a:r>
          </a:p>
          <a:p>
            <a:pPr algn="ctr"/>
            <a:r>
              <a:rPr lang="en-US" sz="2400" b="1" dirty="0">
                <a:ln w="11430"/>
                <a:solidFill>
                  <a:srgbClr val="713A1F"/>
                </a:solidFill>
                <a:effectLst>
                  <a:outerShdw blurRad="50800" dist="39000" dir="5460000" algn="tl">
                    <a:srgbClr val="000000">
                      <a:alpha val="38000"/>
                    </a:srgbClr>
                  </a:outerShdw>
                </a:effectLst>
              </a:rPr>
              <a:t>2948-1998 BC</a:t>
            </a:r>
            <a:endParaRPr lang="en-US" sz="2400" b="1" cap="none" spc="0" dirty="0">
              <a:ln w="11430"/>
              <a:solidFill>
                <a:srgbClr val="713A1F"/>
              </a:solidFill>
              <a:effectLst>
                <a:outerShdw blurRad="50800" dist="39000" dir="5460000" algn="tl">
                  <a:srgbClr val="000000">
                    <a:alpha val="38000"/>
                  </a:srgbClr>
                </a:outerShdw>
              </a:effectLst>
            </a:endParaRPr>
          </a:p>
        </p:txBody>
      </p:sp>
      <p:sp>
        <p:nvSpPr>
          <p:cNvPr id="21" name="Rectangle 20"/>
          <p:cNvSpPr/>
          <p:nvPr/>
        </p:nvSpPr>
        <p:spPr>
          <a:xfrm>
            <a:off x="5105399" y="894595"/>
            <a:ext cx="6934201" cy="2308324"/>
          </a:xfrm>
          <a:prstGeom prst="rect">
            <a:avLst/>
          </a:prstGeom>
          <a:noFill/>
        </p:spPr>
        <p:txBody>
          <a:bodyPr wrap="square" lIns="91440" tIns="45720" rIns="91440" bIns="45720">
            <a:spAutoFit/>
          </a:bodyPr>
          <a:lstStyle/>
          <a:p>
            <a:pPr algn="ctr"/>
            <a:r>
              <a:rPr lang="en-US" sz="2400" b="1" dirty="0">
                <a:ln w="1905"/>
                <a:solidFill>
                  <a:srgbClr val="009999"/>
                </a:solidFill>
                <a:effectLst>
                  <a:innerShdw blurRad="69850" dist="43180" dir="5400000">
                    <a:srgbClr val="000000">
                      <a:alpha val="65000"/>
                    </a:srgbClr>
                  </a:innerShdw>
                </a:effectLst>
              </a:rPr>
              <a:t>Knowing Seth for 150 years, </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Abraham would have lived with the </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preserved Calendar teachings of Noah.</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Do you think he would have heard &amp; learned</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the Torah truths of Adam as given to Noah?</a:t>
            </a:r>
          </a:p>
          <a:p>
            <a:pPr algn="ctr"/>
            <a:r>
              <a:rPr lang="en-US" sz="2400" b="1" dirty="0">
                <a:ln w="1905"/>
                <a:solidFill>
                  <a:srgbClr val="009999"/>
                </a:solidFill>
                <a:effectLst>
                  <a:innerShdw blurRad="69850" dist="43180" dir="5400000">
                    <a:srgbClr val="000000">
                      <a:alpha val="65000"/>
                    </a:srgbClr>
                  </a:innerShdw>
                </a:effectLst>
              </a:rPr>
              <a:t>What about the truth of the Covenant Calendar?</a:t>
            </a:r>
          </a:p>
        </p:txBody>
      </p:sp>
      <p:sp>
        <p:nvSpPr>
          <p:cNvPr id="23" name="Title 10"/>
          <p:cNvSpPr txBox="1">
            <a:spLocks/>
          </p:cNvSpPr>
          <p:nvPr/>
        </p:nvSpPr>
        <p:spPr>
          <a:xfrm>
            <a:off x="2" y="-76200"/>
            <a:ext cx="12191999" cy="826851"/>
          </a:xfrm>
          <a:prstGeom prst="rect">
            <a:avLst/>
          </a:prstGeom>
          <a:solidFill>
            <a:srgbClr val="713A1F"/>
          </a:solidFill>
          <a:scene3d>
            <a:camera prst="orthographicFront"/>
            <a:lightRig rig="balanced" dir="t">
              <a:rot lat="0" lon="0" rev="2100000"/>
            </a:lightRig>
          </a:scene3d>
          <a:sp3d>
            <a:bevelT w="152400" h="50800" prst="softRound"/>
          </a:sp3d>
        </p:spPr>
        <p:txBody>
          <a:bodyPr vert="horz" lIns="91440" tIns="45720" rIns="91440" bIns="45720" rtlCol="0" anchor="b" anchorCtr="0">
            <a:normAutofit/>
            <a:sp3d extrusionH="57150" prstMaterial="metal">
              <a:bevelT w="38100" h="25400"/>
              <a:contourClr>
                <a:schemeClr val="bg2"/>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50800"/>
                <a:solidFill>
                  <a:schemeClr val="bg1">
                    <a:shade val="50000"/>
                  </a:schemeClr>
                </a:solidFill>
              </a:rPr>
              <a:t>Great Men of Yahuah from 2000 to 1000 BC</a:t>
            </a:r>
          </a:p>
        </p:txBody>
      </p:sp>
      <p:pic>
        <p:nvPicPr>
          <p:cNvPr id="14" name="Picture 2" descr="F:\Sukkot 2016 PPTs and PDFs\Moon-Month Study July 2016 Sukkot 2016\Moon Art for PPT\prophets\king solomon 2 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991599" y="3453757"/>
            <a:ext cx="1828800" cy="23021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7" descr="C:\Users\Rae\Desktop\noah 5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10915"/>
            <a:ext cx="2001582" cy="23682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F:\Sukkot 2016 PPTs and PDFs\Moon-Month Study July 2016 Sukkot 2016\Moon Art for PPT\prophets\p1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03900"/>
            <a:ext cx="2063424" cy="216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1" descr="C:\Users\Rae\Desktop\noah 2 ed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115920"/>
            <a:ext cx="1796828" cy="21949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2787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1250"/>
                                        <p:tgtEl>
                                          <p:spTgt spid="2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wipe(left)">
                                      <p:cBhvr>
                                        <p:cTn id="10" dur="1250"/>
                                        <p:tgtEl>
                                          <p:spTgt spid="2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125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28600" y="152400"/>
            <a:ext cx="5414058" cy="2209800"/>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b="1" dirty="0">
                <a:ln w="10541" cmpd="sng">
                  <a:noFill/>
                  <a:prstDash val="solid"/>
                </a:ln>
                <a:solidFill>
                  <a:srgbClr val="FF0000"/>
                </a:solidFill>
                <a:latin typeface="Simplified Arabic Fixed" pitchFamily="49" charset="-78"/>
                <a:cs typeface="Simplified Arabic Fixed" pitchFamily="49" charset="-78"/>
              </a:rPr>
              <a:t>hey, </a:t>
            </a:r>
            <a:r>
              <a:rPr lang="en-US" sz="2400" b="1" dirty="0" err="1">
                <a:ln w="10541" cmpd="sng">
                  <a:noFill/>
                  <a:prstDash val="solid"/>
                </a:ln>
                <a:solidFill>
                  <a:srgbClr val="FF0000"/>
                </a:solidFill>
                <a:latin typeface="Simplified Arabic Fixed" pitchFamily="49" charset="-78"/>
                <a:cs typeface="Simplified Arabic Fixed" pitchFamily="49" charset="-78"/>
              </a:rPr>
              <a:t>mr.</a:t>
            </a:r>
            <a:r>
              <a:rPr lang="en-US" sz="2400" b="1" dirty="0">
                <a:ln w="10541" cmpd="sng">
                  <a:noFill/>
                  <a:prstDash val="solid"/>
                </a:ln>
                <a:solidFill>
                  <a:srgbClr val="FF0000"/>
                </a:solidFill>
                <a:latin typeface="Simplified Arabic Fixed" pitchFamily="49" charset="-78"/>
                <a:cs typeface="Simplified Arabic Fixed" pitchFamily="49" charset="-78"/>
              </a:rPr>
              <a:t> graduate, our last teaching exposed the 1611 translators as having deliberate intentions to uphold some Jewish </a:t>
            </a:r>
            <a:br>
              <a:rPr lang="en-US" sz="2400" b="1" dirty="0">
                <a:ln w="10541" cmpd="sng">
                  <a:noFill/>
                  <a:prstDash val="solid"/>
                </a:ln>
                <a:solidFill>
                  <a:srgbClr val="FF0000"/>
                </a:solidFill>
                <a:latin typeface="Simplified Arabic Fixed" pitchFamily="49" charset="-78"/>
                <a:cs typeface="Simplified Arabic Fixed" pitchFamily="49" charset="-78"/>
              </a:rPr>
            </a:br>
            <a:r>
              <a:rPr lang="en-US" sz="2400" b="1" dirty="0">
                <a:ln w="10541" cmpd="sng">
                  <a:noFill/>
                  <a:prstDash val="solid"/>
                </a:ln>
                <a:solidFill>
                  <a:srgbClr val="FF0000"/>
                </a:solidFill>
                <a:latin typeface="Simplified Arabic Fixed" pitchFamily="49" charset="-78"/>
                <a:cs typeface="Simplified Arabic Fixed" pitchFamily="49" charset="-78"/>
              </a:rPr>
              <a:t>calendar traditions.</a:t>
            </a:r>
            <a:endParaRPr lang="en-US" sz="2400" b="1" dirty="0">
              <a:ln w="10541" cmpd="sng">
                <a:noFill/>
                <a:prstDash val="solid"/>
              </a:ln>
              <a:solidFill>
                <a:srgbClr val="FF0000"/>
              </a:solidFill>
            </a:endParaRPr>
          </a:p>
        </p:txBody>
      </p:sp>
      <p:sp>
        <p:nvSpPr>
          <p:cNvPr id="4" name="Content Placeholder 2"/>
          <p:cNvSpPr txBox="1">
            <a:spLocks/>
          </p:cNvSpPr>
          <p:nvPr/>
        </p:nvSpPr>
        <p:spPr>
          <a:xfrm>
            <a:off x="5867400" y="304800"/>
            <a:ext cx="5930288" cy="1760316"/>
          </a:xfrm>
          <a:prstGeom prst="rect">
            <a:avLst/>
          </a:prstGeom>
          <a:solidFill>
            <a:schemeClr val="bg1"/>
          </a:solidFill>
        </p:spPr>
        <p:txBody>
          <a:bodyPr>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yes, but the translators should not have to bear all of the fault for the calendar problems we are now dealing with.</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
        <p:nvSpPr>
          <p:cNvPr id="5" name="Content Placeholder 2"/>
          <p:cNvSpPr txBox="1">
            <a:spLocks/>
          </p:cNvSpPr>
          <p:nvPr/>
        </p:nvSpPr>
        <p:spPr>
          <a:xfrm>
            <a:off x="3459482" y="2895600"/>
            <a:ext cx="5151118" cy="3733800"/>
          </a:xfrm>
          <a:prstGeom prst="rect">
            <a:avLst/>
          </a:prstGeom>
          <a:noFill/>
        </p:spPr>
        <p:txBody>
          <a:bodyPr>
            <a:normAutofit lnSpcReduction="1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today we are going</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to examine the Old</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Testament history</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from Adam up to </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700 BC to understand</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where, when &amp; how</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Yahuah’s people came to adopt sun &amp; moon calendars!</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let’s start with a review.</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
        <p:nvSpPr>
          <p:cNvPr id="6" name="Slide Number Placeholder 1"/>
          <p:cNvSpPr txBox="1">
            <a:spLocks/>
          </p:cNvSpPr>
          <p:nvPr/>
        </p:nvSpPr>
        <p:spPr>
          <a:xfrm>
            <a:off x="11353800" y="643128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3</a:t>
            </a:fld>
            <a:endParaRPr lang="en-US" sz="2000" dirty="0">
              <a:solidFill>
                <a:schemeClr val="tx1"/>
              </a:solidFill>
            </a:endParaRPr>
          </a:p>
        </p:txBody>
      </p:sp>
    </p:spTree>
    <p:extLst>
      <p:ext uri="{BB962C8B-B14F-4D97-AF65-F5344CB8AC3E}">
        <p14:creationId xmlns:p14="http://schemas.microsoft.com/office/powerpoint/2010/main" val="7015341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35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795000" y="6565900"/>
            <a:ext cx="1168400" cy="292100"/>
          </a:xfrm>
        </p:spPr>
        <p:txBody>
          <a:bodyPr>
            <a:normAutofit lnSpcReduction="10000"/>
          </a:bodyPr>
          <a:lstStyle/>
          <a:p>
            <a:fld id="{A0A75170-548C-4A8B-8FEE-6418D9891680}" type="slidenum">
              <a:rPr lang="en-US" sz="1400" smtClean="0">
                <a:solidFill>
                  <a:schemeClr val="bg1"/>
                </a:solidFill>
              </a:rPr>
              <a:t>30</a:t>
            </a:fld>
            <a:endParaRPr lang="en-US" dirty="0">
              <a:solidFill>
                <a:schemeClr val="bg1"/>
              </a:solidFill>
            </a:endParaRPr>
          </a:p>
        </p:txBody>
      </p:sp>
      <p:grpSp>
        <p:nvGrpSpPr>
          <p:cNvPr id="13" name="Group 12"/>
          <p:cNvGrpSpPr/>
          <p:nvPr/>
        </p:nvGrpSpPr>
        <p:grpSpPr>
          <a:xfrm>
            <a:off x="380827" y="304800"/>
            <a:ext cx="11519159" cy="6248400"/>
            <a:chOff x="285620" y="304800"/>
            <a:chExt cx="8639369" cy="6248400"/>
          </a:xfrm>
        </p:grpSpPr>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0" y="304800"/>
              <a:ext cx="8639369"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8" name="TextBox 7"/>
            <p:cNvSpPr txBox="1"/>
            <p:nvPr/>
          </p:nvSpPr>
          <p:spPr>
            <a:xfrm>
              <a:off x="457200" y="4114800"/>
              <a:ext cx="40386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grpSp>
      <p:sp>
        <p:nvSpPr>
          <p:cNvPr id="14" name="TextBox 13"/>
          <p:cNvSpPr txBox="1"/>
          <p:nvPr/>
        </p:nvSpPr>
        <p:spPr>
          <a:xfrm>
            <a:off x="2743200" y="4027627"/>
            <a:ext cx="5883852" cy="2462213"/>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algn="ctr"/>
            <a:r>
              <a:rPr lang="en-US" sz="2200" b="1" dirty="0">
                <a:solidFill>
                  <a:srgbClr val="008080"/>
                </a:solidFill>
              </a:rPr>
              <a:t>Notice the interesting connection that Abraham has all the way back to Adam for around 2200 years.  </a:t>
            </a:r>
            <a:r>
              <a:rPr lang="en-US" sz="2200" b="1" dirty="0">
                <a:solidFill>
                  <a:srgbClr val="0070C0"/>
                </a:solidFill>
              </a:rPr>
              <a:t>Abraham was given the promise that his seed would be delivered from bondage in 430 years.  </a:t>
            </a:r>
            <a:r>
              <a:rPr lang="en-US" sz="2200" b="1" dirty="0">
                <a:solidFill>
                  <a:srgbClr val="008080"/>
                </a:solidFill>
              </a:rPr>
              <a:t>Noah knows Abram for ~50-75 years!  </a:t>
            </a:r>
            <a:br>
              <a:rPr lang="en-US" sz="2200" b="1" dirty="0">
                <a:solidFill>
                  <a:srgbClr val="008080"/>
                </a:solidFill>
              </a:rPr>
            </a:br>
            <a:r>
              <a:rPr lang="en-US" sz="2200" b="1" dirty="0">
                <a:solidFill>
                  <a:srgbClr val="C00000"/>
                </a:solidFill>
              </a:rPr>
              <a:t>Shem outlives Abram &amp; knows Isaac ~110 years &amp; Jacob ~50 years.</a:t>
            </a:r>
            <a:r>
              <a:rPr lang="en-US" sz="2200" b="1" dirty="0">
                <a:solidFill>
                  <a:srgbClr val="008080"/>
                </a:solidFill>
              </a:rPr>
              <a:t>  (Isaac lived to 180 years).</a:t>
            </a:r>
          </a:p>
        </p:txBody>
      </p:sp>
      <p:sp>
        <p:nvSpPr>
          <p:cNvPr id="17" name="TextBox 16"/>
          <p:cNvSpPr txBox="1"/>
          <p:nvPr/>
        </p:nvSpPr>
        <p:spPr>
          <a:xfrm>
            <a:off x="457200" y="4189273"/>
            <a:ext cx="2463800" cy="2031325"/>
          </a:xfrm>
          <a:prstGeom prst="rect">
            <a:avLst/>
          </a:prstGeom>
          <a:solidFill>
            <a:schemeClr val="bg1"/>
          </a:solidFill>
        </p:spPr>
        <p:txBody>
          <a:bodyPr wrap="square" rtlCol="0">
            <a:spAutoFit/>
          </a:bodyPr>
          <a:lstStyle/>
          <a:p>
            <a:pPr algn="ctr"/>
            <a:r>
              <a:rPr lang="en-US" b="1" dirty="0">
                <a:solidFill>
                  <a:srgbClr val="0070C0"/>
                </a:solidFill>
              </a:rPr>
              <a:t>Gen 26:5</a:t>
            </a:r>
          </a:p>
          <a:p>
            <a:pPr algn="ctr"/>
            <a:r>
              <a:rPr lang="en-US" dirty="0"/>
              <a:t>Abraham obeyed </a:t>
            </a:r>
            <a:br>
              <a:rPr lang="en-US" dirty="0"/>
            </a:br>
            <a:r>
              <a:rPr lang="en-US" dirty="0"/>
              <a:t>my voice, and</a:t>
            </a:r>
            <a:br>
              <a:rPr lang="en-US" dirty="0"/>
            </a:br>
            <a:r>
              <a:rPr lang="en-US" dirty="0"/>
              <a:t> kept my charge,  </a:t>
            </a:r>
            <a:br>
              <a:rPr lang="en-US" dirty="0"/>
            </a:br>
            <a:r>
              <a:rPr lang="en-US" dirty="0"/>
              <a:t>my commandments,</a:t>
            </a:r>
            <a:br>
              <a:rPr lang="en-US" dirty="0"/>
            </a:br>
            <a:r>
              <a:rPr lang="en-US" dirty="0"/>
              <a:t> my statutes, </a:t>
            </a:r>
            <a:br>
              <a:rPr lang="en-US" dirty="0"/>
            </a:br>
            <a:r>
              <a:rPr lang="en-US" dirty="0"/>
              <a:t>and my laws.</a:t>
            </a:r>
          </a:p>
        </p:txBody>
      </p:sp>
      <p:sp>
        <p:nvSpPr>
          <p:cNvPr id="11" name="Rectangle 10"/>
          <p:cNvSpPr/>
          <p:nvPr/>
        </p:nvSpPr>
        <p:spPr>
          <a:xfrm>
            <a:off x="833831" y="1981200"/>
            <a:ext cx="183954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008080"/>
                </a:solidFill>
                <a:effectLst>
                  <a:outerShdw blurRad="50800" dist="39000" dir="5460000" algn="tl">
                    <a:srgbClr val="000000">
                      <a:alpha val="38000"/>
                    </a:srgbClr>
                  </a:outerShdw>
                </a:effectLst>
              </a:rPr>
              <a:t>Abraham</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sp>
        <p:nvSpPr>
          <p:cNvPr id="20" name="Rectangle 19"/>
          <p:cNvSpPr/>
          <p:nvPr/>
        </p:nvSpPr>
        <p:spPr>
          <a:xfrm>
            <a:off x="3302000" y="2743200"/>
            <a:ext cx="5740400" cy="304800"/>
          </a:xfrm>
          <a:prstGeom prst="rect">
            <a:avLst/>
          </a:prstGeom>
          <a:noFill/>
          <a:ln w="762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4470400" y="1143000"/>
            <a:ext cx="0" cy="1612562"/>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788933" y="2895600"/>
            <a:ext cx="0" cy="6096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0454752" y="3352800"/>
            <a:ext cx="0" cy="2420056"/>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972800" y="3480816"/>
            <a:ext cx="0" cy="2732025"/>
          </a:xfrm>
          <a:prstGeom prst="line">
            <a:avLst/>
          </a:prstGeom>
          <a:ln w="76200">
            <a:solidFill>
              <a:srgbClr val="FF0000"/>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058401" y="6212841"/>
            <a:ext cx="1341119" cy="276999"/>
          </a:xfrm>
          <a:prstGeom prst="rect">
            <a:avLst/>
          </a:prstGeom>
          <a:solidFill>
            <a:schemeClr val="tx2">
              <a:lumMod val="20000"/>
              <a:lumOff val="80000"/>
            </a:schemeClr>
          </a:solidFill>
          <a:scene3d>
            <a:camera prst="orthographicFront"/>
            <a:lightRig rig="threePt" dir="t"/>
          </a:scene3d>
          <a:sp3d>
            <a:bevelT/>
          </a:sp3d>
        </p:spPr>
        <p:txBody>
          <a:bodyPr wrap="square" rtlCol="0">
            <a:spAutoFit/>
          </a:bodyPr>
          <a:lstStyle/>
          <a:p>
            <a:pPr algn="ctr"/>
            <a:r>
              <a:rPr lang="en-US" sz="1200" b="1" dirty="0">
                <a:solidFill>
                  <a:srgbClr val="FF0000"/>
                </a:solidFill>
              </a:rPr>
              <a:t>Isaac   Born</a:t>
            </a:r>
          </a:p>
        </p:txBody>
      </p:sp>
      <p:cxnSp>
        <p:nvCxnSpPr>
          <p:cNvPr id="19" name="Straight Connector 18"/>
          <p:cNvCxnSpPr/>
          <p:nvPr/>
        </p:nvCxnSpPr>
        <p:spPr>
          <a:xfrm>
            <a:off x="10722187" y="5919216"/>
            <a:ext cx="0" cy="481584"/>
          </a:xfrm>
          <a:prstGeom prst="line">
            <a:avLst/>
          </a:prstGeom>
          <a:ln w="57150">
            <a:solidFill>
              <a:srgbClr val="008080"/>
            </a:solidFill>
            <a:headEnd type="arrow" w="med" len="med"/>
            <a:tailEnd type="non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38200" y="2784136"/>
            <a:ext cx="381000" cy="170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F:\Sukkot 2016 PPTs and PDFs\Moon-Month Study July 2016 Sukkot 2016\Moon Art for PPT\prophets\p1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56" y="2479335"/>
            <a:ext cx="1737471" cy="1740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701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childTnLst>
                          </p:cTn>
                        </p:par>
                        <p:par>
                          <p:cTn id="8" fill="hold">
                            <p:stCondLst>
                              <p:cond delay="175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2000"/>
                                        <p:tgtEl>
                                          <p:spTgt spid="20"/>
                                        </p:tgtEl>
                                      </p:cBhvr>
                                    </p:animEffect>
                                  </p:childTnLst>
                                </p:cTn>
                              </p:par>
                            </p:childTnLst>
                          </p:cTn>
                        </p:par>
                        <p:par>
                          <p:cTn id="12" fill="hold">
                            <p:stCondLst>
                              <p:cond delay="3750"/>
                            </p:stCondLst>
                            <p:childTnLst>
                              <p:par>
                                <p:cTn id="13" presetID="22" presetClass="entr" presetSubtype="4"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2750"/>
                                        <p:tgtEl>
                                          <p:spTgt spid="21"/>
                                        </p:tgtEl>
                                      </p:cBhvr>
                                    </p:animEffect>
                                  </p:childTnLst>
                                </p:cTn>
                              </p:par>
                            </p:childTnLst>
                          </p:cTn>
                        </p:par>
                        <p:par>
                          <p:cTn id="16" fill="hold">
                            <p:stCondLst>
                              <p:cond delay="6500"/>
                            </p:stCondLst>
                            <p:childTnLst>
                              <p:par>
                                <p:cTn id="17" presetID="2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2000"/>
                                        <p:tgtEl>
                                          <p:spTgt spid="22"/>
                                        </p:tgtEl>
                                      </p:cBhvr>
                                    </p:animEffect>
                                  </p:childTnLst>
                                </p:cTn>
                              </p:par>
                            </p:childTnLst>
                          </p:cTn>
                        </p:par>
                        <p:par>
                          <p:cTn id="20" fill="hold">
                            <p:stCondLst>
                              <p:cond delay="8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2500"/>
                                        <p:tgtEl>
                                          <p:spTgt spid="23"/>
                                        </p:tgtEl>
                                      </p:cBhvr>
                                    </p:animEffect>
                                  </p:childTnLst>
                                </p:cTn>
                              </p:par>
                            </p:childTnLst>
                          </p:cTn>
                        </p:par>
                        <p:par>
                          <p:cTn id="24" fill="hold">
                            <p:stCondLst>
                              <p:cond delay="11000"/>
                            </p:stCondLst>
                            <p:childTnLst>
                              <p:par>
                                <p:cTn id="25" presetID="22" presetClass="entr" presetSubtype="1"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2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circle">
            <a:fillToRect l="100000" t="100000"/>
          </a:path>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a:xfrm>
            <a:off x="10947400" y="6402012"/>
            <a:ext cx="1168400" cy="501708"/>
          </a:xfrm>
        </p:spPr>
        <p:txBody>
          <a:bodyPr>
            <a:normAutofit/>
          </a:bodyPr>
          <a:lstStyle/>
          <a:p>
            <a:fld id="{A0A75170-548C-4A8B-8FEE-6418D9891680}" type="slidenum">
              <a:rPr lang="en-US" sz="2000" smtClean="0">
                <a:solidFill>
                  <a:schemeClr val="tx1"/>
                </a:solidFill>
              </a:rPr>
              <a:t>31</a:t>
            </a:fld>
            <a:endParaRPr lang="en-US" sz="2000" dirty="0">
              <a:solidFill>
                <a:schemeClr val="tx1"/>
              </a:solidFill>
            </a:endParaRPr>
          </a:p>
        </p:txBody>
      </p:sp>
      <p:sp>
        <p:nvSpPr>
          <p:cNvPr id="4" name="TextBox 3"/>
          <p:cNvSpPr txBox="1"/>
          <p:nvPr/>
        </p:nvSpPr>
        <p:spPr>
          <a:xfrm>
            <a:off x="508000" y="304801"/>
            <a:ext cx="11176000" cy="6186309"/>
          </a:xfrm>
          <a:prstGeom prst="rect">
            <a:avLst/>
          </a:prstGeom>
          <a:solidFill>
            <a:schemeClr val="bg1"/>
          </a:solidFill>
          <a:ln w="38100">
            <a:solidFill>
              <a:schemeClr val="accent2">
                <a:lumMod val="75000"/>
              </a:schemeClr>
            </a:solidFill>
          </a:ln>
          <a:scene3d>
            <a:camera prst="orthographicFront"/>
            <a:lightRig rig="threePt" dir="t"/>
          </a:scene3d>
          <a:sp3d>
            <a:bevelT w="114300" prst="artDeco"/>
          </a:sp3d>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200" dirty="0"/>
          </a:p>
          <a:p>
            <a:endParaRPr lang="en-US" dirty="0"/>
          </a:p>
        </p:txBody>
      </p:sp>
      <p:pic>
        <p:nvPicPr>
          <p:cNvPr id="15" name="Picture 7" descr="C:\Users\Rae\Desktop\noah 5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33599"/>
            <a:ext cx="1932040" cy="20574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1617888" y="1625026"/>
            <a:ext cx="129875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Moses</a:t>
            </a:r>
            <a:endParaRPr lang="en-US" sz="5400" b="1" cap="none" spc="0" dirty="0">
              <a:ln w="11430"/>
              <a:solidFill>
                <a:srgbClr val="713A1F"/>
              </a:solidFill>
              <a:effectLst>
                <a:outerShdw blurRad="50800" dist="39000" dir="5460000" algn="tl">
                  <a:srgbClr val="000000">
                    <a:alpha val="38000"/>
                  </a:srgbClr>
                </a:outerShdw>
              </a:effectLst>
            </a:endParaRPr>
          </a:p>
        </p:txBody>
      </p:sp>
      <p:grpSp>
        <p:nvGrpSpPr>
          <p:cNvPr id="9" name="Group 8"/>
          <p:cNvGrpSpPr/>
          <p:nvPr/>
        </p:nvGrpSpPr>
        <p:grpSpPr>
          <a:xfrm>
            <a:off x="3556000" y="399992"/>
            <a:ext cx="7924800" cy="5943600"/>
            <a:chOff x="2667000" y="399992"/>
            <a:chExt cx="5943600" cy="5943600"/>
          </a:xfrm>
        </p:grpSpPr>
        <p:pic>
          <p:nvPicPr>
            <p:cNvPr id="5122" name="Picture 2" descr="C:\Users\Rae\Desktop\timeline abraham to babyl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99992"/>
              <a:ext cx="5943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13832" y="2743200"/>
              <a:ext cx="1524000" cy="369332"/>
            </a:xfrm>
            <a:prstGeom prst="rect">
              <a:avLst/>
            </a:prstGeom>
            <a:solidFill>
              <a:schemeClr val="bg1"/>
            </a:solidFill>
          </p:spPr>
          <p:txBody>
            <a:bodyPr wrap="square" rtlCol="0">
              <a:spAutoFit/>
            </a:bodyPr>
            <a:lstStyle/>
            <a:p>
              <a:endParaRPr lang="en-US" dirty="0"/>
            </a:p>
          </p:txBody>
        </p:sp>
      </p:grpSp>
      <p:sp>
        <p:nvSpPr>
          <p:cNvPr id="10" name="Rectangle 9"/>
          <p:cNvSpPr/>
          <p:nvPr/>
        </p:nvSpPr>
        <p:spPr>
          <a:xfrm>
            <a:off x="8686800" y="1110496"/>
            <a:ext cx="2657972" cy="1785104"/>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cap="none" spc="0" dirty="0">
                <a:ln/>
                <a:solidFill>
                  <a:srgbClr val="C00000"/>
                </a:solidFill>
                <a:effectLst/>
              </a:rPr>
              <a:t>Remember:  </a:t>
            </a:r>
          </a:p>
          <a:p>
            <a:pPr algn="ctr"/>
            <a:r>
              <a:rPr lang="en-US" b="1" cap="none" spc="0" dirty="0">
                <a:ln/>
                <a:solidFill>
                  <a:srgbClr val="C00000"/>
                </a:solidFill>
                <a:effectLst/>
              </a:rPr>
              <a:t>The Book of the Covenant</a:t>
            </a:r>
            <a:br>
              <a:rPr lang="en-US" b="1" cap="none" spc="0" dirty="0">
                <a:ln/>
                <a:solidFill>
                  <a:srgbClr val="C00000"/>
                </a:solidFill>
                <a:effectLst/>
              </a:rPr>
            </a:br>
            <a:r>
              <a:rPr lang="en-US" b="1" cap="none" spc="0" dirty="0">
                <a:ln/>
                <a:solidFill>
                  <a:srgbClr val="C00000"/>
                </a:solidFill>
                <a:effectLst/>
              </a:rPr>
              <a:t>written by Moses, </a:t>
            </a:r>
            <a:br>
              <a:rPr lang="en-US" b="1" cap="none" spc="0" dirty="0">
                <a:ln/>
                <a:solidFill>
                  <a:srgbClr val="C00000"/>
                </a:solidFill>
                <a:effectLst/>
              </a:rPr>
            </a:br>
            <a:r>
              <a:rPr lang="en-US" b="1" cap="none" spc="0" dirty="0">
                <a:ln/>
                <a:solidFill>
                  <a:srgbClr val="C00000"/>
                </a:solidFill>
                <a:effectLst/>
              </a:rPr>
              <a:t>was re-written by</a:t>
            </a:r>
            <a:br>
              <a:rPr lang="en-US" b="1" cap="none" spc="0" dirty="0">
                <a:ln/>
                <a:solidFill>
                  <a:srgbClr val="C00000"/>
                </a:solidFill>
                <a:effectLst/>
              </a:rPr>
            </a:br>
            <a:r>
              <a:rPr lang="en-US" b="1" cap="none" spc="0" dirty="0">
                <a:ln/>
                <a:solidFill>
                  <a:srgbClr val="0070C0"/>
                </a:solidFill>
                <a:effectLst/>
              </a:rPr>
              <a:t>Yahuah’s</a:t>
            </a:r>
            <a:r>
              <a:rPr lang="en-US" b="1" cap="none" spc="0" dirty="0">
                <a:ln/>
                <a:solidFill>
                  <a:srgbClr val="C00000"/>
                </a:solidFill>
                <a:effectLst/>
              </a:rPr>
              <a:t> finger </a:t>
            </a:r>
            <a:br>
              <a:rPr lang="en-US" b="1" cap="none" spc="0" dirty="0">
                <a:ln/>
                <a:solidFill>
                  <a:srgbClr val="C00000"/>
                </a:solidFill>
                <a:effectLst/>
              </a:rPr>
            </a:br>
            <a:r>
              <a:rPr lang="en-US" b="1" cap="none" spc="0" dirty="0">
                <a:ln/>
                <a:solidFill>
                  <a:srgbClr val="C00000"/>
                </a:solidFill>
                <a:effectLst/>
              </a:rPr>
              <a:t>on stone tablets.</a:t>
            </a:r>
          </a:p>
        </p:txBody>
      </p:sp>
      <p:sp>
        <p:nvSpPr>
          <p:cNvPr id="17" name="TextBox 16"/>
          <p:cNvSpPr txBox="1"/>
          <p:nvPr/>
        </p:nvSpPr>
        <p:spPr>
          <a:xfrm>
            <a:off x="914400" y="4084321"/>
            <a:ext cx="2844800" cy="1754326"/>
          </a:xfrm>
          <a:prstGeom prst="rect">
            <a:avLst/>
          </a:prstGeom>
          <a:solidFill>
            <a:schemeClr val="bg1"/>
          </a:solidFill>
        </p:spPr>
        <p:txBody>
          <a:bodyPr wrap="square" rtlCol="0">
            <a:spAutoFit/>
          </a:bodyPr>
          <a:lstStyle/>
          <a:p>
            <a:pPr algn="ctr"/>
            <a:r>
              <a:rPr lang="en-US" b="1" dirty="0">
                <a:solidFill>
                  <a:srgbClr val="0070C0"/>
                </a:solidFill>
              </a:rPr>
              <a:t>Deut 34:10  </a:t>
            </a:r>
          </a:p>
          <a:p>
            <a:pPr algn="ctr"/>
            <a:r>
              <a:rPr lang="en-US" dirty="0"/>
              <a:t>And there arose not a prophet since in Israel like unto Moses, whom </a:t>
            </a:r>
            <a:br>
              <a:rPr lang="en-US" dirty="0"/>
            </a:br>
            <a:r>
              <a:rPr lang="en-US" dirty="0"/>
              <a:t>Yahuah knew </a:t>
            </a:r>
            <a:br>
              <a:rPr lang="en-US" dirty="0"/>
            </a:br>
            <a:r>
              <a:rPr lang="en-US" dirty="0"/>
              <a:t>face to face.</a:t>
            </a:r>
          </a:p>
        </p:txBody>
      </p:sp>
      <p:sp>
        <p:nvSpPr>
          <p:cNvPr id="6" name="TextBox 5"/>
          <p:cNvSpPr txBox="1"/>
          <p:nvPr/>
        </p:nvSpPr>
        <p:spPr>
          <a:xfrm>
            <a:off x="5715000" y="2898991"/>
            <a:ext cx="4040832" cy="369332"/>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4267200" y="2980625"/>
            <a:ext cx="7213600" cy="2862322"/>
          </a:xfrm>
          <a:prstGeom prst="rect">
            <a:avLst/>
          </a:prstGeom>
          <a:solidFill>
            <a:schemeClr val="bg1"/>
          </a:solidFill>
        </p:spPr>
        <p:txBody>
          <a:bodyPr wrap="square" rtlCol="0">
            <a:spAutoFit/>
            <a:scene3d>
              <a:camera prst="orthographicFront"/>
              <a:lightRig rig="threePt" dir="t"/>
            </a:scene3d>
            <a:sp3d extrusionH="57150">
              <a:bevelT w="38100" h="38100"/>
            </a:sp3d>
          </a:bodyPr>
          <a:lstStyle/>
          <a:p>
            <a:pPr algn="ctr"/>
            <a:r>
              <a:rPr lang="en-US" sz="2000" b="1" dirty="0">
                <a:solidFill>
                  <a:srgbClr val="008080"/>
                </a:solidFill>
              </a:rPr>
              <a:t>Moses was chosen to deliver Abraham’s seed </a:t>
            </a:r>
            <a:br>
              <a:rPr lang="en-US" sz="2000" b="1" dirty="0">
                <a:solidFill>
                  <a:srgbClr val="008080"/>
                </a:solidFill>
              </a:rPr>
            </a:br>
            <a:r>
              <a:rPr lang="en-US" sz="2000" b="1" dirty="0">
                <a:solidFill>
                  <a:srgbClr val="008080"/>
                </a:solidFill>
              </a:rPr>
              <a:t>from bondage around 1491 BC.  </a:t>
            </a:r>
          </a:p>
          <a:p>
            <a:pPr algn="ctr"/>
            <a:r>
              <a:rPr lang="en-US" sz="2000" b="1" dirty="0">
                <a:solidFill>
                  <a:srgbClr val="0070C0"/>
                </a:solidFill>
              </a:rPr>
              <a:t>The generations that have faithfully handed down Yahuah’s covenant (orally) have all faded by now.  </a:t>
            </a:r>
          </a:p>
          <a:p>
            <a:pPr algn="ctr"/>
            <a:r>
              <a:rPr lang="en-US" sz="2000" b="1" dirty="0">
                <a:solidFill>
                  <a:srgbClr val="008080"/>
                </a:solidFill>
              </a:rPr>
              <a:t>In Exodus 19-24, Moses is instructed to record</a:t>
            </a:r>
            <a:br>
              <a:rPr lang="en-US" sz="2000" b="1" dirty="0">
                <a:solidFill>
                  <a:srgbClr val="008080"/>
                </a:solidFill>
              </a:rPr>
            </a:br>
            <a:r>
              <a:rPr lang="en-US" sz="2000" b="1" dirty="0">
                <a:solidFill>
                  <a:srgbClr val="008080"/>
                </a:solidFill>
              </a:rPr>
              <a:t>Yahuah’s spoken Covenant from Mt Sinai in a Book.  </a:t>
            </a:r>
            <a:br>
              <a:rPr lang="en-US" sz="2000" b="1" dirty="0">
                <a:solidFill>
                  <a:srgbClr val="008080"/>
                </a:solidFill>
              </a:rPr>
            </a:br>
            <a:r>
              <a:rPr lang="en-US" sz="2000" b="1" dirty="0">
                <a:solidFill>
                  <a:srgbClr val="0070C0"/>
                </a:solidFill>
              </a:rPr>
              <a:t>This is now 2500 years after creation.</a:t>
            </a:r>
          </a:p>
          <a:p>
            <a:pPr algn="ctr"/>
            <a:r>
              <a:rPr lang="en-US" sz="2000" b="1" dirty="0">
                <a:solidFill>
                  <a:srgbClr val="008080"/>
                </a:solidFill>
              </a:rPr>
              <a:t>This full covenant also included the proper calculations </a:t>
            </a:r>
            <a:br>
              <a:rPr lang="en-US" sz="2000" b="1" dirty="0">
                <a:solidFill>
                  <a:srgbClr val="008080"/>
                </a:solidFill>
              </a:rPr>
            </a:br>
            <a:r>
              <a:rPr lang="en-US" sz="2000" b="1" dirty="0">
                <a:solidFill>
                  <a:srgbClr val="008080"/>
                </a:solidFill>
              </a:rPr>
              <a:t>for Yahuah’s calendar in chapters 3-20 of Exodus.</a:t>
            </a:r>
          </a:p>
        </p:txBody>
      </p:sp>
    </p:spTree>
    <p:extLst>
      <p:ext uri="{BB962C8B-B14F-4D97-AF65-F5344CB8AC3E}">
        <p14:creationId xmlns:p14="http://schemas.microsoft.com/office/powerpoint/2010/main" val="195815675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BEAC7">
                <a:lumMod val="100000"/>
              </a:srgbClr>
            </a:gs>
            <a:gs pos="21000">
              <a:srgbClr val="FEE7F2"/>
            </a:gs>
            <a:gs pos="51000">
              <a:srgbClr val="FAC77D"/>
            </a:gs>
            <a:gs pos="73000">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92500" lnSpcReduction="10000"/>
          </a:bodyPr>
          <a:lstStyle/>
          <a:p>
            <a:fld id="{A0A75170-548C-4A8B-8FEE-6418D9891680}" type="slidenum">
              <a:rPr lang="en-US" smtClean="0"/>
              <a:t>32</a:t>
            </a:fld>
            <a:endParaRPr lang="en-US"/>
          </a:p>
        </p:txBody>
      </p:sp>
      <p:sp>
        <p:nvSpPr>
          <p:cNvPr id="11" name="Title 10"/>
          <p:cNvSpPr>
            <a:spLocks noGrp="1"/>
          </p:cNvSpPr>
          <p:nvPr>
            <p:ph type="title"/>
          </p:nvPr>
        </p:nvSpPr>
        <p:spPr>
          <a:xfrm>
            <a:off x="2" y="-228600"/>
            <a:ext cx="12191999" cy="1490708"/>
          </a:xfr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scene3d>
            <a:camera prst="orthographicFront"/>
            <a:lightRig rig="balanced" dir="t">
              <a:rot lat="0" lon="0" rev="2100000"/>
            </a:lightRig>
          </a:scene3d>
          <a:sp3d>
            <a:bevelT w="101600" prst="riblet"/>
          </a:sp3d>
        </p:spPr>
        <p:txBody>
          <a:bodyPr>
            <a:noAutofit/>
            <a:sp3d extrusionH="57150" prstMaterial="metal">
              <a:bevelT w="38100" h="25400"/>
              <a:contourClr>
                <a:schemeClr val="bg2"/>
              </a:contourClr>
            </a:sp3d>
          </a:bodyPr>
          <a:lstStyle/>
          <a:p>
            <a:pPr algn="ctr"/>
            <a:r>
              <a:rPr lang="en-US" sz="3800" b="1" dirty="0">
                <a:ln w="50800"/>
                <a:solidFill>
                  <a:schemeClr val="bg1">
                    <a:shade val="50000"/>
                  </a:schemeClr>
                </a:solidFill>
              </a:rPr>
              <a:t>Covenant Calendar Preserved With </a:t>
            </a:r>
            <a:br>
              <a:rPr lang="en-US" sz="3800" b="1" dirty="0">
                <a:ln w="50800"/>
                <a:solidFill>
                  <a:schemeClr val="bg1">
                    <a:shade val="50000"/>
                  </a:schemeClr>
                </a:solidFill>
              </a:rPr>
            </a:br>
            <a:r>
              <a:rPr lang="en-US" sz="3800" b="1" dirty="0">
                <a:ln w="50800"/>
                <a:solidFill>
                  <a:schemeClr val="bg1">
                    <a:shade val="50000"/>
                  </a:schemeClr>
                </a:solidFill>
              </a:rPr>
              <a:t>the Great Patriarchs of Yahuah</a:t>
            </a:r>
          </a:p>
        </p:txBody>
      </p:sp>
      <p:pic>
        <p:nvPicPr>
          <p:cNvPr id="1032" name="Picture 8" descr="C:\Users\Rae\Desktop\enoch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97207"/>
            <a:ext cx="2481329" cy="24940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F:\Sukkot 2016 PPTs and PDFs\Moon-Month Study July 2016 Sukkot 2016\Moon Art for PPT\prophets\king david 1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3907564"/>
            <a:ext cx="2100329" cy="26456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9600" y="1371600"/>
            <a:ext cx="2641600" cy="206210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200" b="1" dirty="0">
                <a:ln w="1905"/>
                <a:solidFill>
                  <a:srgbClr val="713A1F"/>
                </a:solidFill>
                <a:effectLst>
                  <a:innerShdw blurRad="69850" dist="43180" dir="5400000">
                    <a:srgbClr val="000000">
                      <a:alpha val="65000"/>
                    </a:srgbClr>
                  </a:innerShdw>
                </a:effectLst>
              </a:rPr>
              <a:t>Adam </a:t>
            </a:r>
            <a:endParaRPr lang="en-US" sz="2000" b="1" dirty="0">
              <a:ln w="1905"/>
              <a:solidFill>
                <a:srgbClr val="713A1F"/>
              </a:solidFill>
              <a:effectLst>
                <a:innerShdw blurRad="69850" dist="43180" dir="5400000">
                  <a:srgbClr val="000000">
                    <a:alpha val="65000"/>
                  </a:srgbClr>
                </a:innerShdw>
              </a:effectLst>
            </a:endParaRPr>
          </a:p>
          <a:p>
            <a:pPr algn="ctr"/>
            <a:r>
              <a:rPr lang="en-US" sz="2400" b="1" dirty="0">
                <a:ln w="1905"/>
                <a:solidFill>
                  <a:srgbClr val="713A1F"/>
                </a:solidFill>
                <a:effectLst>
                  <a:innerShdw blurRad="69850" dist="43180" dir="5400000">
                    <a:srgbClr val="000000">
                      <a:alpha val="65000"/>
                    </a:srgbClr>
                  </a:innerShdw>
                </a:effectLst>
              </a:rPr>
              <a:t>930 Years</a:t>
            </a:r>
          </a:p>
          <a:p>
            <a:pPr algn="ctr"/>
            <a:r>
              <a:rPr lang="en-US" sz="2400" b="1" dirty="0">
                <a:ln w="1905"/>
                <a:solidFill>
                  <a:srgbClr val="713A1F"/>
                </a:solidFill>
                <a:effectLst>
                  <a:innerShdw blurRad="69850" dist="43180" dir="5400000">
                    <a:srgbClr val="000000">
                      <a:alpha val="65000"/>
                    </a:srgbClr>
                  </a:innerShdw>
                </a:effectLst>
              </a:rPr>
              <a:t>4004-3074 BC</a:t>
            </a:r>
          </a:p>
          <a:p>
            <a:pPr algn="ctr"/>
            <a:r>
              <a:rPr lang="en-US" sz="2400" b="1" dirty="0">
                <a:ln w="1905"/>
                <a:solidFill>
                  <a:srgbClr val="009999"/>
                </a:solidFill>
                <a:effectLst>
                  <a:innerShdw blurRad="69850" dist="43180" dir="5400000">
                    <a:srgbClr val="000000">
                      <a:alpha val="65000"/>
                    </a:srgbClr>
                  </a:innerShdw>
                </a:effectLst>
              </a:rPr>
              <a:t>930 Years from</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Creation</a:t>
            </a:r>
            <a:endParaRPr lang="en-US" sz="4400" b="1" dirty="0">
              <a:ln w="1905"/>
              <a:solidFill>
                <a:srgbClr val="009999"/>
              </a:solidFill>
              <a:effectLst>
                <a:innerShdw blurRad="69850" dist="43180" dir="5400000">
                  <a:srgbClr val="000000">
                    <a:alpha val="65000"/>
                  </a:srgbClr>
                </a:innerShdw>
              </a:effectLst>
            </a:endParaRPr>
          </a:p>
        </p:txBody>
      </p:sp>
      <p:sp>
        <p:nvSpPr>
          <p:cNvPr id="31" name="Rectangle 30"/>
          <p:cNvSpPr/>
          <p:nvPr/>
        </p:nvSpPr>
        <p:spPr>
          <a:xfrm>
            <a:off x="6101789" y="1349276"/>
            <a:ext cx="6090211"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Adam, the son of our Creator, would have taught the  Creation Covenant Calendar: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  30 day months</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  12 months in a year</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honour Yahuah at His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appointed worship times.</a:t>
            </a:r>
          </a:p>
        </p:txBody>
      </p:sp>
      <p:sp>
        <p:nvSpPr>
          <p:cNvPr id="33" name="Rectangle 32"/>
          <p:cNvSpPr/>
          <p:nvPr/>
        </p:nvSpPr>
        <p:spPr>
          <a:xfrm>
            <a:off x="882989" y="3886201"/>
            <a:ext cx="2079287" cy="280076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008080"/>
                </a:solidFill>
                <a:effectLst>
                  <a:outerShdw blurRad="50800" dist="39000" dir="5460000" algn="tl">
                    <a:srgbClr val="000000">
                      <a:alpha val="38000"/>
                    </a:srgbClr>
                  </a:outerShdw>
                </a:effectLst>
              </a:rPr>
              <a:t>Enoch</a:t>
            </a:r>
            <a:b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400" b="1" dirty="0">
                <a:ln w="11430"/>
                <a:solidFill>
                  <a:srgbClr val="713A1F"/>
                </a:solidFill>
                <a:effectLst>
                  <a:outerShdw blurRad="50800" dist="39000" dir="5460000" algn="tl">
                    <a:srgbClr val="000000">
                      <a:alpha val="38000"/>
                    </a:srgbClr>
                  </a:outerShdw>
                </a:effectLst>
              </a:rPr>
              <a:t>(line of Seth)</a:t>
            </a:r>
            <a:br>
              <a:rPr lang="en-US" sz="2400" b="1" dirty="0">
                <a:ln w="11430"/>
                <a:solidFill>
                  <a:srgbClr val="713A1F"/>
                </a:solidFill>
                <a:effectLst>
                  <a:outerShdw blurRad="50800" dist="39000" dir="5460000" algn="tl">
                    <a:srgbClr val="000000">
                      <a:alpha val="38000"/>
                    </a:srgbClr>
                  </a:outerShdw>
                </a:effectLst>
              </a:rPr>
            </a:br>
            <a:r>
              <a:rPr lang="en-US" sz="1600" b="1" dirty="0">
                <a:ln w="11430"/>
                <a:solidFill>
                  <a:srgbClr val="713A1F"/>
                </a:solidFill>
                <a:effectLst>
                  <a:outerShdw blurRad="50800" dist="39000" dir="5460000" algn="tl">
                    <a:srgbClr val="000000">
                      <a:alpha val="38000"/>
                    </a:srgbClr>
                  </a:outerShdw>
                </a:effectLst>
              </a:rPr>
              <a:t>(7</a:t>
            </a:r>
            <a:r>
              <a:rPr lang="en-US" sz="1600" b="1" baseline="30000" dirty="0">
                <a:ln w="11430"/>
                <a:solidFill>
                  <a:srgbClr val="713A1F"/>
                </a:solidFill>
                <a:effectLst>
                  <a:outerShdw blurRad="50800" dist="39000" dir="5460000" algn="tl">
                    <a:srgbClr val="000000">
                      <a:alpha val="38000"/>
                    </a:srgbClr>
                  </a:outerShdw>
                </a:effectLst>
              </a:rPr>
              <a:t>th</a:t>
            </a:r>
            <a:r>
              <a:rPr lang="en-US" sz="1600" b="1" dirty="0">
                <a:ln w="11430"/>
                <a:solidFill>
                  <a:srgbClr val="713A1F"/>
                </a:solidFill>
                <a:effectLst>
                  <a:outerShdw blurRad="50800" dist="39000" dir="5460000" algn="tl">
                    <a:srgbClr val="000000">
                      <a:alpha val="38000"/>
                    </a:srgbClr>
                  </a:outerShdw>
                </a:effectLst>
              </a:rPr>
              <a:t> from Adam) </a:t>
            </a:r>
          </a:p>
          <a:p>
            <a:pPr algn="ctr"/>
            <a:r>
              <a:rPr lang="en-US" sz="3200" b="1" dirty="0">
                <a:ln w="11430"/>
                <a:solidFill>
                  <a:srgbClr val="713A1F"/>
                </a:solidFill>
                <a:effectLst>
                  <a:outerShdw blurRad="50800" dist="39000" dir="5460000" algn="tl">
                    <a:srgbClr val="000000">
                      <a:alpha val="38000"/>
                    </a:srgbClr>
                  </a:outerShdw>
                </a:effectLst>
              </a:rPr>
              <a:t> </a:t>
            </a:r>
            <a:r>
              <a:rPr lang="en-US" sz="2400" b="1" dirty="0">
                <a:ln w="11430"/>
                <a:solidFill>
                  <a:srgbClr val="713A1F"/>
                </a:solidFill>
                <a:effectLst>
                  <a:outerShdw blurRad="50800" dist="39000" dir="5460000" algn="tl">
                    <a:srgbClr val="000000">
                      <a:alpha val="38000"/>
                    </a:srgbClr>
                  </a:outerShdw>
                </a:effectLst>
              </a:rPr>
              <a:t>365 Years</a:t>
            </a:r>
          </a:p>
          <a:p>
            <a:pPr algn="ctr"/>
            <a:r>
              <a:rPr lang="en-US" sz="2400" b="1" cap="none" spc="0" dirty="0">
                <a:ln w="11430"/>
                <a:solidFill>
                  <a:srgbClr val="713A1F"/>
                </a:solidFill>
                <a:effectLst>
                  <a:outerShdw blurRad="50800" dist="39000" dir="5460000" algn="tl">
                    <a:srgbClr val="000000">
                      <a:alpha val="38000"/>
                    </a:srgbClr>
                  </a:outerShdw>
                </a:effectLst>
              </a:rPr>
              <a:t>3382-3017 BC</a:t>
            </a:r>
          </a:p>
          <a:p>
            <a:pPr algn="ctr"/>
            <a:r>
              <a:rPr lang="en-US" sz="2400" b="1" dirty="0">
                <a:ln w="11430">
                  <a:solidFill>
                    <a:srgbClr val="009999"/>
                  </a:solidFill>
                </a:ln>
                <a:solidFill>
                  <a:srgbClr val="009999"/>
                </a:solidFill>
                <a:effectLst>
                  <a:outerShdw blurRad="50800" dist="39000" dir="5460000" algn="tl">
                    <a:srgbClr val="000000">
                      <a:alpha val="38000"/>
                    </a:srgbClr>
                  </a:outerShdw>
                </a:effectLst>
              </a:rPr>
              <a:t>987 Years from</a:t>
            </a:r>
            <a:br>
              <a:rPr lang="en-US" sz="2400" b="1" dirty="0">
                <a:ln w="11430">
                  <a:solidFill>
                    <a:srgbClr val="009999"/>
                  </a:solidFill>
                </a:ln>
                <a:solidFill>
                  <a:srgbClr val="009999"/>
                </a:solidFill>
                <a:effectLst>
                  <a:outerShdw blurRad="50800" dist="39000" dir="5460000" algn="tl">
                    <a:srgbClr val="000000">
                      <a:alpha val="38000"/>
                    </a:srgbClr>
                  </a:outerShdw>
                </a:effectLst>
              </a:rPr>
            </a:br>
            <a:r>
              <a:rPr lang="en-US" sz="2400" b="1" dirty="0">
                <a:ln w="11430">
                  <a:solidFill>
                    <a:srgbClr val="009999"/>
                  </a:solidFill>
                </a:ln>
                <a:solidFill>
                  <a:srgbClr val="009999"/>
                </a:solidFill>
                <a:effectLst>
                  <a:outerShdw blurRad="50800" dist="39000" dir="5460000" algn="tl">
                    <a:srgbClr val="000000">
                      <a:alpha val="38000"/>
                    </a:srgbClr>
                  </a:outerShdw>
                </a:effectLst>
              </a:rPr>
              <a:t>Creation</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5867401" y="4373940"/>
            <a:ext cx="6096000" cy="156966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Enoch, a man so righteous he was translated,</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would have taught Yahuah’s Covenant Calendar as handed down from Adam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over 600 years by this time. </a:t>
            </a:r>
          </a:p>
        </p:txBody>
      </p:sp>
      <p:sp>
        <p:nvSpPr>
          <p:cNvPr id="12" name="Title 3"/>
          <p:cNvSpPr txBox="1">
            <a:spLocks/>
          </p:cNvSpPr>
          <p:nvPr/>
        </p:nvSpPr>
        <p:spPr>
          <a:xfrm>
            <a:off x="197190" y="2171700"/>
            <a:ext cx="685799" cy="3429001"/>
          </a:xfrm>
          <a:prstGeom prst="rect">
            <a:avLst/>
          </a:prstGeom>
          <a:ln>
            <a:noFill/>
          </a:ln>
        </p:spPr>
        <p:txBody>
          <a:bodyPr vert="horz" lIns="91440" tIns="45720" rIns="91440" bIns="45720" rtlCol="0" anchor="b"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solidFill>
                  <a:srgbClr val="660033"/>
                </a:solidFill>
                <a:effectLst>
                  <a:outerShdw blurRad="50800" dist="39000" dir="5460000" algn="tl">
                    <a:srgbClr val="000000">
                      <a:alpha val="38000"/>
                    </a:srgbClr>
                  </a:outerShdw>
                </a:effectLst>
              </a:rPr>
              <a:t>REV</a:t>
            </a:r>
            <a:br>
              <a:rPr lang="en-US" b="1" dirty="0">
                <a:ln w="11430"/>
                <a:solidFill>
                  <a:srgbClr val="660033"/>
                </a:solidFill>
                <a:effectLst>
                  <a:outerShdw blurRad="50800" dist="39000" dir="5460000" algn="tl">
                    <a:srgbClr val="000000">
                      <a:alpha val="38000"/>
                    </a:srgbClr>
                  </a:outerShdw>
                </a:effectLst>
              </a:rPr>
            </a:br>
            <a:r>
              <a:rPr lang="en-US" b="1" dirty="0">
                <a:ln w="11430"/>
                <a:solidFill>
                  <a:srgbClr val="660033"/>
                </a:solidFill>
                <a:effectLst>
                  <a:outerShdw blurRad="50800" dist="39000" dir="5460000" algn="tl">
                    <a:srgbClr val="000000">
                      <a:alpha val="38000"/>
                    </a:srgbClr>
                  </a:outerShdw>
                </a:effectLst>
              </a:rPr>
              <a:t>I</a:t>
            </a:r>
            <a:br>
              <a:rPr lang="en-US" b="1" dirty="0">
                <a:ln w="11430"/>
                <a:solidFill>
                  <a:srgbClr val="660033"/>
                </a:solidFill>
                <a:effectLst>
                  <a:outerShdw blurRad="50800" dist="39000" dir="5460000" algn="tl">
                    <a:srgbClr val="000000">
                      <a:alpha val="38000"/>
                    </a:srgbClr>
                  </a:outerShdw>
                </a:effectLst>
              </a:rPr>
            </a:br>
            <a:r>
              <a:rPr lang="en-US" b="1" dirty="0">
                <a:ln w="11430"/>
                <a:solidFill>
                  <a:srgbClr val="660033"/>
                </a:solidFill>
                <a:effectLst>
                  <a:outerShdw blurRad="50800" dist="39000" dir="5460000" algn="tl">
                    <a:srgbClr val="000000">
                      <a:alpha val="38000"/>
                    </a:srgbClr>
                  </a:outerShdw>
                </a:effectLst>
              </a:rPr>
              <a:t>EW </a:t>
            </a:r>
          </a:p>
        </p:txBody>
      </p:sp>
    </p:spTree>
    <p:extLst>
      <p:ext uri="{BB962C8B-B14F-4D97-AF65-F5344CB8AC3E}">
        <p14:creationId xmlns:p14="http://schemas.microsoft.com/office/powerpoint/2010/main" val="30222977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1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BEAC7">
                <a:lumMod val="100000"/>
              </a:srgbClr>
            </a:gs>
            <a:gs pos="21000">
              <a:srgbClr val="FEE7F2"/>
            </a:gs>
            <a:gs pos="51000">
              <a:srgbClr val="FAC77D"/>
            </a:gs>
            <a:gs pos="73000">
              <a:srgbClr val="FBD49C"/>
            </a:gs>
            <a:gs pos="100000">
              <a:srgbClr val="FEE7F2"/>
            </a:gs>
          </a:gsLst>
          <a:lin ang="27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normAutofit fontScale="92500" lnSpcReduction="10000"/>
          </a:bodyPr>
          <a:lstStyle/>
          <a:p>
            <a:fld id="{A0A75170-548C-4A8B-8FEE-6418D9891680}" type="slidenum">
              <a:rPr lang="en-US" smtClean="0"/>
              <a:t>33</a:t>
            </a:fld>
            <a:endParaRPr lang="en-US"/>
          </a:p>
        </p:txBody>
      </p:sp>
      <p:sp>
        <p:nvSpPr>
          <p:cNvPr id="32" name="Rectangle 31"/>
          <p:cNvSpPr/>
          <p:nvPr/>
        </p:nvSpPr>
        <p:spPr>
          <a:xfrm>
            <a:off x="1118021" y="4391562"/>
            <a:ext cx="2234779" cy="206210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008080"/>
                </a:solidFill>
                <a:effectLst>
                  <a:outerShdw blurRad="50800" dist="39000" dir="5460000" algn="tl">
                    <a:srgbClr val="000000">
                      <a:alpha val="38000"/>
                    </a:srgbClr>
                  </a:outerShdw>
                </a:effectLst>
              </a:rPr>
              <a:t>Abraham </a:t>
            </a:r>
          </a:p>
          <a:p>
            <a:pPr algn="ctr"/>
            <a:r>
              <a:rPr lang="en-US" sz="2400" b="1" cap="none" spc="0" dirty="0">
                <a:ln w="11430"/>
                <a:solidFill>
                  <a:srgbClr val="713A1F"/>
                </a:solidFill>
                <a:effectLst>
                  <a:outerShdw blurRad="50800" dist="39000" dir="5460000" algn="tl">
                    <a:srgbClr val="000000">
                      <a:alpha val="38000"/>
                    </a:srgbClr>
                  </a:outerShdw>
                </a:effectLst>
              </a:rPr>
              <a:t>175 Years</a:t>
            </a:r>
          </a:p>
          <a:p>
            <a:pPr algn="ctr"/>
            <a:r>
              <a:rPr lang="en-US" sz="2400" b="1" dirty="0">
                <a:ln w="11430"/>
                <a:solidFill>
                  <a:srgbClr val="713A1F"/>
                </a:solidFill>
                <a:effectLst>
                  <a:outerShdw blurRad="50800" dist="39000" dir="5460000" algn="tl">
                    <a:srgbClr val="000000">
                      <a:alpha val="38000"/>
                    </a:srgbClr>
                  </a:outerShdw>
                </a:effectLst>
              </a:rPr>
              <a:t>1996-1859 BC</a:t>
            </a:r>
          </a:p>
          <a:p>
            <a:pPr algn="ctr"/>
            <a:r>
              <a:rPr lang="en-US" sz="2400" b="1" dirty="0">
                <a:ln w="11430"/>
                <a:solidFill>
                  <a:srgbClr val="008080"/>
                </a:solidFill>
                <a:effectLst>
                  <a:outerShdw blurRad="50800" dist="39000" dir="5460000" algn="tl">
                    <a:srgbClr val="000000">
                      <a:alpha val="38000"/>
                    </a:srgbClr>
                  </a:outerShdw>
                </a:effectLst>
              </a:rPr>
              <a:t>2145 Years from</a:t>
            </a:r>
            <a:br>
              <a:rPr lang="en-US" sz="2400" b="1" dirty="0">
                <a:ln w="11430"/>
                <a:solidFill>
                  <a:srgbClr val="008080"/>
                </a:solidFill>
                <a:effectLst>
                  <a:outerShdw blurRad="50800" dist="39000" dir="5460000" algn="tl">
                    <a:srgbClr val="000000">
                      <a:alpha val="38000"/>
                    </a:srgbClr>
                  </a:outerShdw>
                </a:effectLst>
              </a:rPr>
            </a:br>
            <a:r>
              <a:rPr lang="en-US" sz="2400" b="1" dirty="0">
                <a:ln w="11430"/>
                <a:solidFill>
                  <a:srgbClr val="008080"/>
                </a:solidFill>
                <a:effectLst>
                  <a:outerShdw blurRad="50800" dist="39000" dir="5460000" algn="tl">
                    <a:srgbClr val="000000">
                      <a:alpha val="38000"/>
                    </a:srgbClr>
                  </a:outerShdw>
                </a:effectLst>
              </a:rPr>
              <a:t>Creation</a:t>
            </a:r>
          </a:p>
        </p:txBody>
      </p:sp>
      <p:pic>
        <p:nvPicPr>
          <p:cNvPr id="19" name="Picture 11" descr="C:\Users\Rae\Desktop\noah 2 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016" y="1386406"/>
            <a:ext cx="2395771" cy="24997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Rectangle 19"/>
          <p:cNvSpPr/>
          <p:nvPr/>
        </p:nvSpPr>
        <p:spPr>
          <a:xfrm>
            <a:off x="956537" y="1584842"/>
            <a:ext cx="2385589" cy="206210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713A1F"/>
                </a:solidFill>
                <a:effectLst>
                  <a:outerShdw blurRad="50800" dist="39000" dir="5460000" algn="tl">
                    <a:srgbClr val="000000">
                      <a:alpha val="38000"/>
                    </a:srgbClr>
                  </a:outerShdw>
                </a:effectLst>
              </a:rPr>
              <a:t>Noah</a:t>
            </a:r>
          </a:p>
          <a:p>
            <a:pPr algn="ctr"/>
            <a:r>
              <a:rPr lang="en-US" sz="2400" b="1" cap="none" spc="0" dirty="0">
                <a:ln w="11430"/>
                <a:solidFill>
                  <a:srgbClr val="713A1F"/>
                </a:solidFill>
                <a:effectLst>
                  <a:outerShdw blurRad="50800" dist="39000" dir="5460000" algn="tl">
                    <a:srgbClr val="000000">
                      <a:alpha val="38000"/>
                    </a:srgbClr>
                  </a:outerShdw>
                </a:effectLst>
              </a:rPr>
              <a:t>950 Years</a:t>
            </a:r>
          </a:p>
          <a:p>
            <a:pPr algn="ctr"/>
            <a:r>
              <a:rPr lang="en-US" sz="2400" b="1" dirty="0">
                <a:ln w="11430"/>
                <a:solidFill>
                  <a:srgbClr val="713A1F"/>
                </a:solidFill>
                <a:effectLst>
                  <a:outerShdw blurRad="50800" dist="39000" dir="5460000" algn="tl">
                    <a:srgbClr val="000000">
                      <a:alpha val="38000"/>
                    </a:srgbClr>
                  </a:outerShdw>
                </a:effectLst>
              </a:rPr>
              <a:t>2948-aaa1998 BC</a:t>
            </a:r>
          </a:p>
          <a:p>
            <a:pPr algn="ctr"/>
            <a:r>
              <a:rPr lang="en-US" sz="2400" b="1" dirty="0">
                <a:ln w="11430">
                  <a:solidFill>
                    <a:srgbClr val="009999"/>
                  </a:solidFill>
                </a:ln>
                <a:solidFill>
                  <a:srgbClr val="009999"/>
                </a:solidFill>
                <a:effectLst>
                  <a:outerShdw blurRad="50800" dist="39000" dir="5460000" algn="tl">
                    <a:srgbClr val="000000">
                      <a:alpha val="38000"/>
                    </a:srgbClr>
                  </a:outerShdw>
                </a:effectLst>
              </a:rPr>
              <a:t>2006 Years from</a:t>
            </a:r>
            <a:br>
              <a:rPr lang="en-US" sz="2400" b="1" dirty="0">
                <a:ln w="11430">
                  <a:solidFill>
                    <a:srgbClr val="009999"/>
                  </a:solidFill>
                </a:ln>
                <a:solidFill>
                  <a:srgbClr val="009999"/>
                </a:solidFill>
                <a:effectLst>
                  <a:outerShdw blurRad="50800" dist="39000" dir="5460000" algn="tl">
                    <a:srgbClr val="000000">
                      <a:alpha val="38000"/>
                    </a:srgbClr>
                  </a:outerShdw>
                </a:effectLst>
              </a:rPr>
            </a:br>
            <a:r>
              <a:rPr lang="en-US" sz="2400" b="1" dirty="0">
                <a:ln w="11430">
                  <a:solidFill>
                    <a:srgbClr val="009999"/>
                  </a:solidFill>
                </a:ln>
                <a:solidFill>
                  <a:srgbClr val="009999"/>
                </a:solidFill>
                <a:effectLst>
                  <a:outerShdw blurRad="50800" dist="39000" dir="5460000" algn="tl">
                    <a:srgbClr val="000000">
                      <a:alpha val="38000"/>
                    </a:srgbClr>
                  </a:outerShdw>
                </a:effectLst>
              </a:rPr>
              <a:t>Creation</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Rectangle 20"/>
          <p:cNvSpPr/>
          <p:nvPr/>
        </p:nvSpPr>
        <p:spPr>
          <a:xfrm>
            <a:off x="5499998" y="4168676"/>
            <a:ext cx="6665373"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u="sng" dirty="0">
                <a:ln w="1905"/>
                <a:solidFill>
                  <a:srgbClr val="009999"/>
                </a:solidFill>
                <a:effectLst>
                  <a:innerShdw blurRad="69850" dist="43180" dir="5400000">
                    <a:srgbClr val="000000">
                      <a:alpha val="65000"/>
                    </a:srgbClr>
                  </a:innerShdw>
                </a:effectLst>
              </a:rPr>
              <a:t>Noah</a:t>
            </a:r>
            <a:r>
              <a:rPr lang="en-US" sz="2400" b="1" dirty="0">
                <a:ln w="1905"/>
                <a:solidFill>
                  <a:srgbClr val="009999"/>
                </a:solidFill>
                <a:effectLst>
                  <a:innerShdw blurRad="69850" dist="43180" dir="5400000">
                    <a:srgbClr val="000000">
                      <a:alpha val="65000"/>
                    </a:srgbClr>
                  </a:innerShdw>
                </a:effectLst>
              </a:rPr>
              <a:t> could have known </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Abraham for ~50-75 years.</a:t>
            </a:r>
          </a:p>
          <a:p>
            <a:pPr algn="ctr"/>
            <a:r>
              <a:rPr lang="en-US" sz="2400" b="1" u="sng" dirty="0">
                <a:ln w="1905"/>
                <a:solidFill>
                  <a:srgbClr val="009999"/>
                </a:solidFill>
                <a:effectLst>
                  <a:innerShdw blurRad="69850" dist="43180" dir="5400000">
                    <a:srgbClr val="000000">
                      <a:alpha val="65000"/>
                    </a:srgbClr>
                  </a:innerShdw>
                </a:effectLst>
              </a:rPr>
              <a:t>Shem</a:t>
            </a:r>
            <a:r>
              <a:rPr lang="en-US" sz="2400" b="1" dirty="0">
                <a:ln w="1905"/>
                <a:solidFill>
                  <a:srgbClr val="009999"/>
                </a:solidFill>
                <a:effectLst>
                  <a:innerShdw blurRad="69850" dist="43180" dir="5400000">
                    <a:srgbClr val="000000">
                      <a:alpha val="65000"/>
                    </a:srgbClr>
                  </a:innerShdw>
                </a:effectLst>
              </a:rPr>
              <a:t> outlived Abraham’s 175 years.  </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Do you think Noah or Shem would </a:t>
            </a:r>
          </a:p>
          <a:p>
            <a:pPr algn="ctr"/>
            <a:r>
              <a:rPr lang="en-US" sz="2400" b="1" dirty="0">
                <a:ln w="1905"/>
                <a:solidFill>
                  <a:srgbClr val="009999"/>
                </a:solidFill>
                <a:effectLst>
                  <a:innerShdw blurRad="69850" dist="43180" dir="5400000">
                    <a:srgbClr val="000000">
                      <a:alpha val="65000"/>
                    </a:srgbClr>
                  </a:innerShdw>
                </a:effectLst>
              </a:rPr>
              <a:t>have deviated from Adam’s Torah truths </a:t>
            </a:r>
            <a:br>
              <a:rPr lang="en-US" sz="2400" b="1" dirty="0">
                <a:ln w="1905"/>
                <a:solidFill>
                  <a:srgbClr val="009999"/>
                </a:solidFill>
                <a:effectLst>
                  <a:innerShdw blurRad="69850" dist="43180" dir="5400000">
                    <a:srgbClr val="000000">
                      <a:alpha val="65000"/>
                    </a:srgbClr>
                  </a:innerShdw>
                </a:effectLst>
              </a:rPr>
            </a:br>
            <a:r>
              <a:rPr lang="en-US" sz="2400" b="1" dirty="0">
                <a:ln w="1905"/>
                <a:solidFill>
                  <a:srgbClr val="009999"/>
                </a:solidFill>
                <a:effectLst>
                  <a:innerShdw blurRad="69850" dist="43180" dir="5400000">
                    <a:srgbClr val="000000">
                      <a:alpha val="65000"/>
                    </a:srgbClr>
                  </a:innerShdw>
                </a:effectLst>
              </a:rPr>
              <a:t>about the Covenant Calendar?</a:t>
            </a:r>
          </a:p>
        </p:txBody>
      </p:sp>
      <p:sp>
        <p:nvSpPr>
          <p:cNvPr id="17" name="Rectangle 16"/>
          <p:cNvSpPr/>
          <p:nvPr/>
        </p:nvSpPr>
        <p:spPr>
          <a:xfrm>
            <a:off x="5499998" y="1501676"/>
            <a:ext cx="6665373" cy="230832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For the first 2000 years from creation,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Noah accurately recorded the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Covenant Calendar through the flood account.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months still had 30 days.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 does not record the year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changed from 360 days per year! </a:t>
            </a:r>
          </a:p>
        </p:txBody>
      </p:sp>
      <p:sp>
        <p:nvSpPr>
          <p:cNvPr id="22" name="Title 10"/>
          <p:cNvSpPr>
            <a:spLocks noGrp="1"/>
          </p:cNvSpPr>
          <p:nvPr>
            <p:ph type="title"/>
          </p:nvPr>
        </p:nvSpPr>
        <p:spPr>
          <a:xfrm>
            <a:off x="2" y="-228600"/>
            <a:ext cx="12191999" cy="1490708"/>
          </a:xfr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scene3d>
            <a:camera prst="orthographicFront"/>
            <a:lightRig rig="balanced" dir="t">
              <a:rot lat="0" lon="0" rev="2100000"/>
            </a:lightRig>
          </a:scene3d>
          <a:sp3d>
            <a:bevelT w="101600" prst="riblet"/>
          </a:sp3d>
        </p:spPr>
        <p:txBody>
          <a:bodyPr>
            <a:noAutofit/>
            <a:sp3d extrusionH="57150" prstMaterial="metal">
              <a:bevelT w="38100" h="25400"/>
              <a:contourClr>
                <a:schemeClr val="bg2"/>
              </a:contourClr>
            </a:sp3d>
          </a:bodyPr>
          <a:lstStyle/>
          <a:p>
            <a:pPr algn="ctr"/>
            <a:r>
              <a:rPr lang="en-US" sz="3800" b="1" dirty="0">
                <a:ln w="50800"/>
                <a:solidFill>
                  <a:schemeClr val="bg1">
                    <a:shade val="50000"/>
                  </a:schemeClr>
                </a:solidFill>
              </a:rPr>
              <a:t>Covenant Calendar Preserved With </a:t>
            </a:r>
            <a:br>
              <a:rPr lang="en-US" sz="3800" b="1" dirty="0">
                <a:ln w="50800"/>
                <a:solidFill>
                  <a:schemeClr val="bg1">
                    <a:shade val="50000"/>
                  </a:schemeClr>
                </a:solidFill>
              </a:rPr>
            </a:br>
            <a:r>
              <a:rPr lang="en-US" sz="3800" b="1" dirty="0">
                <a:ln w="50800"/>
                <a:solidFill>
                  <a:schemeClr val="bg1">
                    <a:shade val="50000"/>
                  </a:schemeClr>
                </a:solidFill>
              </a:rPr>
              <a:t>the Great Patriarchs of Yahuah</a:t>
            </a:r>
          </a:p>
        </p:txBody>
      </p:sp>
      <p:pic>
        <p:nvPicPr>
          <p:cNvPr id="11" name="Picture 2" descr="F:\Sukkot 2016 PPTs and PDFs\Moon-Month Study July 2016 Sukkot 2016\Moon Art for PPT\prophets\p1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223" y="3970643"/>
            <a:ext cx="2290564" cy="2294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197190" y="2171700"/>
            <a:ext cx="685799" cy="3429001"/>
          </a:xfrm>
          <a:prstGeom prst="rect">
            <a:avLst/>
          </a:prstGeom>
          <a:ln>
            <a:noFill/>
          </a:ln>
        </p:spPr>
        <p:txBody>
          <a:bodyPr vert="horz" lIns="91440" tIns="45720" rIns="91440" bIns="45720" rtlCol="0" anchor="b"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solidFill>
                  <a:srgbClr val="660033"/>
                </a:solidFill>
                <a:effectLst>
                  <a:outerShdw blurRad="50800" dist="39000" dir="5460000" algn="tl">
                    <a:srgbClr val="000000">
                      <a:alpha val="38000"/>
                    </a:srgbClr>
                  </a:outerShdw>
                </a:effectLst>
              </a:rPr>
              <a:t>REV</a:t>
            </a:r>
            <a:br>
              <a:rPr lang="en-US" b="1" dirty="0">
                <a:ln w="11430"/>
                <a:solidFill>
                  <a:srgbClr val="660033"/>
                </a:solidFill>
                <a:effectLst>
                  <a:outerShdw blurRad="50800" dist="39000" dir="5460000" algn="tl">
                    <a:srgbClr val="000000">
                      <a:alpha val="38000"/>
                    </a:srgbClr>
                  </a:outerShdw>
                </a:effectLst>
              </a:rPr>
            </a:br>
            <a:r>
              <a:rPr lang="en-US" b="1" dirty="0">
                <a:ln w="11430"/>
                <a:solidFill>
                  <a:srgbClr val="660033"/>
                </a:solidFill>
                <a:effectLst>
                  <a:outerShdw blurRad="50800" dist="39000" dir="5460000" algn="tl">
                    <a:srgbClr val="000000">
                      <a:alpha val="38000"/>
                    </a:srgbClr>
                  </a:outerShdw>
                </a:effectLst>
              </a:rPr>
              <a:t>I</a:t>
            </a:r>
            <a:br>
              <a:rPr lang="en-US" b="1" dirty="0">
                <a:ln w="11430"/>
                <a:solidFill>
                  <a:srgbClr val="660033"/>
                </a:solidFill>
                <a:effectLst>
                  <a:outerShdw blurRad="50800" dist="39000" dir="5460000" algn="tl">
                    <a:srgbClr val="000000">
                      <a:alpha val="38000"/>
                    </a:srgbClr>
                  </a:outerShdw>
                </a:effectLst>
              </a:rPr>
            </a:br>
            <a:r>
              <a:rPr lang="en-US" b="1" dirty="0">
                <a:ln w="11430"/>
                <a:solidFill>
                  <a:srgbClr val="660033"/>
                </a:solidFill>
                <a:effectLst>
                  <a:outerShdw blurRad="50800" dist="39000" dir="5460000" algn="tl">
                    <a:srgbClr val="000000">
                      <a:alpha val="38000"/>
                    </a:srgbClr>
                  </a:outerShdw>
                </a:effectLst>
              </a:rPr>
              <a:t>EW </a:t>
            </a:r>
          </a:p>
        </p:txBody>
      </p:sp>
    </p:spTree>
    <p:extLst>
      <p:ext uri="{BB962C8B-B14F-4D97-AF65-F5344CB8AC3E}">
        <p14:creationId xmlns:p14="http://schemas.microsoft.com/office/powerpoint/2010/main" val="285789530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up)">
                                      <p:cBhvr>
                                        <p:cTn id="12" dur="3000"/>
                                        <p:tgtEl>
                                          <p:spTgt spid="21">
                                            <p:txEl>
                                              <p:pRg st="0" end="0"/>
                                            </p:txEl>
                                          </p:spTgt>
                                        </p:tgtEl>
                                      </p:cBhvr>
                                    </p:animEffect>
                                  </p:childTnLst>
                                </p:cTn>
                              </p:par>
                            </p:childTnLst>
                          </p:cTn>
                        </p:par>
                        <p:par>
                          <p:cTn id="13" fill="hold">
                            <p:stCondLst>
                              <p:cond delay="3000"/>
                            </p:stCondLst>
                            <p:childTnLst>
                              <p:par>
                                <p:cTn id="14" presetID="22" presetClass="entr" presetSubtype="1" fill="hold" nodeType="after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wipe(up)">
                                      <p:cBhvr>
                                        <p:cTn id="16" dur="3000"/>
                                        <p:tgtEl>
                                          <p:spTgt spid="21">
                                            <p:txEl>
                                              <p:pRg st="1" end="1"/>
                                            </p:txEl>
                                          </p:spTgt>
                                        </p:tgtEl>
                                      </p:cBhvr>
                                    </p:animEffect>
                                  </p:childTnLst>
                                </p:cTn>
                              </p:par>
                            </p:childTnLst>
                          </p:cTn>
                        </p:par>
                        <p:par>
                          <p:cTn id="17" fill="hold">
                            <p:stCondLst>
                              <p:cond delay="6000"/>
                            </p:stCondLst>
                            <p:childTnLst>
                              <p:par>
                                <p:cTn id="18" presetID="22" presetClass="entr" presetSubtype="1" fill="hold" nodeType="after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Effect transition="in" filter="wipe(up)">
                                      <p:cBhvr>
                                        <p:cTn id="20" dur="3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50874" y="152400"/>
            <a:ext cx="6172200" cy="1600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002060"/>
                </a:solidFill>
                <a:effectLst>
                  <a:outerShdw blurRad="50800" dist="39000" dir="5460000" algn="tl">
                    <a:srgbClr val="000000">
                      <a:alpha val="38000"/>
                    </a:srgbClr>
                  </a:outerShdw>
                </a:effectLst>
              </a:rPr>
              <a:t>The Elohim of Joseph</a:t>
            </a:r>
            <a:br>
              <a:rPr lang="en-US" b="1" dirty="0">
                <a:ln w="11430"/>
                <a:solidFill>
                  <a:srgbClr val="002060"/>
                </a:solidFill>
                <a:effectLst>
                  <a:outerShdw blurRad="50800" dist="39000" dir="5460000" algn="tl">
                    <a:srgbClr val="000000">
                      <a:alpha val="38000"/>
                    </a:srgbClr>
                  </a:outerShdw>
                </a:effectLst>
              </a:rPr>
            </a:br>
            <a:r>
              <a:rPr lang="en-US" b="1" dirty="0">
                <a:ln w="11430"/>
                <a:solidFill>
                  <a:srgbClr val="002060"/>
                </a:solidFill>
                <a:effectLst>
                  <a:outerShdw blurRad="50800" dist="39000" dir="5460000" algn="tl">
                    <a:srgbClr val="000000">
                      <a:alpha val="38000"/>
                    </a:srgbClr>
                  </a:outerShdw>
                </a:effectLst>
              </a:rPr>
              <a:t>1700 BC</a:t>
            </a:r>
          </a:p>
        </p:txBody>
      </p:sp>
      <p:sp>
        <p:nvSpPr>
          <p:cNvPr id="7" name="Text Placeholder 6"/>
          <p:cNvSpPr>
            <a:spLocks noGrp="1"/>
          </p:cNvSpPr>
          <p:nvPr>
            <p:ph type="body" idx="1"/>
          </p:nvPr>
        </p:nvSpPr>
        <p:spPr>
          <a:xfrm>
            <a:off x="4800600" y="1762125"/>
            <a:ext cx="5562600" cy="823912"/>
          </a:xfrm>
        </p:spPr>
        <p:txBody>
          <a:bodyPr>
            <a:normAutofit/>
            <a:scene3d>
              <a:camera prst="orthographicFront"/>
              <a:lightRig rig="threePt" dir="t"/>
            </a:scene3d>
            <a:sp3d extrusionH="57150">
              <a:bevelT w="38100" h="38100"/>
            </a:sp3d>
          </a:bodyPr>
          <a:lstStyle/>
          <a:p>
            <a:pPr algn="ctr"/>
            <a:r>
              <a:rPr lang="en-US" sz="3200" dirty="0">
                <a:solidFill>
                  <a:srgbClr val="002060"/>
                </a:solidFill>
              </a:rPr>
              <a:t>Psalm 81:3-5</a:t>
            </a:r>
          </a:p>
        </p:txBody>
      </p:sp>
      <p:sp>
        <p:nvSpPr>
          <p:cNvPr id="4" name="Content Placeholder 3"/>
          <p:cNvSpPr>
            <a:spLocks noGrp="1"/>
          </p:cNvSpPr>
          <p:nvPr>
            <p:ph sz="half" idx="2"/>
          </p:nvPr>
        </p:nvSpPr>
        <p:spPr>
          <a:xfrm>
            <a:off x="4953001" y="2743200"/>
            <a:ext cx="7086599" cy="3684588"/>
          </a:xfrm>
        </p:spPr>
        <p:txBody>
          <a:bodyPr>
            <a:normAutofit/>
          </a:bodyPr>
          <a:lstStyle/>
          <a:p>
            <a:pPr marL="0" indent="0">
              <a:buNone/>
            </a:pPr>
            <a:r>
              <a:rPr lang="en-US" b="1" dirty="0">
                <a:solidFill>
                  <a:srgbClr val="002060"/>
                </a:solidFill>
              </a:rPr>
              <a:t>3</a:t>
            </a:r>
            <a:r>
              <a:rPr lang="en-US" dirty="0"/>
              <a:t>  </a:t>
            </a:r>
            <a:r>
              <a:rPr lang="en-US" b="1" dirty="0">
                <a:solidFill>
                  <a:srgbClr val="660033"/>
                </a:solidFill>
              </a:rPr>
              <a:t>Blow up the trumpet in the new month </a:t>
            </a:r>
            <a:br>
              <a:rPr lang="en-US" b="1" dirty="0">
                <a:solidFill>
                  <a:srgbClr val="660033"/>
                </a:solidFill>
              </a:rPr>
            </a:br>
            <a:r>
              <a:rPr lang="en-US" b="1" dirty="0">
                <a:solidFill>
                  <a:srgbClr val="660033"/>
                </a:solidFill>
              </a:rPr>
              <a:t>    </a:t>
            </a:r>
            <a:r>
              <a:rPr lang="en-US" sz="2400" dirty="0"/>
              <a:t>[H2320/</a:t>
            </a:r>
            <a:r>
              <a:rPr lang="en-US" sz="2400" dirty="0" err="1"/>
              <a:t>chodesh</a:t>
            </a:r>
            <a:r>
              <a:rPr lang="en-US" sz="2400" dirty="0"/>
              <a:t>], </a:t>
            </a:r>
            <a:r>
              <a:rPr lang="en-US" b="1" dirty="0">
                <a:solidFill>
                  <a:srgbClr val="660033"/>
                </a:solidFill>
              </a:rPr>
              <a:t>in the time appointed,</a:t>
            </a:r>
            <a:br>
              <a:rPr lang="en-US" b="1" dirty="0">
                <a:solidFill>
                  <a:srgbClr val="660033"/>
                </a:solidFill>
              </a:rPr>
            </a:br>
            <a:r>
              <a:rPr lang="en-US" b="1" dirty="0">
                <a:solidFill>
                  <a:srgbClr val="660033"/>
                </a:solidFill>
              </a:rPr>
              <a:t>    on our solemn feast day.</a:t>
            </a:r>
          </a:p>
          <a:p>
            <a:pPr marL="0" indent="0">
              <a:buNone/>
            </a:pPr>
            <a:endParaRPr lang="en-US" sz="1050" dirty="0"/>
          </a:p>
          <a:p>
            <a:pPr marL="0" indent="0">
              <a:buNone/>
            </a:pPr>
            <a:r>
              <a:rPr lang="en-US" b="1" dirty="0">
                <a:solidFill>
                  <a:srgbClr val="002060"/>
                </a:solidFill>
              </a:rPr>
              <a:t>4</a:t>
            </a:r>
            <a:r>
              <a:rPr lang="en-US" dirty="0"/>
              <a:t>  </a:t>
            </a:r>
            <a:r>
              <a:rPr lang="en-US" b="1" dirty="0">
                <a:solidFill>
                  <a:srgbClr val="660033"/>
                </a:solidFill>
              </a:rPr>
              <a:t>For this was a statute for Israel, </a:t>
            </a:r>
            <a:br>
              <a:rPr lang="en-US" b="1" dirty="0">
                <a:solidFill>
                  <a:srgbClr val="660033"/>
                </a:solidFill>
              </a:rPr>
            </a:br>
            <a:r>
              <a:rPr lang="en-US" b="1" dirty="0">
                <a:solidFill>
                  <a:srgbClr val="660033"/>
                </a:solidFill>
              </a:rPr>
              <a:t>    and a law of the Elohim of Jacob.</a:t>
            </a:r>
          </a:p>
          <a:p>
            <a:pPr marL="0" indent="0">
              <a:buNone/>
            </a:pPr>
            <a:endParaRPr lang="en-US" sz="1000" dirty="0"/>
          </a:p>
          <a:p>
            <a:pPr marL="0" indent="0">
              <a:buNone/>
            </a:pPr>
            <a:r>
              <a:rPr lang="en-US" b="1" dirty="0">
                <a:solidFill>
                  <a:srgbClr val="002060"/>
                </a:solidFill>
              </a:rPr>
              <a:t>5</a:t>
            </a:r>
            <a:r>
              <a:rPr lang="en-US" dirty="0"/>
              <a:t>  </a:t>
            </a:r>
            <a:r>
              <a:rPr lang="en-US" b="1" dirty="0">
                <a:solidFill>
                  <a:srgbClr val="660033"/>
                </a:solidFill>
              </a:rPr>
              <a:t>This he ordained in Joseph for a testimony,  </a:t>
            </a:r>
            <a:br>
              <a:rPr lang="en-US" dirty="0"/>
            </a:br>
            <a:r>
              <a:rPr lang="en-US" dirty="0"/>
              <a:t>    </a:t>
            </a:r>
            <a:r>
              <a:rPr lang="en-US" dirty="0">
                <a:solidFill>
                  <a:srgbClr val="002060"/>
                </a:solidFill>
              </a:rPr>
              <a:t>when he went out through the land of Egypt.</a:t>
            </a:r>
          </a:p>
        </p:txBody>
      </p:sp>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2000" smtClean="0">
                <a:solidFill>
                  <a:srgbClr val="713A1F"/>
                </a:solidFill>
              </a:rPr>
              <a:t>34</a:t>
            </a:fld>
            <a:endParaRPr lang="en-US" dirty="0">
              <a:solidFill>
                <a:srgbClr val="713A1F"/>
              </a:solidFill>
            </a:endParaRPr>
          </a:p>
        </p:txBody>
      </p:sp>
      <p:pic>
        <p:nvPicPr>
          <p:cNvPr id="6" name="Picture 3" descr="C:\Users\Rae\Desktop\King-james-bible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8600"/>
            <a:ext cx="524319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ae\Desktop\Joseph-ruled-egyp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3200400" cy="32004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340154" y="5181600"/>
            <a:ext cx="4308046" cy="138499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800" b="1" cap="none" spc="0" dirty="0">
                <a:ln w="1905"/>
                <a:solidFill>
                  <a:srgbClr val="660033"/>
                </a:solidFill>
                <a:effectLst>
                  <a:innerShdw blurRad="69850" dist="43180" dir="5400000">
                    <a:srgbClr val="000000">
                      <a:alpha val="65000"/>
                    </a:srgbClr>
                  </a:innerShdw>
                </a:effectLst>
                <a:latin typeface="Segoe Print" pitchFamily="2" charset="0"/>
              </a:rPr>
              <a:t>Joseph Preserved the</a:t>
            </a:r>
            <a:br>
              <a:rPr lang="en-US" sz="2800" b="1" cap="none" spc="0" dirty="0">
                <a:ln w="1905"/>
                <a:solidFill>
                  <a:srgbClr val="660033"/>
                </a:solidFill>
                <a:effectLst>
                  <a:innerShdw blurRad="69850" dist="43180" dir="5400000">
                    <a:srgbClr val="000000">
                      <a:alpha val="65000"/>
                    </a:srgbClr>
                  </a:innerShdw>
                </a:effectLst>
                <a:latin typeface="Segoe Print" pitchFamily="2" charset="0"/>
              </a:rPr>
            </a:br>
            <a:r>
              <a:rPr lang="en-US" sz="2800" b="1" cap="none" spc="0" dirty="0">
                <a:ln w="1905"/>
                <a:solidFill>
                  <a:srgbClr val="660033"/>
                </a:solidFill>
                <a:effectLst>
                  <a:innerShdw blurRad="69850" dist="43180" dir="5400000">
                    <a:srgbClr val="000000">
                      <a:alpha val="65000"/>
                    </a:srgbClr>
                  </a:innerShdw>
                </a:effectLst>
                <a:latin typeface="Segoe Print" pitchFamily="2" charset="0"/>
              </a:rPr>
              <a:t>Covenant Calendar</a:t>
            </a:r>
            <a:br>
              <a:rPr lang="en-US" sz="2800" b="1" cap="none" spc="0" dirty="0">
                <a:ln w="1905"/>
                <a:solidFill>
                  <a:srgbClr val="660033"/>
                </a:solidFill>
                <a:effectLst>
                  <a:innerShdw blurRad="69850" dist="43180" dir="5400000">
                    <a:srgbClr val="000000">
                      <a:alpha val="65000"/>
                    </a:srgbClr>
                  </a:innerShdw>
                </a:effectLst>
                <a:latin typeface="Segoe Print" pitchFamily="2" charset="0"/>
              </a:rPr>
            </a:br>
            <a:r>
              <a:rPr lang="en-US" sz="2800" b="1" cap="none" spc="0" dirty="0">
                <a:ln w="1905"/>
                <a:solidFill>
                  <a:srgbClr val="660033"/>
                </a:solidFill>
                <a:effectLst>
                  <a:innerShdw blurRad="69850" dist="43180" dir="5400000">
                    <a:srgbClr val="000000">
                      <a:alpha val="65000"/>
                    </a:srgbClr>
                  </a:innerShdw>
                </a:effectLst>
                <a:latin typeface="Segoe Print" pitchFamily="2" charset="0"/>
              </a:rPr>
              <a:t>Until Moses</a:t>
            </a:r>
          </a:p>
        </p:txBody>
      </p:sp>
    </p:spTree>
    <p:extLst>
      <p:ext uri="{BB962C8B-B14F-4D97-AF65-F5344CB8AC3E}">
        <p14:creationId xmlns:p14="http://schemas.microsoft.com/office/powerpoint/2010/main" val="2190361774"/>
      </p:ext>
    </p:extLst>
  </p:cSld>
  <p:clrMapOvr>
    <a:masterClrMapping/>
  </p:clrMapOvr>
  <p:transition spd="slow">
    <p:circl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4120F"/>
        </a:solidFill>
        <a:effectLst/>
      </p:bgPr>
    </p:bg>
    <p:spTree>
      <p:nvGrpSpPr>
        <p:cNvPr id="1" name=""/>
        <p:cNvGrpSpPr/>
        <p:nvPr/>
      </p:nvGrpSpPr>
      <p:grpSpPr>
        <a:xfrm>
          <a:off x="0" y="0"/>
          <a:ext cx="0" cy="0"/>
          <a:chOff x="0" y="0"/>
          <a:chExt cx="0" cy="0"/>
        </a:xfrm>
      </p:grpSpPr>
      <p:pic>
        <p:nvPicPr>
          <p:cNvPr id="10" name="Picture 2" descr="C:\Users\Rae\Desktop\passover ang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312920"/>
            <a:ext cx="2142822" cy="1828800"/>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Footer Placeholder 1"/>
          <p:cNvSpPr>
            <a:spLocks noGrp="1"/>
          </p:cNvSpPr>
          <p:nvPr>
            <p:ph type="ftr" sz="quarter" idx="11"/>
          </p:nvPr>
        </p:nvSpPr>
        <p:spPr>
          <a:xfrm>
            <a:off x="5029200" y="6167121"/>
            <a:ext cx="2133600" cy="473075"/>
          </a:xfrm>
        </p:spPr>
        <p:txBody>
          <a:bodyPr>
            <a:noAutofit/>
            <a:scene3d>
              <a:camera prst="orthographicFront"/>
              <a:lightRig rig="threePt" dir="t"/>
            </a:scene3d>
            <a:sp3d extrusionH="57150">
              <a:bevelT w="38100" h="38100" prst="angle"/>
            </a:sp3d>
          </a:bodyPr>
          <a:lstStyle/>
          <a:p>
            <a:pPr algn="ctr"/>
            <a:r>
              <a:rPr lang="en-US" sz="3200" b="1" dirty="0">
                <a:solidFill>
                  <a:schemeClr val="accent2">
                    <a:lumMod val="20000"/>
                    <a:lumOff val="80000"/>
                  </a:schemeClr>
                </a:solidFill>
              </a:rPr>
              <a:t>1491</a:t>
            </a:r>
            <a:r>
              <a:rPr lang="en-US" sz="3200" dirty="0">
                <a:solidFill>
                  <a:schemeClr val="accent2">
                    <a:lumMod val="20000"/>
                    <a:lumOff val="80000"/>
                  </a:schemeClr>
                </a:solidFill>
              </a:rPr>
              <a:t> </a:t>
            </a:r>
            <a:r>
              <a:rPr lang="en-US" sz="3200" b="1" dirty="0">
                <a:solidFill>
                  <a:schemeClr val="accent2">
                    <a:lumMod val="20000"/>
                    <a:lumOff val="80000"/>
                  </a:schemeClr>
                </a:solidFill>
              </a:rPr>
              <a:t>BC</a:t>
            </a:r>
          </a:p>
        </p:txBody>
      </p:sp>
      <p:pic>
        <p:nvPicPr>
          <p:cNvPr id="13" name="Picture 3" descr="C:\Users\Rae\Desktop\mt sin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4318603"/>
            <a:ext cx="2667000" cy="1853598"/>
          </a:xfrm>
          <a:prstGeom prst="roundRect">
            <a:avLst>
              <a:gd name="adj" fmla="val 16667"/>
            </a:avLst>
          </a:prstGeom>
          <a:ln>
            <a:noFill/>
          </a:ln>
          <a:effectLst>
            <a:glow rad="228600">
              <a:schemeClr val="accent2">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itle 3"/>
          <p:cNvSpPr txBox="1">
            <a:spLocks/>
          </p:cNvSpPr>
          <p:nvPr/>
        </p:nvSpPr>
        <p:spPr>
          <a:xfrm>
            <a:off x="224452" y="3048000"/>
            <a:ext cx="685799" cy="3429001"/>
          </a:xfrm>
          <a:prstGeom prst="rect">
            <a:avLst/>
          </a:prstGeom>
          <a:ln>
            <a:noFill/>
          </a:ln>
        </p:spPr>
        <p:txBody>
          <a:bodyPr vert="horz" lIns="91440" tIns="45720" rIns="91440" bIns="45720" rtlCol="0" anchor="b"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REV</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EW </a:t>
            </a:r>
          </a:p>
        </p:txBody>
      </p:sp>
      <p:pic>
        <p:nvPicPr>
          <p:cNvPr id="15" name="Picture 7" descr="C:\Users\Rae\Desktop\noah 5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018" y="1447800"/>
            <a:ext cx="2001582" cy="23682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742803" y="1371600"/>
            <a:ext cx="2457597" cy="206210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Moses</a:t>
            </a:r>
          </a:p>
          <a:p>
            <a:pPr algn="ct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120 Years</a:t>
            </a:r>
          </a:p>
          <a:p>
            <a:pPr algn="ct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1571-1451 BC</a:t>
            </a:r>
            <a:br>
              <a:rPr lang="en-US" sz="2400" b="1" dirty="0">
                <a:ln w="11430">
                  <a:solidFill>
                    <a:srgbClr val="009999"/>
                  </a:solidFill>
                </a:ln>
                <a:solidFill>
                  <a:srgbClr val="009999"/>
                </a:solidFill>
                <a:effectLst>
                  <a:outerShdw blurRad="50800" dist="39000" dir="5460000" algn="tl">
                    <a:srgbClr val="000000">
                      <a:alpha val="38000"/>
                    </a:srgbClr>
                  </a:outerShdw>
                </a:effectLst>
              </a:rPr>
            </a:br>
            <a:r>
              <a:rPr lang="en-US" sz="2400" b="1" dirty="0">
                <a:ln w="11430">
                  <a:solidFill>
                    <a:srgbClr val="009999"/>
                  </a:solidFill>
                </a:ln>
                <a:solidFill>
                  <a:srgbClr val="009999"/>
                </a:solidFill>
                <a:effectLst>
                  <a:outerShdw blurRad="50800" dist="39000" dir="5460000" algn="tl">
                    <a:srgbClr val="000000">
                      <a:alpha val="38000"/>
                    </a:srgbClr>
                  </a:outerShdw>
                </a:effectLst>
              </a:rPr>
              <a:t>~</a:t>
            </a:r>
            <a:r>
              <a:rPr lang="en-US" sz="2400" b="1" dirty="0">
                <a:ln w="3175">
                  <a:solidFill>
                    <a:srgbClr val="009999"/>
                  </a:solidFill>
                </a:ln>
                <a:solidFill>
                  <a:srgbClr val="00FFFF"/>
                </a:solidFill>
                <a:effectLst>
                  <a:outerShdw blurRad="50800" dist="39000" dir="5460000" algn="tl">
                    <a:srgbClr val="000000">
                      <a:alpha val="38000"/>
                    </a:srgbClr>
                  </a:outerShdw>
                </a:effectLst>
              </a:rPr>
              <a:t>2550 Years from</a:t>
            </a:r>
          </a:p>
          <a:p>
            <a:pPr algn="ctr"/>
            <a:r>
              <a:rPr lang="en-US" sz="2400" b="1" dirty="0">
                <a:ln w="3175">
                  <a:solidFill>
                    <a:srgbClr val="009999"/>
                  </a:solidFill>
                </a:ln>
                <a:solidFill>
                  <a:srgbClr val="00FFFF"/>
                </a:solidFill>
                <a:effectLst>
                  <a:outerShdw blurRad="50800" dist="39000" dir="5460000" algn="tl">
                    <a:srgbClr val="000000">
                      <a:alpha val="38000"/>
                    </a:srgbClr>
                  </a:outerShdw>
                </a:effectLst>
              </a:rPr>
              <a:t>Creation</a:t>
            </a:r>
            <a:endParaRPr lang="en-US" sz="2400" b="1" cap="none" spc="0" dirty="0">
              <a:ln w="3175">
                <a:solidFill>
                  <a:srgbClr val="009999"/>
                </a:solidFill>
              </a:ln>
              <a:solidFill>
                <a:srgbClr val="00FFFF"/>
              </a:solidFill>
              <a:effectLst>
                <a:outerShdw blurRad="50800" dist="39000" dir="5460000" algn="tl">
                  <a:srgbClr val="000000">
                    <a:alpha val="38000"/>
                  </a:srgbClr>
                </a:outerShdw>
              </a:effectLst>
            </a:endParaRPr>
          </a:p>
        </p:txBody>
      </p:sp>
      <p:sp>
        <p:nvSpPr>
          <p:cNvPr id="17" name="Title 10"/>
          <p:cNvSpPr txBox="1">
            <a:spLocks/>
          </p:cNvSpPr>
          <p:nvPr/>
        </p:nvSpPr>
        <p:spPr>
          <a:xfrm>
            <a:off x="1" y="0"/>
            <a:ext cx="12191999" cy="1262108"/>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scene3d>
            <a:camera prst="orthographicFront"/>
            <a:lightRig rig="balanced" dir="t">
              <a:rot lat="0" lon="0" rev="2100000"/>
            </a:lightRig>
          </a:scene3d>
          <a:sp3d>
            <a:bevelT w="101600" prst="riblet"/>
          </a:sp3d>
        </p:spPr>
        <p:txBody>
          <a:bodyPr>
            <a:noAutofit/>
            <a:sp3d extrusionH="57150" prstMaterial="metal">
              <a:bevelT w="38100" h="25400" prst="angle"/>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n w="50800"/>
                <a:solidFill>
                  <a:schemeClr val="bg1">
                    <a:shade val="50000"/>
                  </a:schemeClr>
                </a:solidFill>
              </a:rPr>
              <a:t>The </a:t>
            </a:r>
            <a:r>
              <a:rPr lang="en-US" sz="3800" b="1" dirty="0">
                <a:ln w="50800"/>
                <a:solidFill>
                  <a:srgbClr val="00FFFF"/>
                </a:solidFill>
              </a:rPr>
              <a:t>Greatest</a:t>
            </a:r>
            <a:r>
              <a:rPr lang="en-US" sz="3800" b="1" dirty="0">
                <a:ln w="50800"/>
                <a:solidFill>
                  <a:schemeClr val="bg1">
                    <a:shade val="50000"/>
                  </a:schemeClr>
                </a:solidFill>
              </a:rPr>
              <a:t> </a:t>
            </a:r>
            <a:r>
              <a:rPr lang="en-US" sz="3800" b="1" dirty="0">
                <a:ln w="50800"/>
                <a:solidFill>
                  <a:srgbClr val="00FFFF"/>
                </a:solidFill>
              </a:rPr>
              <a:t>Patriarch</a:t>
            </a:r>
            <a:r>
              <a:rPr lang="en-US" sz="3800" b="1" dirty="0">
                <a:ln w="50800"/>
                <a:solidFill>
                  <a:schemeClr val="bg1">
                    <a:shade val="50000"/>
                  </a:schemeClr>
                </a:solidFill>
              </a:rPr>
              <a:t> of Yahuah </a:t>
            </a:r>
            <a:br>
              <a:rPr lang="en-US" sz="3800" b="1" dirty="0">
                <a:ln w="50800"/>
                <a:solidFill>
                  <a:schemeClr val="bg1">
                    <a:shade val="50000"/>
                  </a:schemeClr>
                </a:solidFill>
              </a:rPr>
            </a:br>
            <a:r>
              <a:rPr lang="en-US" sz="3800" b="1" dirty="0">
                <a:ln w="50800"/>
                <a:solidFill>
                  <a:schemeClr val="bg1">
                    <a:shade val="50000"/>
                  </a:schemeClr>
                </a:solidFill>
              </a:rPr>
              <a:t>Preserves the Covenant Calendar in Writing</a:t>
            </a:r>
          </a:p>
        </p:txBody>
      </p:sp>
      <p:sp>
        <p:nvSpPr>
          <p:cNvPr id="18" name="Rectangle 17"/>
          <p:cNvSpPr/>
          <p:nvPr/>
        </p:nvSpPr>
        <p:spPr>
          <a:xfrm>
            <a:off x="4724400" y="1384649"/>
            <a:ext cx="7391400" cy="181588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Moses was the first patriarch to record </a:t>
            </a:r>
            <a:b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Yahuah’s Covenant Calendar in the Torah.  </a:t>
            </a:r>
            <a:b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Up to that time, information was </a:t>
            </a:r>
            <a:b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handed down orally from Adam onward.  </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Rectangle 18"/>
          <p:cNvSpPr/>
          <p:nvPr/>
        </p:nvSpPr>
        <p:spPr>
          <a:xfrm>
            <a:off x="4765438" y="4148143"/>
            <a:ext cx="2670924" cy="206210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Yahuah’s</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Covenant Calendar</a:t>
            </a:r>
            <a:b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400" b="1" cap="none" spc="0" dirty="0">
                <a:ln w="11430"/>
                <a:solidFill>
                  <a:schemeClr val="bg1">
                    <a:lumMod val="65000"/>
                  </a:schemeClr>
                </a:solidFill>
                <a:effectLst>
                  <a:outerShdw blurRad="50800" dist="39000" dir="5460000" algn="tl">
                    <a:srgbClr val="000000">
                      <a:alpha val="38000"/>
                    </a:srgbClr>
                  </a:outerShdw>
                </a:effectLst>
              </a:rPr>
              <a:t>kept &amp; preserved</a:t>
            </a:r>
            <a:br>
              <a:rPr lang="en-US" sz="2400" b="1" cap="none" spc="0" dirty="0">
                <a:ln w="11430"/>
                <a:solidFill>
                  <a:schemeClr val="bg1">
                    <a:lumMod val="65000"/>
                  </a:schemeClr>
                </a:solidFill>
                <a:effectLst>
                  <a:outerShdw blurRad="50800" dist="39000" dir="5460000" algn="tl">
                    <a:srgbClr val="000000">
                      <a:alpha val="38000"/>
                    </a:srgbClr>
                  </a:outerShdw>
                </a:effectLst>
              </a:rPr>
            </a:br>
            <a:r>
              <a:rPr lang="en-US" sz="2400" b="1" cap="none" spc="0" dirty="0">
                <a:ln w="11430"/>
                <a:solidFill>
                  <a:schemeClr val="bg1">
                    <a:lumMod val="65000"/>
                  </a:schemeClr>
                </a:solidFill>
                <a:effectLst>
                  <a:outerShdw blurRad="50800" dist="39000" dir="5460000" algn="tl">
                    <a:srgbClr val="000000">
                      <a:alpha val="38000"/>
                    </a:srgbClr>
                  </a:outerShdw>
                </a:effectLst>
              </a:rPr>
              <a:t>from Passover</a:t>
            </a:r>
            <a:br>
              <a:rPr lang="en-US" sz="2400" b="1" cap="none" spc="0" dirty="0">
                <a:ln w="11430"/>
                <a:solidFill>
                  <a:schemeClr val="bg1">
                    <a:lumMod val="65000"/>
                  </a:schemeClr>
                </a:solidFill>
                <a:effectLst>
                  <a:outerShdw blurRad="50800" dist="39000" dir="5460000" algn="tl">
                    <a:srgbClr val="000000">
                      <a:alpha val="38000"/>
                    </a:srgbClr>
                  </a:outerShdw>
                </a:effectLst>
              </a:rPr>
            </a:br>
            <a:r>
              <a:rPr lang="en-US" sz="2400" b="1" cap="none" spc="0" dirty="0">
                <a:ln w="11430"/>
                <a:solidFill>
                  <a:schemeClr val="bg1">
                    <a:lumMod val="65000"/>
                  </a:schemeClr>
                </a:solidFill>
                <a:effectLst>
                  <a:outerShdw blurRad="50800" dist="39000" dir="5460000" algn="tl">
                    <a:srgbClr val="000000">
                      <a:alpha val="38000"/>
                    </a:srgbClr>
                  </a:outerShdw>
                </a:effectLst>
              </a:rPr>
              <a:t>to Mt Sinai.</a:t>
            </a:r>
            <a:endParaRPr lang="en-US" sz="2400" b="1" cap="none" spc="0" dirty="0">
              <a:ln w="3175">
                <a:solidFill>
                  <a:srgbClr val="009999"/>
                </a:solidFill>
              </a:ln>
              <a:solidFill>
                <a:schemeClr val="bg1">
                  <a:lumMod val="65000"/>
                </a:schemeClr>
              </a:solidFill>
              <a:effectLst>
                <a:outerShdw blurRad="50800" dist="39000" dir="5460000" algn="tl">
                  <a:srgbClr val="000000">
                    <a:alpha val="38000"/>
                  </a:srgbClr>
                </a:outerShdw>
              </a:effectLst>
            </a:endParaRPr>
          </a:p>
        </p:txBody>
      </p:sp>
      <p:sp>
        <p:nvSpPr>
          <p:cNvPr id="20"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chemeClr val="bg1"/>
                </a:solidFill>
              </a:rPr>
              <a:t>35</a:t>
            </a:fld>
            <a:endParaRPr lang="en-US" sz="2000" dirty="0">
              <a:solidFill>
                <a:schemeClr val="bg1"/>
              </a:solidFill>
            </a:endParaRPr>
          </a:p>
        </p:txBody>
      </p:sp>
    </p:spTree>
    <p:extLst>
      <p:ext uri="{BB962C8B-B14F-4D97-AF65-F5344CB8AC3E}">
        <p14:creationId xmlns:p14="http://schemas.microsoft.com/office/powerpoint/2010/main" val="195876076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250"/>
                                        <p:tgtEl>
                                          <p:spTgt spid="19"/>
                                        </p:tgtEl>
                                      </p:cBhvr>
                                    </p:animEffect>
                                    <p:anim calcmode="lin" valueType="num">
                                      <p:cBhvr>
                                        <p:cTn id="18" dur="1250" fill="hold"/>
                                        <p:tgtEl>
                                          <p:spTgt spid="19"/>
                                        </p:tgtEl>
                                        <p:attrNameLst>
                                          <p:attrName>ppt_x</p:attrName>
                                        </p:attrNameLst>
                                      </p:cBhvr>
                                      <p:tavLst>
                                        <p:tav tm="0">
                                          <p:val>
                                            <p:strVal val="#ppt_x"/>
                                          </p:val>
                                        </p:tav>
                                        <p:tav tm="100000">
                                          <p:val>
                                            <p:strVal val="#ppt_x"/>
                                          </p:val>
                                        </p:tav>
                                      </p:tavLst>
                                    </p:anim>
                                    <p:anim calcmode="lin" valueType="num">
                                      <p:cBhvr>
                                        <p:cTn id="19" dur="125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16675"/>
            <a:ext cx="2743200" cy="365125"/>
          </a:xfrm>
        </p:spPr>
        <p:txBody>
          <a:bodyPr/>
          <a:lstStyle/>
          <a:p>
            <a:fld id="{AA4C6552-42F6-43F2-A3FB-E92E8C09004E}" type="slidenum">
              <a:rPr lang="en-US" sz="2000" smtClean="0">
                <a:solidFill>
                  <a:schemeClr val="bg1"/>
                </a:solidFill>
              </a:rPr>
              <a:t>36</a:t>
            </a:fld>
            <a:endParaRPr lang="en-US" dirty="0">
              <a:solidFill>
                <a:schemeClr val="bg1"/>
              </a:solidFill>
            </a:endParaRPr>
          </a:p>
        </p:txBody>
      </p:sp>
      <p:sp>
        <p:nvSpPr>
          <p:cNvPr id="4" name="Rectangle 3"/>
          <p:cNvSpPr/>
          <p:nvPr/>
        </p:nvSpPr>
        <p:spPr>
          <a:xfrm>
            <a:off x="533400" y="2362200"/>
            <a:ext cx="11201400" cy="255454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8000" b="1" dirty="0">
                <a:ln w="19050">
                  <a:solidFill>
                    <a:srgbClr val="660033"/>
                  </a:solidFill>
                </a:ln>
                <a:solidFill>
                  <a:srgbClr val="FADA7A"/>
                </a:solidFill>
                <a:effectLst>
                  <a:glow rad="228600">
                    <a:schemeClr val="accent5">
                      <a:satMod val="175000"/>
                      <a:alpha val="40000"/>
                    </a:schemeClr>
                  </a:glow>
                  <a:innerShdw blurRad="69850" dist="43180" dir="5400000">
                    <a:srgbClr val="000000">
                      <a:alpha val="65000"/>
                    </a:srgbClr>
                  </a:innerShdw>
                </a:effectLst>
                <a:latin typeface="Pristina" pitchFamily="66" charset="0"/>
                <a:ea typeface="BatangChe" pitchFamily="49" charset="-127"/>
                <a:cs typeface="Raavi" pitchFamily="34" charset="0"/>
              </a:rPr>
              <a:t>were preserved  by the patriarchs and prophets for 2550 years.</a:t>
            </a:r>
          </a:p>
        </p:txBody>
      </p:sp>
      <p:sp>
        <p:nvSpPr>
          <p:cNvPr id="5" name="Rectangle 4"/>
          <p:cNvSpPr/>
          <p:nvPr/>
        </p:nvSpPr>
        <p:spPr>
          <a:xfrm>
            <a:off x="381000" y="5181600"/>
            <a:ext cx="11353800" cy="1323439"/>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4000" b="1" cap="none" spc="150" dirty="0">
                <a:ln w="11430"/>
                <a:solidFill>
                  <a:srgbClr val="660033"/>
                </a:solidFill>
                <a:effectLst>
                  <a:glow rad="127000">
                    <a:schemeClr val="accent4"/>
                  </a:glow>
                  <a:outerShdw blurRad="25400" algn="tl" rotWithShape="0">
                    <a:srgbClr val="000000">
                      <a:alpha val="43000"/>
                    </a:srgbClr>
                  </a:outerShdw>
                </a:effectLst>
                <a:latin typeface="Ravie" pitchFamily="82" charset="0"/>
                <a:cs typeface="Aharoni" pitchFamily="2" charset="-79"/>
              </a:rPr>
              <a:t>How did the ‘no gods’ </a:t>
            </a:r>
            <a:br>
              <a:rPr lang="en-US" sz="4000" b="1" cap="none" spc="150" dirty="0">
                <a:ln w="11430"/>
                <a:solidFill>
                  <a:srgbClr val="660033"/>
                </a:solidFill>
                <a:effectLst>
                  <a:glow rad="127000">
                    <a:schemeClr val="accent4"/>
                  </a:glow>
                  <a:outerShdw blurRad="25400" algn="tl" rotWithShape="0">
                    <a:srgbClr val="000000">
                      <a:alpha val="43000"/>
                    </a:srgbClr>
                  </a:outerShdw>
                </a:effectLst>
                <a:latin typeface="Ravie" pitchFamily="82" charset="0"/>
                <a:cs typeface="Aharoni" pitchFamily="2" charset="-79"/>
              </a:rPr>
            </a:br>
            <a:r>
              <a:rPr lang="en-US" sz="4000" b="1" cap="none" spc="150" dirty="0">
                <a:ln w="11430"/>
                <a:solidFill>
                  <a:srgbClr val="660033"/>
                </a:solidFill>
                <a:effectLst>
                  <a:glow rad="127000">
                    <a:schemeClr val="accent4"/>
                  </a:glow>
                  <a:outerShdw blurRad="25400" algn="tl" rotWithShape="0">
                    <a:srgbClr val="000000">
                      <a:alpha val="43000"/>
                    </a:srgbClr>
                  </a:outerShdw>
                </a:effectLst>
                <a:latin typeface="Ravie" pitchFamily="82" charset="0"/>
                <a:cs typeface="Aharoni" pitchFamily="2" charset="-79"/>
              </a:rPr>
              <a:t>enter the picture?</a:t>
            </a:r>
          </a:p>
        </p:txBody>
      </p:sp>
    </p:spTree>
    <p:extLst>
      <p:ext uri="{BB962C8B-B14F-4D97-AF65-F5344CB8AC3E}">
        <p14:creationId xmlns:p14="http://schemas.microsoft.com/office/powerpoint/2010/main" val="233934081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alpha val="63000"/>
              </a:srgbClr>
            </a:gs>
            <a:gs pos="61000">
              <a:srgbClr val="CC99FF">
                <a:alpha val="64000"/>
              </a:srgbClr>
            </a:gs>
            <a:gs pos="82001">
              <a:srgbClr val="99CCFF"/>
            </a:gs>
            <a:gs pos="100000">
              <a:srgbClr val="CCCCFF"/>
            </a:gs>
          </a:gsLst>
          <a:lin ang="2700000" scaled="1"/>
          <a:tileRect/>
        </a:gradFill>
        <a:effectLst/>
      </p:bgPr>
    </p:bg>
    <p:spTree>
      <p:nvGrpSpPr>
        <p:cNvPr id="1" name=""/>
        <p:cNvGrpSpPr/>
        <p:nvPr/>
      </p:nvGrpSpPr>
      <p:grpSpPr>
        <a:xfrm>
          <a:off x="0" y="0"/>
          <a:ext cx="0" cy="0"/>
          <a:chOff x="0" y="0"/>
          <a:chExt cx="0" cy="0"/>
        </a:xfrm>
      </p:grpSpPr>
      <p:grpSp>
        <p:nvGrpSpPr>
          <p:cNvPr id="16" name="Group 15"/>
          <p:cNvGrpSpPr/>
          <p:nvPr/>
        </p:nvGrpSpPr>
        <p:grpSpPr>
          <a:xfrm>
            <a:off x="313848" y="893972"/>
            <a:ext cx="8639175" cy="3468687"/>
            <a:chOff x="304800" y="604837"/>
            <a:chExt cx="8639175" cy="3468687"/>
          </a:xfrm>
        </p:grpSpPr>
        <p:pic>
          <p:nvPicPr>
            <p:cNvPr id="6146" name="Picture 2" descr="C:\Users\Rae\Desktop\slide 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4837"/>
              <a:ext cx="8639175" cy="3468687"/>
            </a:xfrm>
            <a:prstGeom prst="rect">
              <a:avLst/>
            </a:prstGeom>
            <a:noFill/>
            <a:ln w="57150">
              <a:solidFill>
                <a:srgbClr val="C0000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82582" y="674287"/>
              <a:ext cx="4551618" cy="369332"/>
            </a:xfrm>
            <a:prstGeom prst="rect">
              <a:avLst/>
            </a:prstGeom>
            <a:solidFill>
              <a:schemeClr val="bg1"/>
            </a:solidFill>
            <a:ln>
              <a:noFill/>
            </a:ln>
          </p:spPr>
          <p:txBody>
            <a:bodyPr wrap="square" rtlCol="0">
              <a:spAutoFit/>
            </a:bodyPr>
            <a:lstStyle/>
            <a:p>
              <a:endParaRPr lang="en-US" dirty="0"/>
            </a:p>
          </p:txBody>
        </p:sp>
      </p:grpSp>
      <p:sp>
        <p:nvSpPr>
          <p:cNvPr id="3" name="Content Placeholder 2"/>
          <p:cNvSpPr>
            <a:spLocks noGrp="1"/>
          </p:cNvSpPr>
          <p:nvPr>
            <p:ph idx="1"/>
          </p:nvPr>
        </p:nvSpPr>
        <p:spPr>
          <a:xfrm>
            <a:off x="9144000" y="909638"/>
            <a:ext cx="2895600" cy="3770988"/>
          </a:xfrm>
        </p:spPr>
        <p:txBody>
          <a:bodyPr>
            <a:normAutofit fontScale="77500" lnSpcReduction="20000"/>
            <a:scene3d>
              <a:camera prst="orthographicFront"/>
              <a:lightRig rig="threePt" dir="t"/>
            </a:scene3d>
            <a:sp3d extrusionH="57150">
              <a:bevelT w="38100" h="38100"/>
            </a:sp3d>
          </a:bodyPr>
          <a:lstStyle/>
          <a:p>
            <a:pPr marL="514350" indent="-514350">
              <a:buFont typeface="+mj-lt"/>
              <a:buAutoNum type="arabicPeriod"/>
            </a:pPr>
            <a:r>
              <a:rPr lang="en-US" b="1" dirty="0">
                <a:solidFill>
                  <a:srgbClr val="990033"/>
                </a:solidFill>
              </a:rPr>
              <a:t>Adam:  930</a:t>
            </a:r>
          </a:p>
          <a:p>
            <a:pPr marL="514350" indent="-514350">
              <a:buFont typeface="+mj-lt"/>
              <a:buAutoNum type="arabicPeriod"/>
            </a:pPr>
            <a:r>
              <a:rPr lang="en-US" b="1" dirty="0">
                <a:solidFill>
                  <a:srgbClr val="990033"/>
                </a:solidFill>
              </a:rPr>
              <a:t>Seth:  921</a:t>
            </a:r>
          </a:p>
          <a:p>
            <a:pPr marL="514350" indent="-514350">
              <a:buFont typeface="+mj-lt"/>
              <a:buAutoNum type="arabicPeriod"/>
            </a:pPr>
            <a:r>
              <a:rPr lang="en-US" b="1" dirty="0" err="1">
                <a:solidFill>
                  <a:srgbClr val="990033"/>
                </a:solidFill>
              </a:rPr>
              <a:t>Enos</a:t>
            </a:r>
            <a:r>
              <a:rPr lang="en-US" b="1" dirty="0">
                <a:solidFill>
                  <a:srgbClr val="990033"/>
                </a:solidFill>
              </a:rPr>
              <a:t>:  905</a:t>
            </a:r>
          </a:p>
          <a:p>
            <a:pPr marL="514350" indent="-514350">
              <a:buFont typeface="+mj-lt"/>
              <a:buAutoNum type="arabicPeriod"/>
            </a:pPr>
            <a:r>
              <a:rPr lang="en-US" b="1" dirty="0" err="1">
                <a:solidFill>
                  <a:srgbClr val="990033"/>
                </a:solidFill>
              </a:rPr>
              <a:t>Cainan</a:t>
            </a:r>
            <a:r>
              <a:rPr lang="en-US" b="1" dirty="0">
                <a:solidFill>
                  <a:srgbClr val="990033"/>
                </a:solidFill>
              </a:rPr>
              <a:t>:  910</a:t>
            </a:r>
          </a:p>
          <a:p>
            <a:pPr marL="514350" indent="-514350">
              <a:buFont typeface="+mj-lt"/>
              <a:buAutoNum type="arabicPeriod"/>
            </a:pPr>
            <a:r>
              <a:rPr lang="en-US" b="1" dirty="0" err="1">
                <a:solidFill>
                  <a:srgbClr val="990033"/>
                </a:solidFill>
              </a:rPr>
              <a:t>Mahalaleel</a:t>
            </a:r>
            <a:r>
              <a:rPr lang="en-US" b="1" dirty="0">
                <a:solidFill>
                  <a:srgbClr val="990033"/>
                </a:solidFill>
              </a:rPr>
              <a:t>:  895</a:t>
            </a:r>
          </a:p>
          <a:p>
            <a:pPr marL="514350" indent="-514350">
              <a:buFont typeface="+mj-lt"/>
              <a:buAutoNum type="arabicPeriod"/>
            </a:pPr>
            <a:r>
              <a:rPr lang="en-US" b="1" dirty="0">
                <a:solidFill>
                  <a:srgbClr val="990033"/>
                </a:solidFill>
              </a:rPr>
              <a:t>Jared:  962</a:t>
            </a:r>
          </a:p>
          <a:p>
            <a:pPr marL="514350" indent="-514350">
              <a:buFont typeface="+mj-lt"/>
              <a:buAutoNum type="arabicPeriod"/>
            </a:pPr>
            <a:r>
              <a:rPr lang="en-US" b="1" dirty="0">
                <a:solidFill>
                  <a:srgbClr val="990033"/>
                </a:solidFill>
              </a:rPr>
              <a:t>Enoch:  365+</a:t>
            </a:r>
          </a:p>
          <a:p>
            <a:pPr marL="514350" indent="-514350">
              <a:buFont typeface="+mj-lt"/>
              <a:buAutoNum type="arabicPeriod"/>
            </a:pPr>
            <a:r>
              <a:rPr lang="en-US" b="1" dirty="0">
                <a:solidFill>
                  <a:srgbClr val="990033"/>
                </a:solidFill>
              </a:rPr>
              <a:t>Methuselah:  969</a:t>
            </a:r>
          </a:p>
          <a:p>
            <a:pPr marL="514350" indent="-514350">
              <a:buFont typeface="+mj-lt"/>
              <a:buAutoNum type="arabicPeriod"/>
            </a:pPr>
            <a:r>
              <a:rPr lang="en-US" b="1" dirty="0" err="1">
                <a:solidFill>
                  <a:srgbClr val="990033"/>
                </a:solidFill>
              </a:rPr>
              <a:t>Lamech</a:t>
            </a:r>
            <a:r>
              <a:rPr lang="en-US" b="1" dirty="0">
                <a:solidFill>
                  <a:srgbClr val="990033"/>
                </a:solidFill>
              </a:rPr>
              <a:t>:  777</a:t>
            </a:r>
          </a:p>
          <a:p>
            <a:pPr marL="514350" indent="-514350">
              <a:buFont typeface="+mj-lt"/>
              <a:buAutoNum type="arabicPeriod"/>
            </a:pPr>
            <a:r>
              <a:rPr lang="en-US" b="1" dirty="0">
                <a:solidFill>
                  <a:srgbClr val="990033"/>
                </a:solidFill>
              </a:rPr>
              <a:t>Noah:  950</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rgbClr val="002060"/>
                </a:solidFill>
              </a:rPr>
              <a:t>37</a:t>
            </a:fld>
            <a:endParaRPr lang="en-US" dirty="0">
              <a:solidFill>
                <a:srgbClr val="002060"/>
              </a:solidFill>
            </a:endParaRPr>
          </a:p>
        </p:txBody>
      </p:sp>
      <p:sp>
        <p:nvSpPr>
          <p:cNvPr id="13" name="TextBox 12"/>
          <p:cNvSpPr txBox="1"/>
          <p:nvPr/>
        </p:nvSpPr>
        <p:spPr>
          <a:xfrm>
            <a:off x="313848" y="4680625"/>
            <a:ext cx="3200400" cy="2031325"/>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b="1" dirty="0">
                <a:solidFill>
                  <a:srgbClr val="002060"/>
                </a:solidFill>
              </a:rPr>
              <a:t>Adam had the privilege and responsibility to instruct 8 generations after him to </a:t>
            </a:r>
            <a:r>
              <a:rPr lang="en-US" b="1" dirty="0" err="1">
                <a:solidFill>
                  <a:srgbClr val="002060"/>
                </a:solidFill>
              </a:rPr>
              <a:t>Lamech</a:t>
            </a:r>
            <a:r>
              <a:rPr lang="en-US" b="1" dirty="0">
                <a:solidFill>
                  <a:srgbClr val="002060"/>
                </a:solidFill>
              </a:rPr>
              <a:t> for almost 1000 years.  </a:t>
            </a:r>
          </a:p>
          <a:p>
            <a:pPr algn="ctr"/>
            <a:r>
              <a:rPr lang="en-US" b="1" dirty="0">
                <a:solidFill>
                  <a:srgbClr val="002060"/>
                </a:solidFill>
              </a:rPr>
              <a:t>He would have cautioned as many as possible to stay away from other ‘gods.’</a:t>
            </a:r>
          </a:p>
        </p:txBody>
      </p:sp>
      <p:cxnSp>
        <p:nvCxnSpPr>
          <p:cNvPr id="14" name="Straight Connector 13"/>
          <p:cNvCxnSpPr/>
          <p:nvPr/>
        </p:nvCxnSpPr>
        <p:spPr>
          <a:xfrm>
            <a:off x="4038600" y="1600200"/>
            <a:ext cx="0" cy="2209800"/>
          </a:xfrm>
          <a:prstGeom prst="line">
            <a:avLst/>
          </a:prstGeom>
          <a:ln w="5715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pic>
        <p:nvPicPr>
          <p:cNvPr id="10" name="Picture 8" descr="C:\Users\Rae\Desktop\enoc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752726"/>
            <a:ext cx="1925382" cy="2047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11" descr="C:\Users\Rae\Desktop\noah 2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02228" y="1782818"/>
            <a:ext cx="1936972" cy="21949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7316717" y="1371600"/>
            <a:ext cx="111440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C00000"/>
                </a:solidFill>
                <a:effectLst>
                  <a:outerShdw blurRad="50800" dist="39000" dir="5460000" algn="tl">
                    <a:srgbClr val="000000">
                      <a:alpha val="38000"/>
                    </a:srgbClr>
                  </a:outerShdw>
                </a:effectLst>
              </a:rPr>
              <a:t>Noah</a:t>
            </a:r>
            <a:endParaRPr lang="en-US" sz="5400" b="1" cap="none" spc="0" dirty="0">
              <a:ln w="11430"/>
              <a:solidFill>
                <a:srgbClr val="C00000"/>
              </a:solidFill>
              <a:effectLst>
                <a:outerShdw blurRad="50800" dist="39000" dir="5460000" algn="tl">
                  <a:srgbClr val="000000">
                    <a:alpha val="38000"/>
                  </a:srgbClr>
                </a:outerShdw>
              </a:effectLst>
            </a:endParaRPr>
          </a:p>
        </p:txBody>
      </p:sp>
      <p:sp>
        <p:nvSpPr>
          <p:cNvPr id="11" name="Rectangle 10"/>
          <p:cNvSpPr/>
          <p:nvPr/>
        </p:nvSpPr>
        <p:spPr>
          <a:xfrm>
            <a:off x="388010" y="2167951"/>
            <a:ext cx="121219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002060"/>
                </a:solidFill>
                <a:effectLst>
                  <a:outerShdw blurRad="50800" dist="39000" dir="5460000" algn="tl">
                    <a:srgbClr val="000000">
                      <a:alpha val="38000"/>
                    </a:srgbClr>
                  </a:outerShdw>
                </a:effectLst>
              </a:rPr>
              <a:t>Adam</a:t>
            </a:r>
            <a:endParaRPr lang="en-US" sz="5400" b="1" cap="none" spc="0" dirty="0">
              <a:ln w="11430"/>
              <a:solidFill>
                <a:srgbClr val="002060"/>
              </a:solidFill>
              <a:effectLst>
                <a:outerShdw blurRad="50800" dist="39000" dir="5460000" algn="tl">
                  <a:srgbClr val="000000">
                    <a:alpha val="38000"/>
                  </a:srgbClr>
                </a:outerShdw>
              </a:effectLst>
            </a:endParaRPr>
          </a:p>
        </p:txBody>
      </p:sp>
      <p:sp>
        <p:nvSpPr>
          <p:cNvPr id="2" name="Title 1"/>
          <p:cNvSpPr>
            <a:spLocks noGrp="1"/>
          </p:cNvSpPr>
          <p:nvPr>
            <p:ph type="title"/>
          </p:nvPr>
        </p:nvSpPr>
        <p:spPr>
          <a:xfrm>
            <a:off x="388010" y="-22397"/>
            <a:ext cx="11422990" cy="1016000"/>
          </a:xfrm>
        </p:spPr>
        <p:txBody>
          <a:bodyPr>
            <a:scene3d>
              <a:camera prst="orthographicFront"/>
              <a:lightRig rig="threePt" dir="t"/>
            </a:scene3d>
            <a:sp3d extrusionH="57150">
              <a:bevelT h="25400" prst="softRound"/>
            </a:sp3d>
          </a:bodyPr>
          <a:lstStyle/>
          <a:p>
            <a:pPr algn="ctr"/>
            <a:r>
              <a:rPr lang="en-US" dirty="0">
                <a:solidFill>
                  <a:schemeClr val="accent5">
                    <a:lumMod val="75000"/>
                  </a:schemeClr>
                </a:solidFill>
                <a:latin typeface="Cooper Black" pitchFamily="18" charset="0"/>
              </a:rPr>
              <a:t>Adam to Noah – worship of other gods?</a:t>
            </a:r>
          </a:p>
        </p:txBody>
      </p:sp>
      <p:sp>
        <p:nvSpPr>
          <p:cNvPr id="22" name="Content Placeholder 2"/>
          <p:cNvSpPr txBox="1">
            <a:spLocks/>
          </p:cNvSpPr>
          <p:nvPr/>
        </p:nvSpPr>
        <p:spPr>
          <a:xfrm>
            <a:off x="4038600" y="4648200"/>
            <a:ext cx="7543800" cy="1981200"/>
          </a:xfrm>
          <a:prstGeom prst="rect">
            <a:avLst/>
          </a:prstGeom>
        </p:spPr>
        <p:txBody>
          <a:bodyPr vert="horz" lIns="91440" tIns="45720" rIns="91440" bIns="45720" rtlCol="0">
            <a:normAutofit fontScale="92500"/>
            <a:scene3d>
              <a:camera prst="orthographicFront"/>
              <a:lightRig rig="threePt" dir="t"/>
            </a:scene3d>
            <a:sp3d extrusionH="57150">
              <a:bevelT w="82550" h="38100" prst="coolSlant"/>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5"/>
                </a:solidFill>
                <a:latin typeface="Cooper Black" pitchFamily="18" charset="0"/>
              </a:rPr>
              <a:t>Thought to Ponder:</a:t>
            </a:r>
          </a:p>
          <a:p>
            <a:r>
              <a:rPr lang="en-US" dirty="0">
                <a:solidFill>
                  <a:srgbClr val="0070C0"/>
                </a:solidFill>
                <a:latin typeface="Comic Sans MS" pitchFamily="66" charset="0"/>
              </a:rPr>
              <a:t>There is </a:t>
            </a:r>
            <a:r>
              <a:rPr lang="en-US" u="sng" dirty="0">
                <a:solidFill>
                  <a:srgbClr val="0070C0"/>
                </a:solidFill>
                <a:latin typeface="Comic Sans MS" pitchFamily="66" charset="0"/>
              </a:rPr>
              <a:t>no</a:t>
            </a:r>
            <a:r>
              <a:rPr lang="en-US" dirty="0">
                <a:solidFill>
                  <a:srgbClr val="0070C0"/>
                </a:solidFill>
                <a:latin typeface="Comic Sans MS" pitchFamily="66" charset="0"/>
              </a:rPr>
              <a:t> record in Genesis 1-6 of these righteous patriarchs serving other gods!</a:t>
            </a:r>
          </a:p>
          <a:p>
            <a:r>
              <a:rPr lang="en-US" dirty="0">
                <a:solidFill>
                  <a:srgbClr val="0070C0"/>
                </a:solidFill>
                <a:latin typeface="Comic Sans MS" pitchFamily="66" charset="0"/>
              </a:rPr>
              <a:t>Where did the worship of other gods begin?</a:t>
            </a:r>
          </a:p>
        </p:txBody>
      </p:sp>
    </p:spTree>
    <p:extLst>
      <p:ext uri="{BB962C8B-B14F-4D97-AF65-F5344CB8AC3E}">
        <p14:creationId xmlns:p14="http://schemas.microsoft.com/office/powerpoint/2010/main" val="275803838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500"/>
                                        <p:tgtEl>
                                          <p:spTgt spid="14"/>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outVertical)">
                                      <p:cBhvr>
                                        <p:cTn id="17" dur="1250"/>
                                        <p:tgtEl>
                                          <p:spTgt spid="22">
                                            <p:txEl>
                                              <p:pRg st="1" end="1"/>
                                            </p:txEl>
                                          </p:spTgt>
                                        </p:tgtEl>
                                      </p:cBhvr>
                                    </p:animEffect>
                                  </p:childTnLst>
                                </p:cTn>
                              </p:par>
                              <p:par>
                                <p:cTn id="18" presetID="16" presetClass="entr" presetSubtype="37" fill="hold" nodeType="with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barn(outVertical)">
                                      <p:cBhvr>
                                        <p:cTn id="20" dur="125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CEBF5"/>
            </a:gs>
            <a:gs pos="8000">
              <a:srgbClr val="83A7C3"/>
            </a:gs>
            <a:gs pos="13000">
              <a:srgbClr val="768FB9">
                <a:alpha val="57000"/>
              </a:srgbClr>
            </a:gs>
            <a:gs pos="23000">
              <a:srgbClr val="83A7C3">
                <a:alpha val="56000"/>
              </a:srgbClr>
            </a:gs>
            <a:gs pos="46000">
              <a:srgbClr val="FFFFFF">
                <a:alpha val="44000"/>
              </a:srgbClr>
            </a:gs>
            <a:gs pos="71001">
              <a:srgbClr val="C0524E">
                <a:lumMod val="56000"/>
                <a:lumOff val="44000"/>
              </a:srgbClr>
            </a:gs>
            <a:gs pos="93000">
              <a:srgbClr val="EBDAD4"/>
            </a:gs>
            <a:gs pos="100000">
              <a:srgbClr val="55261C"/>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10515600" cy="1096963"/>
          </a:xfrm>
        </p:spPr>
        <p:txBody>
          <a:bodyPr>
            <a:scene3d>
              <a:camera prst="orthographicFront"/>
              <a:lightRig rig="threePt" dir="t"/>
            </a:scene3d>
            <a:sp3d extrusionH="57150">
              <a:bevelT h="25400" prst="softRound"/>
            </a:sp3d>
          </a:bodyPr>
          <a:lstStyle/>
          <a:p>
            <a:pPr algn="ctr"/>
            <a:r>
              <a:rPr lang="en-US" dirty="0">
                <a:solidFill>
                  <a:srgbClr val="793F25"/>
                </a:solidFill>
                <a:latin typeface="Cooper Black" pitchFamily="18" charset="0"/>
              </a:rPr>
              <a:t>“no gods” Before the Flood</a:t>
            </a:r>
          </a:p>
        </p:txBody>
      </p:sp>
      <p:sp>
        <p:nvSpPr>
          <p:cNvPr id="3" name="Content Placeholder 2"/>
          <p:cNvSpPr>
            <a:spLocks noGrp="1"/>
          </p:cNvSpPr>
          <p:nvPr>
            <p:ph idx="1"/>
          </p:nvPr>
        </p:nvSpPr>
        <p:spPr>
          <a:xfrm>
            <a:off x="457200" y="990600"/>
            <a:ext cx="11277600" cy="5181600"/>
          </a:xfrm>
        </p:spPr>
        <p:txBody>
          <a:bodyPr>
            <a:normAutofit/>
            <a:scene3d>
              <a:camera prst="orthographicFront"/>
              <a:lightRig rig="threePt" dir="t"/>
            </a:scene3d>
            <a:sp3d extrusionH="57150">
              <a:bevelT w="38100" h="38100"/>
            </a:sp3d>
          </a:bodyPr>
          <a:lstStyle/>
          <a:p>
            <a:r>
              <a:rPr lang="en-US" dirty="0"/>
              <a:t>Today there are 1000s of “no gods,” but this wasn’t always so.</a:t>
            </a:r>
          </a:p>
          <a:p>
            <a:r>
              <a:rPr lang="en-US" dirty="0">
                <a:solidFill>
                  <a:srgbClr val="7D3353"/>
                </a:solidFill>
              </a:rPr>
              <a:t>Before the flood, it is now believed pagan gods were first actually </a:t>
            </a:r>
            <a:br>
              <a:rPr lang="en-US" dirty="0">
                <a:solidFill>
                  <a:srgbClr val="7D3353"/>
                </a:solidFill>
              </a:rPr>
            </a:br>
            <a:r>
              <a:rPr lang="en-US" dirty="0">
                <a:solidFill>
                  <a:srgbClr val="7D3353"/>
                </a:solidFill>
              </a:rPr>
              <a:t>mortal men.  </a:t>
            </a:r>
            <a:r>
              <a:rPr lang="en-US" b="1" dirty="0">
                <a:solidFill>
                  <a:srgbClr val="7D3353"/>
                </a:solidFill>
              </a:rPr>
              <a:t>They were born, waged war, had children, </a:t>
            </a:r>
            <a:r>
              <a:rPr lang="en-US" b="1" u="sng" dirty="0">
                <a:solidFill>
                  <a:srgbClr val="7D3353"/>
                </a:solidFill>
              </a:rPr>
              <a:t>and died</a:t>
            </a:r>
            <a:r>
              <a:rPr lang="en-US" b="1" dirty="0">
                <a:solidFill>
                  <a:srgbClr val="7D3353"/>
                </a:solidFill>
              </a:rPr>
              <a:t>, whereupon </a:t>
            </a:r>
            <a:r>
              <a:rPr lang="en-US" b="1" u="sng" dirty="0">
                <a:solidFill>
                  <a:srgbClr val="7D3353"/>
                </a:solidFill>
              </a:rPr>
              <a:t>they were deified as gods by their descendants</a:t>
            </a:r>
            <a:r>
              <a:rPr lang="en-US" dirty="0">
                <a:solidFill>
                  <a:srgbClr val="7D3353"/>
                </a:solidFill>
              </a:rPr>
              <a:t>.</a:t>
            </a:r>
            <a:r>
              <a:rPr lang="en-US" b="1" dirty="0">
                <a:solidFill>
                  <a:srgbClr val="7D3353"/>
                </a:solidFill>
              </a:rPr>
              <a:t>  </a:t>
            </a:r>
            <a:r>
              <a:rPr lang="en-US" dirty="0">
                <a:solidFill>
                  <a:srgbClr val="7D3353"/>
                </a:solidFill>
              </a:rPr>
              <a:t>This is </a:t>
            </a:r>
            <a:br>
              <a:rPr lang="en-US" dirty="0">
                <a:solidFill>
                  <a:srgbClr val="7D3353"/>
                </a:solidFill>
              </a:rPr>
            </a:br>
            <a:r>
              <a:rPr lang="en-US" dirty="0">
                <a:solidFill>
                  <a:srgbClr val="7D3353"/>
                </a:solidFill>
              </a:rPr>
              <a:t>not wild speculation.  On the contrary, this is a position taken by nearly </a:t>
            </a:r>
            <a:br>
              <a:rPr lang="en-US" dirty="0">
                <a:solidFill>
                  <a:srgbClr val="7D3353"/>
                </a:solidFill>
              </a:rPr>
            </a:br>
            <a:r>
              <a:rPr lang="en-US" dirty="0">
                <a:solidFill>
                  <a:srgbClr val="7D3353"/>
                </a:solidFill>
              </a:rPr>
              <a:t>all historians of antiquity including:  Isaac Newton; Augustine of Hippo; Eusebius; Justin Martyr; Josephus, etc. </a:t>
            </a:r>
          </a:p>
          <a:p>
            <a:r>
              <a:rPr lang="en-US" dirty="0">
                <a:solidFill>
                  <a:srgbClr val="C00000"/>
                </a:solidFill>
              </a:rPr>
              <a:t>It was commonly believed that </a:t>
            </a:r>
            <a:r>
              <a:rPr lang="en-US" u="sng" dirty="0">
                <a:solidFill>
                  <a:srgbClr val="C00000"/>
                </a:solidFill>
              </a:rPr>
              <a:t>if a man was good enough</a:t>
            </a:r>
            <a:r>
              <a:rPr lang="en-US" dirty="0">
                <a:solidFill>
                  <a:srgbClr val="C00000"/>
                </a:solidFill>
              </a:rPr>
              <a:t>,</a:t>
            </a:r>
            <a:r>
              <a:rPr lang="en-US" u="sng" dirty="0">
                <a:solidFill>
                  <a:srgbClr val="C00000"/>
                </a:solidFill>
              </a:rPr>
              <a:t> </a:t>
            </a:r>
            <a:br>
              <a:rPr lang="en-US" u="sng" dirty="0">
                <a:solidFill>
                  <a:srgbClr val="C00000"/>
                </a:solidFill>
              </a:rPr>
            </a:br>
            <a:r>
              <a:rPr lang="en-US" u="sng" dirty="0">
                <a:solidFill>
                  <a:srgbClr val="C00000"/>
                </a:solidFill>
              </a:rPr>
              <a:t>he could become a god too</a:t>
            </a:r>
            <a:r>
              <a:rPr lang="en-US" dirty="0">
                <a:solidFill>
                  <a:srgbClr val="C00000"/>
                </a:solidFill>
              </a:rPr>
              <a:t>.  This carried on down to the</a:t>
            </a:r>
            <a:br>
              <a:rPr lang="en-US" dirty="0">
                <a:solidFill>
                  <a:srgbClr val="C00000"/>
                </a:solidFill>
              </a:rPr>
            </a:br>
            <a:r>
              <a:rPr lang="en-US" dirty="0">
                <a:solidFill>
                  <a:srgbClr val="C00000"/>
                </a:solidFill>
              </a:rPr>
              <a:t>Roman Caesars </a:t>
            </a:r>
            <a:r>
              <a:rPr lang="en-US" u="sng" dirty="0">
                <a:solidFill>
                  <a:srgbClr val="C00000"/>
                </a:solidFill>
              </a:rPr>
              <a:t>including</a:t>
            </a:r>
            <a:r>
              <a:rPr lang="en-US" dirty="0">
                <a:solidFill>
                  <a:srgbClr val="C00000"/>
                </a:solidFill>
              </a:rPr>
              <a:t> the Roman Pontiffs today.</a:t>
            </a:r>
          </a:p>
          <a:p>
            <a:r>
              <a:rPr lang="en-US" u="sng" dirty="0"/>
              <a:t>The mythologies were </a:t>
            </a:r>
            <a:r>
              <a:rPr lang="en-US" b="1" u="sng" dirty="0"/>
              <a:t>real stories of real men</a:t>
            </a:r>
            <a:r>
              <a:rPr lang="en-US" u="sng" dirty="0"/>
              <a:t>, </a:t>
            </a:r>
            <a:br>
              <a:rPr lang="en-US" u="sng" dirty="0"/>
            </a:br>
            <a:r>
              <a:rPr lang="en-US" b="1" u="sng" dirty="0"/>
              <a:t>embellished as gods in their afterlife</a:t>
            </a:r>
            <a:r>
              <a:rPr lang="en-US" dirty="0"/>
              <a:t>.  </a:t>
            </a:r>
          </a:p>
        </p:txBody>
      </p:sp>
      <p:sp>
        <p:nvSpPr>
          <p:cNvPr id="4" name="Slide Number Placeholder 3"/>
          <p:cNvSpPr>
            <a:spLocks noGrp="1"/>
          </p:cNvSpPr>
          <p:nvPr>
            <p:ph type="sldNum" sz="quarter" idx="12"/>
          </p:nvPr>
        </p:nvSpPr>
        <p:spPr>
          <a:xfrm>
            <a:off x="9286004" y="6420643"/>
            <a:ext cx="2743200" cy="365125"/>
          </a:xfrm>
        </p:spPr>
        <p:txBody>
          <a:bodyPr/>
          <a:lstStyle/>
          <a:p>
            <a:fld id="{AA4C6552-42F6-43F2-A3FB-E92E8C09004E}" type="slidenum">
              <a:rPr lang="en-US" smtClean="0">
                <a:solidFill>
                  <a:schemeClr val="bg1"/>
                </a:solidFill>
              </a:rPr>
              <a:t>38</a:t>
            </a:fld>
            <a:endParaRPr lang="en-US" dirty="0">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94520" y="3733800"/>
            <a:ext cx="2326168" cy="2602706"/>
          </a:xfrm>
          <a:prstGeom prst="roundRect">
            <a:avLst>
              <a:gd name="adj" fmla="val 11111"/>
            </a:avLst>
          </a:prstGeom>
          <a:ln w="190500" cap="rnd">
            <a:solidFill>
              <a:srgbClr val="13616B"/>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9189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250"/>
                                        <p:tgtEl>
                                          <p:spTgt spid="3">
                                            <p:txEl>
                                              <p:pRg st="2" end="2"/>
                                            </p:txEl>
                                          </p:spTgt>
                                        </p:tgtEl>
                                      </p:cBhvr>
                                    </p:animEffect>
                                    <p:anim calcmode="lin" valueType="num">
                                      <p:cBhvr>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6" presetClass="entr" presetSubtype="16" fill="hold" nodeType="afterEffect">
                                  <p:stCondLst>
                                    <p:cond delay="500"/>
                                  </p:stCondLst>
                                  <p:childTnLst>
                                    <p:set>
                                      <p:cBhvr>
                                        <p:cTn id="19" dur="1" fill="hold">
                                          <p:stCondLst>
                                            <p:cond delay="0"/>
                                          </p:stCondLst>
                                        </p:cTn>
                                        <p:tgtEl>
                                          <p:spTgt spid="1027"/>
                                        </p:tgtEl>
                                        <p:attrNameLst>
                                          <p:attrName>style.visibility</p:attrName>
                                        </p:attrNameLst>
                                      </p:cBhvr>
                                      <p:to>
                                        <p:strVal val="visible"/>
                                      </p:to>
                                    </p:set>
                                    <p:animEffect transition="in" filter="circle(in)">
                                      <p:cBhvr>
                                        <p:cTn id="20" dur="20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250"/>
                                        <p:tgtEl>
                                          <p:spTgt spid="3">
                                            <p:txEl>
                                              <p:pRg st="3" end="3"/>
                                            </p:txEl>
                                          </p:spTgt>
                                        </p:tgtEl>
                                      </p:cBhvr>
                                    </p:animEffect>
                                    <p:anim calcmode="lin" valueType="num">
                                      <p:cBhvr>
                                        <p:cTn id="26"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122" name="Picture 2" descr="C:\Users\Rae\Desktop\open-bible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86517"/>
            <a:ext cx="5056909" cy="228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11963400" cy="1096963"/>
          </a:xfrm>
        </p:spPr>
        <p:txBody>
          <a:bodyPr>
            <a:normAutofit/>
            <a:scene3d>
              <a:camera prst="orthographicFront"/>
              <a:lightRig rig="threePt" dir="t"/>
            </a:scene3d>
            <a:sp3d extrusionH="57150">
              <a:bevelT h="25400" prst="softRound"/>
            </a:sp3d>
          </a:bodyPr>
          <a:lstStyle/>
          <a:p>
            <a:pPr algn="ctr"/>
            <a:r>
              <a:rPr lang="en-US" dirty="0">
                <a:solidFill>
                  <a:srgbClr val="0070C0"/>
                </a:solidFill>
                <a:latin typeface="Cooper Black" pitchFamily="18" charset="0"/>
              </a:rPr>
              <a:t>Humans Worshipped as Pagan “gods”</a:t>
            </a:r>
          </a:p>
        </p:txBody>
      </p:sp>
      <p:sp>
        <p:nvSpPr>
          <p:cNvPr id="3" name="Content Placeholder 2"/>
          <p:cNvSpPr>
            <a:spLocks noGrp="1"/>
          </p:cNvSpPr>
          <p:nvPr>
            <p:ph idx="1"/>
          </p:nvPr>
        </p:nvSpPr>
        <p:spPr>
          <a:xfrm>
            <a:off x="152400" y="990600"/>
            <a:ext cx="11887200" cy="2514600"/>
          </a:xfrm>
        </p:spPr>
        <p:txBody>
          <a:bodyPr>
            <a:normAutofit/>
            <a:scene3d>
              <a:camera prst="orthographicFront"/>
              <a:lightRig rig="threePt" dir="t"/>
            </a:scene3d>
            <a:sp3d extrusionH="57150">
              <a:bevelT w="38100" h="38100"/>
            </a:sp3d>
          </a:bodyPr>
          <a:lstStyle/>
          <a:p>
            <a:pPr lvl="0"/>
            <a:r>
              <a:rPr lang="en-US" sz="2400" b="1" u="sng" dirty="0"/>
              <a:t>Augustine</a:t>
            </a:r>
            <a:r>
              <a:rPr lang="en-US" sz="2400" dirty="0"/>
              <a:t> (~400 AD wrote):   </a:t>
            </a:r>
            <a:r>
              <a:rPr lang="en-US" sz="2400" b="1" dirty="0">
                <a:solidFill>
                  <a:schemeClr val="accent5">
                    <a:lumMod val="75000"/>
                  </a:schemeClr>
                </a:solidFill>
              </a:rPr>
              <a:t>“… </a:t>
            </a:r>
            <a:r>
              <a:rPr lang="en-US" sz="2400" b="1" i="1" dirty="0">
                <a:solidFill>
                  <a:schemeClr val="accent5">
                    <a:lumMod val="75000"/>
                  </a:schemeClr>
                </a:solidFill>
              </a:rPr>
              <a:t>those deities who are reckoned gods of the higher orders have gone from us into heaven.  Ask whose </a:t>
            </a:r>
            <a:r>
              <a:rPr lang="en-US" sz="2400" b="1" i="1" dirty="0" err="1">
                <a:solidFill>
                  <a:schemeClr val="accent5">
                    <a:lumMod val="75000"/>
                  </a:schemeClr>
                </a:solidFill>
              </a:rPr>
              <a:t>sepulchres</a:t>
            </a:r>
            <a:r>
              <a:rPr lang="en-US" sz="2400" b="1" i="1" dirty="0">
                <a:solidFill>
                  <a:schemeClr val="accent5">
                    <a:lumMod val="75000"/>
                  </a:schemeClr>
                </a:solidFill>
              </a:rPr>
              <a:t> are pointed out in Greece.”</a:t>
            </a:r>
            <a:r>
              <a:rPr lang="en-US" sz="2400" b="1" dirty="0">
                <a:solidFill>
                  <a:schemeClr val="accent5">
                    <a:lumMod val="75000"/>
                  </a:schemeClr>
                </a:solidFill>
              </a:rPr>
              <a:t>   </a:t>
            </a:r>
          </a:p>
          <a:p>
            <a:pPr lvl="0"/>
            <a:r>
              <a:rPr lang="en-US" sz="2400" dirty="0"/>
              <a:t>To simplify it, </a:t>
            </a:r>
            <a:r>
              <a:rPr lang="en-US" sz="2400" u="sng" dirty="0"/>
              <a:t>the pagan gods of the higher order were simply men</a:t>
            </a:r>
            <a:r>
              <a:rPr lang="en-US" sz="2400" dirty="0"/>
              <a:t>; their graves in Greece.  </a:t>
            </a:r>
          </a:p>
          <a:p>
            <a:pPr lvl="0"/>
            <a:r>
              <a:rPr lang="en-US" sz="2400" dirty="0"/>
              <a:t>They started life as men and were deified and “dressed up” by those who survived them.  </a:t>
            </a:r>
          </a:p>
          <a:p>
            <a:pPr lvl="0"/>
            <a:r>
              <a:rPr lang="en-US" sz="2400" dirty="0"/>
              <a:t>This was a pagan practice common enough to be captured in the pages of Scripture: </a:t>
            </a:r>
          </a:p>
        </p:txBody>
      </p:sp>
      <p:sp>
        <p:nvSpPr>
          <p:cNvPr id="4" name="Slide Number Placeholder 3"/>
          <p:cNvSpPr>
            <a:spLocks noGrp="1"/>
          </p:cNvSpPr>
          <p:nvPr>
            <p:ph type="sldNum" sz="quarter" idx="12"/>
          </p:nvPr>
        </p:nvSpPr>
        <p:spPr>
          <a:xfrm>
            <a:off x="9220200" y="6324600"/>
            <a:ext cx="2743200" cy="365125"/>
          </a:xfrm>
        </p:spPr>
        <p:txBody>
          <a:bodyPr/>
          <a:lstStyle/>
          <a:p>
            <a:fld id="{AA4C6552-42F6-43F2-A3FB-E92E8C09004E}" type="slidenum">
              <a:rPr lang="en-US" b="1" smtClean="0">
                <a:solidFill>
                  <a:schemeClr val="accent5"/>
                </a:solidFill>
              </a:rPr>
              <a:t>39</a:t>
            </a:fld>
            <a:endParaRPr lang="en-US" b="1" dirty="0">
              <a:solidFill>
                <a:schemeClr val="accent5"/>
              </a:solidFill>
            </a:endParaRPr>
          </a:p>
        </p:txBody>
      </p:sp>
      <p:sp>
        <p:nvSpPr>
          <p:cNvPr id="7" name="Content Placeholder 2"/>
          <p:cNvSpPr txBox="1">
            <a:spLocks/>
          </p:cNvSpPr>
          <p:nvPr/>
        </p:nvSpPr>
        <p:spPr>
          <a:xfrm>
            <a:off x="5791200" y="4800600"/>
            <a:ext cx="5562600" cy="3657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Box 4"/>
          <p:cNvSpPr txBox="1"/>
          <p:nvPr/>
        </p:nvSpPr>
        <p:spPr>
          <a:xfrm>
            <a:off x="5410200" y="3200400"/>
            <a:ext cx="6629400" cy="3600986"/>
          </a:xfrm>
          <a:prstGeom prst="rect">
            <a:avLst/>
          </a:prstGeom>
          <a:noFill/>
        </p:spPr>
        <p:txBody>
          <a:bodyPr wrap="square" rtlCol="0">
            <a:spAutoFit/>
            <a:scene3d>
              <a:camera prst="orthographicFront"/>
              <a:lightRig rig="threePt" dir="t"/>
            </a:scene3d>
            <a:sp3d extrusionH="57150">
              <a:bevelT w="38100" h="38100"/>
            </a:sp3d>
          </a:bodyPr>
          <a:lstStyle/>
          <a:p>
            <a:pPr lvl="0"/>
            <a:r>
              <a:rPr lang="en-US" sz="3200" b="1" dirty="0">
                <a:solidFill>
                  <a:srgbClr val="0070C0"/>
                </a:solidFill>
              </a:rPr>
              <a:t>Acts 12:21-23  </a:t>
            </a:r>
            <a:r>
              <a:rPr lang="en-US" sz="2800" i="1" dirty="0">
                <a:solidFill>
                  <a:srgbClr val="713A1F"/>
                </a:solidFill>
              </a:rPr>
              <a:t>“On the appointed day Herod, wearing his royal robes, sat on his throne and delivered a public address to the people.  They shouted, </a:t>
            </a:r>
            <a:r>
              <a:rPr lang="en-US" sz="2800" i="1" dirty="0">
                <a:solidFill>
                  <a:schemeClr val="tx1">
                    <a:lumMod val="75000"/>
                    <a:lumOff val="25000"/>
                  </a:schemeClr>
                </a:solidFill>
              </a:rPr>
              <a:t>‘</a:t>
            </a:r>
            <a:r>
              <a:rPr lang="en-US" sz="2800" b="1" i="1" u="sng" dirty="0">
                <a:solidFill>
                  <a:schemeClr val="tx1">
                    <a:lumMod val="75000"/>
                    <a:lumOff val="25000"/>
                  </a:schemeClr>
                </a:solidFill>
              </a:rPr>
              <a:t>This is the voice of </a:t>
            </a:r>
            <a:br>
              <a:rPr lang="en-US" sz="2800" b="1" i="1" u="sng" dirty="0">
                <a:solidFill>
                  <a:schemeClr val="tx1">
                    <a:lumMod val="75000"/>
                    <a:lumOff val="25000"/>
                  </a:schemeClr>
                </a:solidFill>
              </a:rPr>
            </a:br>
            <a:r>
              <a:rPr lang="en-US" sz="2800" b="1" i="1" u="sng" dirty="0">
                <a:solidFill>
                  <a:schemeClr val="tx1">
                    <a:lumMod val="75000"/>
                    <a:lumOff val="25000"/>
                  </a:schemeClr>
                </a:solidFill>
              </a:rPr>
              <a:t>a god, not of a man</a:t>
            </a:r>
            <a:r>
              <a:rPr lang="en-US" sz="2800" i="1" dirty="0">
                <a:solidFill>
                  <a:schemeClr val="tx1">
                    <a:lumMod val="75000"/>
                    <a:lumOff val="25000"/>
                  </a:schemeClr>
                </a:solidFill>
              </a:rPr>
              <a:t>.’ </a:t>
            </a:r>
            <a:r>
              <a:rPr lang="en-US" sz="2800" i="1" dirty="0"/>
              <a:t> </a:t>
            </a:r>
            <a:r>
              <a:rPr lang="en-US" sz="2800" i="1" dirty="0">
                <a:solidFill>
                  <a:srgbClr val="713A1F"/>
                </a:solidFill>
              </a:rPr>
              <a:t>Immediately, because Herod did not give praise to Yahuah, an angel of Elohim struck him down, and </a:t>
            </a:r>
            <a:br>
              <a:rPr lang="en-US" sz="2800" i="1" dirty="0">
                <a:solidFill>
                  <a:srgbClr val="713A1F"/>
                </a:solidFill>
              </a:rPr>
            </a:br>
            <a:r>
              <a:rPr lang="en-US" sz="2800" i="1" dirty="0">
                <a:solidFill>
                  <a:srgbClr val="713A1F"/>
                </a:solidFill>
              </a:rPr>
              <a:t>he was eaten by worms and died.”</a:t>
            </a:r>
            <a:r>
              <a:rPr lang="en-US" sz="2800" dirty="0">
                <a:solidFill>
                  <a:srgbClr val="713A1F"/>
                </a:solidFill>
              </a:rPr>
              <a:t>  </a:t>
            </a:r>
            <a:r>
              <a:rPr lang="en-US" i="1" dirty="0"/>
              <a:t>(NIV)</a:t>
            </a:r>
          </a:p>
        </p:txBody>
      </p:sp>
      <p:sp>
        <p:nvSpPr>
          <p:cNvPr id="6" name="TextBox 5"/>
          <p:cNvSpPr txBox="1"/>
          <p:nvPr/>
        </p:nvSpPr>
        <p:spPr>
          <a:xfrm>
            <a:off x="762000" y="5478690"/>
            <a:ext cx="3990108"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solidFill>
                  <a:srgbClr val="002060"/>
                </a:solidFill>
                <a:effectLst>
                  <a:glow rad="228600">
                    <a:schemeClr val="accent3">
                      <a:satMod val="175000"/>
                      <a:alpha val="40000"/>
                    </a:schemeClr>
                  </a:glow>
                  <a:outerShdw blurRad="50800" dist="39000" dir="5460000" algn="tl">
                    <a:srgbClr val="000000">
                      <a:alpha val="38000"/>
                    </a:srgbClr>
                  </a:outerShdw>
                </a:effectLst>
              </a:rPr>
              <a:t>Hebrew heroes </a:t>
            </a:r>
            <a:br>
              <a:rPr lang="en-US" sz="3600" b="1" dirty="0">
                <a:ln w="11430"/>
                <a:solidFill>
                  <a:srgbClr val="002060"/>
                </a:solidFill>
                <a:effectLst>
                  <a:glow rad="228600">
                    <a:schemeClr val="accent3">
                      <a:satMod val="175000"/>
                      <a:alpha val="40000"/>
                    </a:schemeClr>
                  </a:glow>
                  <a:outerShdw blurRad="50800" dist="39000" dir="5460000" algn="tl">
                    <a:srgbClr val="000000">
                      <a:alpha val="38000"/>
                    </a:srgbClr>
                  </a:outerShdw>
                </a:effectLst>
              </a:rPr>
            </a:br>
            <a:r>
              <a:rPr lang="en-US" sz="3600" b="1" dirty="0">
                <a:ln w="11430"/>
                <a:solidFill>
                  <a:srgbClr val="002060"/>
                </a:solidFill>
                <a:effectLst>
                  <a:glow rad="228600">
                    <a:schemeClr val="accent3">
                      <a:satMod val="175000"/>
                      <a:alpha val="40000"/>
                    </a:schemeClr>
                  </a:glow>
                  <a:outerShdw blurRad="50800" dist="39000" dir="5460000" algn="tl">
                    <a:srgbClr val="000000">
                      <a:alpha val="38000"/>
                    </a:srgbClr>
                  </a:outerShdw>
                </a:effectLst>
              </a:rPr>
              <a:t>were not deified.</a:t>
            </a:r>
          </a:p>
        </p:txBody>
      </p:sp>
    </p:spTree>
    <p:extLst>
      <p:ext uri="{BB962C8B-B14F-4D97-AF65-F5344CB8AC3E}">
        <p14:creationId xmlns:p14="http://schemas.microsoft.com/office/powerpoint/2010/main" val="120897347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250"/>
                                        <p:tgtEl>
                                          <p:spTgt spid="3">
                                            <p:txEl>
                                              <p:pRg st="2" end="2"/>
                                            </p:txEl>
                                          </p:spTgt>
                                        </p:tgtEl>
                                      </p:cBhvr>
                                    </p:animEffect>
                                    <p:anim calcmode="lin" valueType="num">
                                      <p:cBhvr>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250"/>
                                        <p:tgtEl>
                                          <p:spTgt spid="3">
                                            <p:txEl>
                                              <p:pRg st="3" end="3"/>
                                            </p:txEl>
                                          </p:spTgt>
                                        </p:tgtEl>
                                      </p:cBhvr>
                                    </p:animEffect>
                                    <p:anim calcmode="lin" valueType="num">
                                      <p:cBhvr>
                                        <p:cTn id="22"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125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750" fill="hold"/>
                                        <p:tgtEl>
                                          <p:spTgt spid="6"/>
                                        </p:tgtEl>
                                        <p:attrNameLst>
                                          <p:attrName>ppt_w</p:attrName>
                                        </p:attrNameLst>
                                      </p:cBhvr>
                                      <p:tavLst>
                                        <p:tav tm="0">
                                          <p:val>
                                            <p:fltVal val="0"/>
                                          </p:val>
                                        </p:tav>
                                        <p:tav tm="100000">
                                          <p:val>
                                            <p:strVal val="#ppt_w"/>
                                          </p:val>
                                        </p:tav>
                                      </p:tavLst>
                                    </p:anim>
                                    <p:anim calcmode="lin" valueType="num">
                                      <p:cBhvr>
                                        <p:cTn id="34" dur="1750" fill="hold"/>
                                        <p:tgtEl>
                                          <p:spTgt spid="6"/>
                                        </p:tgtEl>
                                        <p:attrNameLst>
                                          <p:attrName>ppt_h</p:attrName>
                                        </p:attrNameLst>
                                      </p:cBhvr>
                                      <p:tavLst>
                                        <p:tav tm="0">
                                          <p:val>
                                            <p:fltVal val="0"/>
                                          </p:val>
                                        </p:tav>
                                        <p:tav tm="100000">
                                          <p:val>
                                            <p:strVal val="#ppt_h"/>
                                          </p:val>
                                        </p:tav>
                                      </p:tavLst>
                                    </p:anim>
                                    <p:animEffect transition="in" filter="fade">
                                      <p:cBhvr>
                                        <p:cTn id="35"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sp>
        <p:nvSpPr>
          <p:cNvPr id="5" name="Content Placeholder 2"/>
          <p:cNvSpPr txBox="1">
            <a:spLocks/>
          </p:cNvSpPr>
          <p:nvPr/>
        </p:nvSpPr>
        <p:spPr>
          <a:xfrm>
            <a:off x="12661900" y="2771338"/>
            <a:ext cx="4592320" cy="9144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endParaRPr lang="en-US" sz="2400" dirty="0"/>
          </a:p>
        </p:txBody>
      </p:sp>
      <p:graphicFrame>
        <p:nvGraphicFramePr>
          <p:cNvPr id="6" name="Diagram 5"/>
          <p:cNvGraphicFramePr/>
          <p:nvPr>
            <p:extLst>
              <p:ext uri="{D42A27DB-BD31-4B8C-83A1-F6EECF244321}">
                <p14:modId xmlns:p14="http://schemas.microsoft.com/office/powerpoint/2010/main" val="1287554651"/>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37744" y="2648049"/>
            <a:ext cx="4617720"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Lexicon Challenges  </a:t>
            </a:r>
            <a:endParaRPr lang="en-US" sz="3600" dirty="0"/>
          </a:p>
        </p:txBody>
      </p:sp>
      <p:sp>
        <p:nvSpPr>
          <p:cNvPr id="8" name="TextBox 7"/>
          <p:cNvSpPr txBox="1"/>
          <p:nvPr/>
        </p:nvSpPr>
        <p:spPr>
          <a:xfrm>
            <a:off x="429640" y="4027268"/>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Counsel from Moses  </a:t>
            </a:r>
            <a:endParaRPr lang="en-US" sz="3600" dirty="0"/>
          </a:p>
        </p:txBody>
      </p:sp>
      <p:sp>
        <p:nvSpPr>
          <p:cNvPr id="9" name="TextBox 8"/>
          <p:cNvSpPr txBox="1"/>
          <p:nvPr/>
        </p:nvSpPr>
        <p:spPr>
          <a:xfrm>
            <a:off x="433528" y="540003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New Moon Verses  </a:t>
            </a:r>
            <a:endParaRPr lang="en-US" sz="3600" dirty="0"/>
          </a:p>
        </p:txBody>
      </p:sp>
      <p:sp>
        <p:nvSpPr>
          <p:cNvPr id="10" name="TextBox 9"/>
          <p:cNvSpPr txBox="1"/>
          <p:nvPr/>
        </p:nvSpPr>
        <p:spPr>
          <a:xfrm>
            <a:off x="428666" y="126639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H2320 Definition</a:t>
            </a:r>
            <a:endParaRPr lang="en-US" sz="3600" dirty="0"/>
          </a:p>
        </p:txBody>
      </p:sp>
      <p:sp>
        <p:nvSpPr>
          <p:cNvPr id="11" name="Content Placeholder 2"/>
          <p:cNvSpPr txBox="1">
            <a:spLocks/>
          </p:cNvSpPr>
          <p:nvPr/>
        </p:nvSpPr>
        <p:spPr>
          <a:xfrm>
            <a:off x="5074920" y="1076540"/>
            <a:ext cx="6583680" cy="105706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rgbClr val="002060"/>
                </a:solidFill>
              </a:rPr>
              <a:t>H2320 &lt;</a:t>
            </a:r>
            <a:r>
              <a:rPr lang="en-US" sz="2400" dirty="0" err="1">
                <a:solidFill>
                  <a:srgbClr val="002060"/>
                </a:solidFill>
              </a:rPr>
              <a:t>chodesh</a:t>
            </a:r>
            <a:r>
              <a:rPr lang="en-US" sz="2400" dirty="0">
                <a:solidFill>
                  <a:srgbClr val="002060"/>
                </a:solidFill>
              </a:rPr>
              <a:t>&gt; must come into alignment with Moses &amp; Torah as Yahuah’s “new [</a:t>
            </a:r>
            <a:r>
              <a:rPr lang="en-US" sz="2400" dirty="0" err="1">
                <a:solidFill>
                  <a:srgbClr val="002060"/>
                </a:solidFill>
              </a:rPr>
              <a:t>chodesh</a:t>
            </a:r>
            <a:r>
              <a:rPr lang="en-US" sz="2400" dirty="0">
                <a:solidFill>
                  <a:srgbClr val="002060"/>
                </a:solidFill>
              </a:rPr>
              <a:t>] month” </a:t>
            </a:r>
            <a:br>
              <a:rPr lang="en-US" sz="2400" dirty="0">
                <a:solidFill>
                  <a:srgbClr val="002060"/>
                </a:solidFill>
              </a:rPr>
            </a:br>
            <a:r>
              <a:rPr lang="en-US" sz="2400" dirty="0">
                <a:solidFill>
                  <a:srgbClr val="002060"/>
                </a:solidFill>
              </a:rPr>
              <a:t>not Yahuah’s “new moon” or man’s agenda.</a:t>
            </a:r>
          </a:p>
        </p:txBody>
      </p:sp>
      <p:sp>
        <p:nvSpPr>
          <p:cNvPr id="12" name="Content Placeholder 2"/>
          <p:cNvSpPr txBox="1">
            <a:spLocks/>
          </p:cNvSpPr>
          <p:nvPr/>
        </p:nvSpPr>
        <p:spPr>
          <a:xfrm>
            <a:off x="5074920" y="2438400"/>
            <a:ext cx="6583680"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Examination of Theologian’s Hebrew Lexicon Study Tools</a:t>
            </a:r>
            <a:r>
              <a:rPr lang="en-US" sz="2400" dirty="0">
                <a:solidFill>
                  <a:schemeClr val="bg2">
                    <a:lumMod val="25000"/>
                  </a:schemeClr>
                </a:solidFill>
              </a:rPr>
              <a:t>:  </a:t>
            </a:r>
            <a:r>
              <a:rPr lang="en-US" sz="1900" dirty="0">
                <a:solidFill>
                  <a:schemeClr val="bg2">
                    <a:lumMod val="25000"/>
                  </a:schemeClr>
                </a:solidFill>
              </a:rPr>
              <a:t>1)</a:t>
            </a:r>
            <a:r>
              <a:rPr lang="en-US" sz="2400" dirty="0">
                <a:solidFill>
                  <a:schemeClr val="bg2">
                    <a:lumMod val="25000"/>
                  </a:schemeClr>
                </a:solidFill>
              </a:rPr>
              <a:t> Strong’s; </a:t>
            </a:r>
            <a:r>
              <a:rPr lang="en-US" sz="1900" dirty="0">
                <a:solidFill>
                  <a:schemeClr val="bg2">
                    <a:lumMod val="25000"/>
                  </a:schemeClr>
                </a:solidFill>
              </a:rPr>
              <a:t>2)</a:t>
            </a:r>
            <a:r>
              <a:rPr lang="en-US" sz="2400" dirty="0">
                <a:solidFill>
                  <a:schemeClr val="bg2">
                    <a:lumMod val="25000"/>
                  </a:schemeClr>
                </a:solidFill>
              </a:rPr>
              <a:t> Brown-Driver-Briggs; </a:t>
            </a:r>
            <a:r>
              <a:rPr lang="en-US" sz="1900" dirty="0">
                <a:solidFill>
                  <a:schemeClr val="bg2">
                    <a:lumMod val="25000"/>
                  </a:schemeClr>
                </a:solidFill>
              </a:rPr>
              <a:t>3)</a:t>
            </a:r>
            <a:r>
              <a:rPr lang="en-US" sz="2400" dirty="0">
                <a:solidFill>
                  <a:schemeClr val="bg2">
                    <a:lumMod val="25000"/>
                  </a:schemeClr>
                </a:solidFill>
              </a:rPr>
              <a:t> </a:t>
            </a:r>
            <a:r>
              <a:rPr lang="en-US" sz="2400" dirty="0" err="1">
                <a:solidFill>
                  <a:schemeClr val="bg2">
                    <a:lumMod val="25000"/>
                  </a:schemeClr>
                </a:solidFill>
              </a:rPr>
              <a:t>Gesenius</a:t>
            </a:r>
            <a:r>
              <a:rPr lang="en-US" sz="2400" dirty="0">
                <a:solidFill>
                  <a:schemeClr val="bg2">
                    <a:lumMod val="25000"/>
                  </a:schemeClr>
                </a:solidFill>
              </a:rPr>
              <a:t>; </a:t>
            </a:r>
            <a:br>
              <a:rPr lang="en-US" sz="2400" dirty="0">
                <a:solidFill>
                  <a:schemeClr val="bg2">
                    <a:lumMod val="25000"/>
                  </a:schemeClr>
                </a:solidFill>
              </a:rPr>
            </a:br>
            <a:r>
              <a:rPr lang="en-US" sz="1900" dirty="0">
                <a:solidFill>
                  <a:schemeClr val="bg2">
                    <a:lumMod val="25000"/>
                  </a:schemeClr>
                </a:solidFill>
              </a:rPr>
              <a:t>4)</a:t>
            </a:r>
            <a:r>
              <a:rPr lang="en-US" sz="2400" dirty="0">
                <a:solidFill>
                  <a:schemeClr val="bg2">
                    <a:lumMod val="25000"/>
                  </a:schemeClr>
                </a:solidFill>
              </a:rPr>
              <a:t> Theological Wordbook of the Old Testament (TWOT).</a:t>
            </a:r>
          </a:p>
        </p:txBody>
      </p:sp>
      <p:sp>
        <p:nvSpPr>
          <p:cNvPr id="13" name="Content Placeholder 2"/>
          <p:cNvSpPr txBox="1">
            <a:spLocks/>
          </p:cNvSpPr>
          <p:nvPr/>
        </p:nvSpPr>
        <p:spPr>
          <a:xfrm>
            <a:off x="5090160" y="3810000"/>
            <a:ext cx="6568440" cy="10668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1450 BC </a:t>
            </a:r>
            <a:r>
              <a:rPr lang="en-US" sz="2400" dirty="0">
                <a:solidFill>
                  <a:srgbClr val="006600"/>
                </a:solidFill>
              </a:rPr>
              <a:t>[2550 years </a:t>
            </a:r>
            <a:r>
              <a:rPr lang="en-US" sz="2400" b="1" u="sng" dirty="0">
                <a:solidFill>
                  <a:srgbClr val="006600"/>
                </a:solidFill>
              </a:rPr>
              <a:t>after</a:t>
            </a:r>
            <a:r>
              <a:rPr lang="en-US" sz="2400" dirty="0">
                <a:solidFill>
                  <a:srgbClr val="006600"/>
                </a:solidFill>
              </a:rPr>
              <a:t> creation]:  The Torah Calendar Instructions  were for all Kings, Prophets and Leaders, up to and including Yahuah’s people today.</a:t>
            </a:r>
          </a:p>
        </p:txBody>
      </p:sp>
      <p:sp>
        <p:nvSpPr>
          <p:cNvPr id="14" name="Content Placeholder 2"/>
          <p:cNvSpPr txBox="1">
            <a:spLocks/>
          </p:cNvSpPr>
          <p:nvPr/>
        </p:nvSpPr>
        <p:spPr>
          <a:xfrm>
            <a:off x="5074920" y="5181600"/>
            <a:ext cx="6583680" cy="12192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200" dirty="0">
                <a:solidFill>
                  <a:srgbClr val="494E16"/>
                </a:solidFill>
              </a:rPr>
              <a:t>All 20 “new moon” verses are NON-Torah references </a:t>
            </a:r>
            <a:r>
              <a:rPr lang="en-US" sz="2200" dirty="0" err="1">
                <a:solidFill>
                  <a:srgbClr val="494E16"/>
                </a:solidFill>
              </a:rPr>
              <a:t>mis</a:t>
            </a:r>
            <a:r>
              <a:rPr lang="en-US" sz="2200" dirty="0">
                <a:solidFill>
                  <a:srgbClr val="494E16"/>
                </a:solidFill>
              </a:rPr>
              <a:t>-translating &lt;</a:t>
            </a:r>
            <a:r>
              <a:rPr lang="en-US" sz="2200" dirty="0" err="1">
                <a:solidFill>
                  <a:srgbClr val="494E16"/>
                </a:solidFill>
              </a:rPr>
              <a:t>chodesh</a:t>
            </a:r>
            <a:r>
              <a:rPr lang="en-US" sz="2200" dirty="0">
                <a:solidFill>
                  <a:srgbClr val="494E16"/>
                </a:solidFill>
              </a:rPr>
              <a:t>&gt; as “moon” instead of  “month.”  Not one verse aligned with Torah instructions!</a:t>
            </a:r>
          </a:p>
        </p:txBody>
      </p:sp>
      <p:sp>
        <p:nvSpPr>
          <p:cNvPr id="15" name="TextBox 14"/>
          <p:cNvSpPr txBox="1"/>
          <p:nvPr/>
        </p:nvSpPr>
        <p:spPr>
          <a:xfrm>
            <a:off x="11640820" y="913472"/>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chemeClr val="accent1">
                    <a:lumMod val="75000"/>
                  </a:schemeClr>
                </a:solidFill>
                <a:effectLst>
                  <a:outerShdw blurRad="50800" dist="39000" dir="5460000" algn="tl">
                    <a:srgbClr val="000000">
                      <a:alpha val="38000"/>
                    </a:srgbClr>
                  </a:outerShdw>
                </a:effectLst>
              </a:rPr>
              <a:t>R</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V</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I</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W</a:t>
            </a:r>
          </a:p>
        </p:txBody>
      </p:sp>
      <p:sp>
        <p:nvSpPr>
          <p:cNvPr id="16" name="TextBox 15"/>
          <p:cNvSpPr txBox="1"/>
          <p:nvPr/>
        </p:nvSpPr>
        <p:spPr>
          <a:xfrm>
            <a:off x="11640481" y="3723144"/>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R</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V</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I</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W</a:t>
            </a:r>
          </a:p>
        </p:txBody>
      </p:sp>
      <p:sp>
        <p:nvSpPr>
          <p:cNvPr id="17"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4</a:t>
            </a:fld>
            <a:endParaRPr lang="en-US" sz="2000" dirty="0">
              <a:solidFill>
                <a:schemeClr val="tx1"/>
              </a:solidFill>
            </a:endParaRPr>
          </a:p>
        </p:txBody>
      </p:sp>
    </p:spTree>
    <p:extLst>
      <p:ext uri="{BB962C8B-B14F-4D97-AF65-F5344CB8AC3E}">
        <p14:creationId xmlns:p14="http://schemas.microsoft.com/office/powerpoint/2010/main" val="1224689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750"/>
                                        <p:tgtEl>
                                          <p:spTgt spid="7">
                                            <p:txEl>
                                              <p:pRg st="0" end="0"/>
                                            </p:txEl>
                                          </p:spTgt>
                                        </p:tgtEl>
                                      </p:cBhvr>
                                    </p:animEffect>
                                  </p:childTnLst>
                                </p:cTn>
                              </p:par>
                            </p:childTnLst>
                          </p:cTn>
                        </p:par>
                        <p:par>
                          <p:cTn id="13" fill="hold">
                            <p:stCondLst>
                              <p:cond delay="1750"/>
                            </p:stCondLst>
                            <p:childTnLst>
                              <p:par>
                                <p:cTn id="14" presetID="22" presetClass="entr" presetSubtype="8" fill="hold" nodeType="afterEffect">
                                  <p:stCondLst>
                                    <p:cond delay="50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175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1750"/>
                                        <p:tgtEl>
                                          <p:spTgt spid="8">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wipe(up)">
                                      <p:cBhvr>
                                        <p:cTn id="24" dur="2000"/>
                                        <p:tgtEl>
                                          <p:spTgt spid="16">
                                            <p:txEl>
                                              <p:pRg st="0" end="0"/>
                                            </p:txEl>
                                          </p:spTgt>
                                        </p:tgtEl>
                                      </p:cBhvr>
                                    </p:animEffect>
                                  </p:childTnLst>
                                </p:cTn>
                              </p:par>
                            </p:childTnLst>
                          </p:cTn>
                        </p:par>
                        <p:par>
                          <p:cTn id="25" fill="hold">
                            <p:stCondLst>
                              <p:cond delay="2000"/>
                            </p:stCondLst>
                            <p:childTnLst>
                              <p:par>
                                <p:cTn id="26" presetID="22" presetClass="entr" presetSubtype="8" fill="hold" nodeType="after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left)">
                                      <p:cBhvr>
                                        <p:cTn id="28" dur="175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25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1750"/>
                                        <p:tgtEl>
                                          <p:spTgt spid="9">
                                            <p:txEl>
                                              <p:pRg st="0" end="0"/>
                                            </p:txEl>
                                          </p:spTgt>
                                        </p:tgtEl>
                                      </p:cBhvr>
                                    </p:animEffect>
                                  </p:childTnLst>
                                </p:cTn>
                              </p:par>
                            </p:childTnLst>
                          </p:cTn>
                        </p:par>
                        <p:par>
                          <p:cTn id="34" fill="hold">
                            <p:stCondLst>
                              <p:cond delay="2000"/>
                            </p:stCondLst>
                            <p:childTnLst>
                              <p:par>
                                <p:cTn id="35" presetID="22" presetClass="entr" presetSubtype="8" fill="hold" nodeType="afterEffect">
                                  <p:stCondLst>
                                    <p:cond delay="50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left)">
                                      <p:cBhvr>
                                        <p:cTn id="37" dur="17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scene3d>
              <a:camera prst="orthographicFront"/>
              <a:lightRig rig="threePt" dir="t"/>
            </a:scene3d>
            <a:sp3d extrusionH="57150">
              <a:bevelT h="25400" prst="softRound"/>
            </a:sp3d>
          </a:bodyPr>
          <a:lstStyle/>
          <a:p>
            <a:pPr algn="ctr"/>
            <a:r>
              <a:rPr lang="en-US" dirty="0">
                <a:solidFill>
                  <a:srgbClr val="0070C0"/>
                </a:solidFill>
                <a:latin typeface="Cooper Black" pitchFamily="18" charset="0"/>
              </a:rPr>
              <a:t>Gen 7-9  ~2350 BC - After the Flood</a:t>
            </a:r>
          </a:p>
        </p:txBody>
      </p:sp>
      <p:sp>
        <p:nvSpPr>
          <p:cNvPr id="3" name="Content Placeholder 2"/>
          <p:cNvSpPr>
            <a:spLocks noGrp="1"/>
          </p:cNvSpPr>
          <p:nvPr>
            <p:ph idx="1"/>
          </p:nvPr>
        </p:nvSpPr>
        <p:spPr>
          <a:xfrm>
            <a:off x="145648" y="1619250"/>
            <a:ext cx="4640484" cy="5238750"/>
          </a:xfrm>
        </p:spPr>
        <p:txBody>
          <a:bodyPr>
            <a:normAutofit fontScale="62500" lnSpcReduction="20000"/>
            <a:scene3d>
              <a:camera prst="orthographicFront"/>
              <a:lightRig rig="threePt" dir="t"/>
            </a:scene3d>
            <a:sp3d extrusionH="57150">
              <a:bevelT h="25400" prst="softRound"/>
            </a:sp3d>
          </a:bodyPr>
          <a:lstStyle/>
          <a:p>
            <a:r>
              <a:rPr lang="en-US" sz="3400" b="1" dirty="0">
                <a:solidFill>
                  <a:srgbClr val="0070C0"/>
                </a:solidFill>
                <a:latin typeface="Vrinda" pitchFamily="34" charset="0"/>
                <a:cs typeface="Vrinda" pitchFamily="34" charset="0"/>
              </a:rPr>
              <a:t>Noah’s families grew and became dispersed/estranged from one another in the land </a:t>
            </a:r>
            <a:br>
              <a:rPr lang="en-US" sz="3400" b="1" dirty="0">
                <a:solidFill>
                  <a:srgbClr val="0070C0"/>
                </a:solidFill>
                <a:latin typeface="Vrinda" pitchFamily="34" charset="0"/>
                <a:cs typeface="Vrinda" pitchFamily="34" charset="0"/>
              </a:rPr>
            </a:br>
            <a:r>
              <a:rPr lang="en-US" sz="3400" b="1" dirty="0">
                <a:solidFill>
                  <a:srgbClr val="0070C0"/>
                </a:solidFill>
                <a:latin typeface="Vrinda" pitchFamily="34" charset="0"/>
                <a:cs typeface="Vrinda" pitchFamily="34" charset="0"/>
              </a:rPr>
              <a:t>of Ur of the </a:t>
            </a:r>
            <a:r>
              <a:rPr lang="en-US" sz="3400" b="1" dirty="0" err="1">
                <a:solidFill>
                  <a:srgbClr val="0070C0"/>
                </a:solidFill>
                <a:latin typeface="Vrinda" pitchFamily="34" charset="0"/>
                <a:cs typeface="Vrinda" pitchFamily="34" charset="0"/>
              </a:rPr>
              <a:t>Chaldees</a:t>
            </a:r>
            <a:r>
              <a:rPr lang="en-US" sz="3400" b="1" dirty="0">
                <a:solidFill>
                  <a:srgbClr val="0070C0"/>
                </a:solidFill>
                <a:latin typeface="Vrinda" pitchFamily="34" charset="0"/>
                <a:cs typeface="Vrinda" pitchFamily="34" charset="0"/>
              </a:rPr>
              <a:t>.</a:t>
            </a:r>
          </a:p>
          <a:p>
            <a:r>
              <a:rPr lang="en-US" sz="4000" b="1" u="sng" dirty="0">
                <a:solidFill>
                  <a:schemeClr val="accent3">
                    <a:lumMod val="50000"/>
                  </a:schemeClr>
                </a:solidFill>
                <a:effectLst>
                  <a:outerShdw blurRad="38100" dist="38100" dir="2700000" algn="tl">
                    <a:srgbClr val="000000">
                      <a:alpha val="43137"/>
                    </a:srgbClr>
                  </a:outerShdw>
                </a:effectLst>
                <a:latin typeface="Vrinda" pitchFamily="34" charset="0"/>
                <a:cs typeface="Vrinda" pitchFamily="34" charset="0"/>
              </a:rPr>
              <a:t>Ham’s choices</a:t>
            </a:r>
            <a:r>
              <a:rPr lang="en-US" sz="4000" dirty="0">
                <a:solidFill>
                  <a:schemeClr val="accent3">
                    <a:lumMod val="50000"/>
                  </a:schemeClr>
                </a:solidFill>
                <a:effectLst>
                  <a:outerShdw blurRad="38100" dist="38100" dir="2700000" algn="tl">
                    <a:srgbClr val="000000">
                      <a:alpha val="43137"/>
                    </a:srgbClr>
                  </a:outerShdw>
                </a:effectLst>
                <a:latin typeface="Vrinda" pitchFamily="34" charset="0"/>
                <a:cs typeface="Vrinda" pitchFamily="34" charset="0"/>
              </a:rPr>
              <a:t>:</a:t>
            </a:r>
            <a:r>
              <a:rPr lang="en-US" sz="4000" dirty="0">
                <a:solidFill>
                  <a:schemeClr val="accent3">
                    <a:lumMod val="50000"/>
                  </a:schemeClr>
                </a:solidFill>
                <a:latin typeface="Vrinda" pitchFamily="34" charset="0"/>
                <a:cs typeface="Vrinda" pitchFamily="34" charset="0"/>
              </a:rPr>
              <a:t> </a:t>
            </a:r>
            <a:r>
              <a:rPr lang="en-US" dirty="0">
                <a:latin typeface="Vrinda" pitchFamily="34" charset="0"/>
                <a:cs typeface="Vrinda" pitchFamily="34" charset="0"/>
              </a:rPr>
              <a:t>When men </a:t>
            </a:r>
            <a:br>
              <a:rPr lang="en-US" dirty="0">
                <a:latin typeface="Vrinda" pitchFamily="34" charset="0"/>
                <a:cs typeface="Vrinda" pitchFamily="34" charset="0"/>
              </a:rPr>
            </a:br>
            <a:r>
              <a:rPr lang="en-US" dirty="0">
                <a:latin typeface="Vrinda" pitchFamily="34" charset="0"/>
                <a:cs typeface="Vrinda" pitchFamily="34" charset="0"/>
              </a:rPr>
              <a:t>turned away in their supposed wisdom from the true knowledge </a:t>
            </a:r>
            <a:br>
              <a:rPr lang="en-US" dirty="0">
                <a:latin typeface="Vrinda" pitchFamily="34" charset="0"/>
                <a:cs typeface="Vrinda" pitchFamily="34" charset="0"/>
              </a:rPr>
            </a:br>
            <a:r>
              <a:rPr lang="en-US" dirty="0">
                <a:latin typeface="Vrinda" pitchFamily="34" charset="0"/>
                <a:cs typeface="Vrinda" pitchFamily="34" charset="0"/>
              </a:rPr>
              <a:t>of their Creator, the inevitable </a:t>
            </a:r>
            <a:br>
              <a:rPr lang="en-US" dirty="0">
                <a:latin typeface="Vrinda" pitchFamily="34" charset="0"/>
                <a:cs typeface="Vrinda" pitchFamily="34" charset="0"/>
              </a:rPr>
            </a:br>
            <a:r>
              <a:rPr lang="en-US" dirty="0">
                <a:latin typeface="Vrinda" pitchFamily="34" charset="0"/>
                <a:cs typeface="Vrinda" pitchFamily="34" charset="0"/>
              </a:rPr>
              <a:t>result was idolatry and heathenism, thus changing the glory of </a:t>
            </a:r>
            <a:r>
              <a:rPr lang="en-US" b="1" dirty="0">
                <a:solidFill>
                  <a:srgbClr val="0070C0"/>
                </a:solidFill>
                <a:latin typeface="Vrinda" pitchFamily="34" charset="0"/>
                <a:cs typeface="Vrinda" pitchFamily="34" charset="0"/>
              </a:rPr>
              <a:t>Yahuah</a:t>
            </a:r>
            <a:r>
              <a:rPr lang="en-US" dirty="0">
                <a:latin typeface="Vrinda" pitchFamily="34" charset="0"/>
                <a:cs typeface="Vrinda" pitchFamily="34" charset="0"/>
              </a:rPr>
              <a:t> into images like man, birds, beasts and creeping things </a:t>
            </a:r>
            <a:r>
              <a:rPr lang="en-US" sz="2900" dirty="0">
                <a:latin typeface="Vrinda" pitchFamily="34" charset="0"/>
                <a:cs typeface="Vrinda" pitchFamily="34" charset="0"/>
              </a:rPr>
              <a:t>(Rom 1:23).</a:t>
            </a:r>
          </a:p>
          <a:p>
            <a:r>
              <a:rPr lang="en-US" b="1" dirty="0">
                <a:solidFill>
                  <a:srgbClr val="0070C0"/>
                </a:solidFill>
                <a:latin typeface="Vrinda" pitchFamily="34" charset="0"/>
                <a:cs typeface="Vrinda" pitchFamily="34" charset="0"/>
              </a:rPr>
              <a:t>Yahuah had to separate a people for Himself from this next rising heathen kingdom from Ham’s descendants.  </a:t>
            </a:r>
          </a:p>
          <a:p>
            <a:r>
              <a:rPr lang="en-US" sz="4000" b="1" u="sng" dirty="0">
                <a:solidFill>
                  <a:schemeClr val="accent5">
                    <a:lumMod val="75000"/>
                  </a:schemeClr>
                </a:solidFill>
                <a:effectLst>
                  <a:outerShdw blurRad="38100" dist="38100" dir="2700000" algn="tl">
                    <a:srgbClr val="000000">
                      <a:alpha val="43137"/>
                    </a:srgbClr>
                  </a:outerShdw>
                </a:effectLst>
                <a:latin typeface="Vrinda" pitchFamily="34" charset="0"/>
                <a:cs typeface="Vrinda" pitchFamily="34" charset="0"/>
              </a:rPr>
              <a:t>Shem choices</a:t>
            </a:r>
            <a:r>
              <a:rPr lang="en-US" sz="4000" b="1" dirty="0">
                <a:solidFill>
                  <a:schemeClr val="accent5">
                    <a:lumMod val="75000"/>
                  </a:schemeClr>
                </a:solidFill>
                <a:effectLst>
                  <a:outerShdw blurRad="38100" dist="38100" dir="2700000" algn="tl">
                    <a:srgbClr val="000000">
                      <a:alpha val="43137"/>
                    </a:srgbClr>
                  </a:outerShdw>
                </a:effectLst>
                <a:latin typeface="Vrinda" pitchFamily="34" charset="0"/>
                <a:cs typeface="Vrinda" pitchFamily="34" charset="0"/>
              </a:rPr>
              <a:t>:</a:t>
            </a:r>
            <a:r>
              <a:rPr lang="en-US" sz="4000" dirty="0">
                <a:solidFill>
                  <a:schemeClr val="accent5">
                    <a:lumMod val="75000"/>
                  </a:schemeClr>
                </a:solidFill>
                <a:latin typeface="Vrinda" pitchFamily="34" charset="0"/>
                <a:cs typeface="Vrinda" pitchFamily="34" charset="0"/>
              </a:rPr>
              <a:t> </a:t>
            </a:r>
            <a:r>
              <a:rPr lang="en-US" dirty="0">
                <a:latin typeface="Vrinda" pitchFamily="34" charset="0"/>
                <a:cs typeface="Vrinda" pitchFamily="34" charset="0"/>
              </a:rPr>
              <a:t>preserved the pure knowledge and worship of </a:t>
            </a:r>
            <a:r>
              <a:rPr lang="en-US" b="1" dirty="0">
                <a:solidFill>
                  <a:srgbClr val="0070C0"/>
                </a:solidFill>
                <a:latin typeface="Vrinda" pitchFamily="34" charset="0"/>
                <a:cs typeface="Vrinda" pitchFamily="34" charset="0"/>
              </a:rPr>
              <a:t>Yahuah</a:t>
            </a:r>
            <a:r>
              <a:rPr lang="en-US" dirty="0">
                <a:latin typeface="Vrinda" pitchFamily="34" charset="0"/>
                <a:cs typeface="Vrinda" pitchFamily="34" charset="0"/>
              </a:rPr>
              <a:t> down to his descendants </a:t>
            </a:r>
            <a:br>
              <a:rPr lang="en-US" dirty="0">
                <a:latin typeface="Vrinda" pitchFamily="34" charset="0"/>
                <a:cs typeface="Vrinda" pitchFamily="34" charset="0"/>
              </a:rPr>
            </a:br>
            <a:r>
              <a:rPr lang="en-US" dirty="0">
                <a:latin typeface="Vrinda" pitchFamily="34" charset="0"/>
                <a:cs typeface="Vrinda" pitchFamily="34" charset="0"/>
              </a:rPr>
              <a:t>of Terah and sons Haran, Abram and </a:t>
            </a:r>
            <a:r>
              <a:rPr lang="en-US" dirty="0" err="1">
                <a:latin typeface="Vrinda" pitchFamily="34" charset="0"/>
                <a:cs typeface="Vrinda" pitchFamily="34" charset="0"/>
              </a:rPr>
              <a:t>Nahor</a:t>
            </a:r>
            <a:r>
              <a:rPr lang="en-US" dirty="0">
                <a:latin typeface="Vrinda" pitchFamily="34" charset="0"/>
                <a:cs typeface="Vrinda" pitchFamily="34" charset="0"/>
              </a:rPr>
              <a:t>.</a:t>
            </a:r>
          </a:p>
        </p:txBody>
      </p:sp>
      <p:sp>
        <p:nvSpPr>
          <p:cNvPr id="4" name="Slide Number Placeholder 3"/>
          <p:cNvSpPr>
            <a:spLocks noGrp="1"/>
          </p:cNvSpPr>
          <p:nvPr>
            <p:ph type="sldNum" sz="quarter" idx="12"/>
          </p:nvPr>
        </p:nvSpPr>
        <p:spPr>
          <a:xfrm>
            <a:off x="9296400" y="6492875"/>
            <a:ext cx="2743200" cy="365125"/>
          </a:xfrm>
        </p:spPr>
        <p:txBody>
          <a:bodyPr/>
          <a:lstStyle/>
          <a:p>
            <a:fld id="{AA4C6552-42F6-43F2-A3FB-E92E8C09004E}" type="slidenum">
              <a:rPr lang="en-US" smtClean="0"/>
              <a:t>40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62428975"/>
              </p:ext>
            </p:extLst>
          </p:nvPr>
        </p:nvGraphicFramePr>
        <p:xfrm>
          <a:off x="990600" y="990600"/>
          <a:ext cx="9982200" cy="420624"/>
        </p:xfrm>
        <a:graphic>
          <a:graphicData uri="http://schemas.openxmlformats.org/drawingml/2006/table">
            <a:tbl>
              <a:tblPr firstRow="1" firstCol="1" bandRow="1">
                <a:tableStyleId>{5C22544A-7EE6-4342-B048-85BDC9FD1C3A}</a:tableStyleId>
              </a:tblPr>
              <a:tblGrid>
                <a:gridCol w="1323336">
                  <a:extLst>
                    <a:ext uri="{9D8B030D-6E8A-4147-A177-3AD203B41FA5}">
                      <a16:colId xmlns:a16="http://schemas.microsoft.com/office/drawing/2014/main" val="20000"/>
                    </a:ext>
                  </a:extLst>
                </a:gridCol>
                <a:gridCol w="1741375">
                  <a:extLst>
                    <a:ext uri="{9D8B030D-6E8A-4147-A177-3AD203B41FA5}">
                      <a16:colId xmlns:a16="http://schemas.microsoft.com/office/drawing/2014/main" val="20001"/>
                    </a:ext>
                  </a:extLst>
                </a:gridCol>
                <a:gridCol w="6917489">
                  <a:extLst>
                    <a:ext uri="{9D8B030D-6E8A-4147-A177-3AD203B41FA5}">
                      <a16:colId xmlns:a16="http://schemas.microsoft.com/office/drawing/2014/main" val="20002"/>
                    </a:ext>
                  </a:extLst>
                </a:gridCol>
              </a:tblGrid>
              <a:tr h="0">
                <a:tc>
                  <a:txBody>
                    <a:bodyPr/>
                    <a:lstStyle/>
                    <a:p>
                      <a:pPr marL="0" marR="0" algn="ctr">
                        <a:lnSpc>
                          <a:spcPct val="115000"/>
                        </a:lnSpc>
                        <a:spcBef>
                          <a:spcPts val="0"/>
                        </a:spcBef>
                        <a:spcAft>
                          <a:spcPts val="0"/>
                        </a:spcAft>
                      </a:pPr>
                      <a:r>
                        <a:rPr lang="en-US" sz="2400" dirty="0">
                          <a:ln>
                            <a:noFill/>
                          </a:ln>
                          <a:effectLst>
                            <a:outerShdw blurRad="69850" dist="43180" dir="5400000" sx="0" sy="0">
                              <a:srgbClr val="000000">
                                <a:alpha val="65000"/>
                              </a:srgbClr>
                            </a:outerShdw>
                          </a:effectLst>
                        </a:rPr>
                        <a:t>Gen 7-9</a:t>
                      </a:r>
                      <a:endParaRPr lang="en-US" sz="2400" dirty="0">
                        <a:effectLst/>
                        <a:latin typeface="Calibri"/>
                        <a:ea typeface="Calibri"/>
                        <a:cs typeface="Times New Roman"/>
                      </a:endParaRPr>
                    </a:p>
                  </a:txBody>
                  <a:tcPr marL="68580" marR="68580" marT="0" marB="0">
                    <a:cell3D prstMaterial="dkEdge">
                      <a:bevel/>
                      <a:lightRig rig="flood" dir="t"/>
                    </a:cell3D>
                  </a:tcPr>
                </a:tc>
                <a:tc>
                  <a:txBody>
                    <a:bodyPr/>
                    <a:lstStyle/>
                    <a:p>
                      <a:pPr marL="0" marR="0" algn="ctr">
                        <a:lnSpc>
                          <a:spcPct val="115000"/>
                        </a:lnSpc>
                        <a:spcBef>
                          <a:spcPts val="0"/>
                        </a:spcBef>
                        <a:spcAft>
                          <a:spcPts val="0"/>
                        </a:spcAft>
                      </a:pPr>
                      <a:r>
                        <a:rPr lang="en-US" sz="2400" dirty="0">
                          <a:effectLst/>
                        </a:rPr>
                        <a:t>~2350 BC</a:t>
                      </a:r>
                      <a:endParaRPr lang="en-US" sz="2400" dirty="0">
                        <a:effectLst/>
                        <a:latin typeface="Calibri"/>
                        <a:ea typeface="Calibri"/>
                        <a:cs typeface="Times New Roman"/>
                      </a:endParaRPr>
                    </a:p>
                  </a:txBody>
                  <a:tcPr marL="68580" marR="68580" marT="0" marB="0">
                    <a:cell3D prstMaterial="dkEdge">
                      <a:bevel/>
                      <a:lightRig rig="flood" dir="t"/>
                    </a:cell3D>
                  </a:tcPr>
                </a:tc>
                <a:tc>
                  <a:txBody>
                    <a:bodyPr/>
                    <a:lstStyle/>
                    <a:p>
                      <a:pPr marL="0" marR="0" algn="ctr">
                        <a:lnSpc>
                          <a:spcPct val="115000"/>
                        </a:lnSpc>
                        <a:spcBef>
                          <a:spcPts val="0"/>
                        </a:spcBef>
                        <a:spcAft>
                          <a:spcPts val="0"/>
                        </a:spcAft>
                      </a:pPr>
                      <a:r>
                        <a:rPr lang="en-US" sz="2400" dirty="0">
                          <a:ln>
                            <a:noFill/>
                          </a:ln>
                          <a:effectLst>
                            <a:outerShdw blurRad="69850" dist="43180" dir="5400000" sx="0" sy="0">
                              <a:srgbClr val="000000">
                                <a:alpha val="65000"/>
                              </a:srgbClr>
                            </a:outerShdw>
                          </a:effectLst>
                        </a:rPr>
                        <a:t>Only 8 people were saved at the time of the flood.</a:t>
                      </a:r>
                      <a:endParaRPr lang="en-US" sz="2400" dirty="0">
                        <a:effectLst/>
                        <a:latin typeface="Calibri"/>
                        <a:ea typeface="Calibri"/>
                        <a:cs typeface="Times New Roman"/>
                      </a:endParaRPr>
                    </a:p>
                  </a:txBody>
                  <a:tcPr marL="68580" marR="68580" marT="0" marB="0">
                    <a:cell3D prstMaterial="dkEdge">
                      <a:bevel/>
                      <a:lightRig rig="flood" dir="t"/>
                    </a:cell3D>
                  </a:tcPr>
                </a:tc>
                <a:extLst>
                  <a:ext uri="{0D108BD9-81ED-4DB2-BD59-A6C34878D82A}">
                    <a16:rowId xmlns:a16="http://schemas.microsoft.com/office/drawing/2014/main" val="10000"/>
                  </a:ext>
                </a:extLst>
              </a:tr>
            </a:tbl>
          </a:graphicData>
        </a:graphic>
      </p:graphicFrame>
      <p:pic>
        <p:nvPicPr>
          <p:cNvPr id="1027" name="Picture 3" descr="C:\Users\Rae\Desktop\table of noah's na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76400"/>
            <a:ext cx="7245053" cy="4648200"/>
          </a:xfrm>
          <a:prstGeom prst="rect">
            <a:avLst/>
          </a:prstGeom>
          <a:noFill/>
          <a:ln w="28575">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6365726" y="6400800"/>
            <a:ext cx="4114800" cy="400050"/>
          </a:xfrm>
          <a:prstGeom prst="rect">
            <a:avLst/>
          </a:prstGeom>
        </p:spPr>
        <p:txBody>
          <a:bodyPr vert="horz" lIns="91440" tIns="45720" rIns="91440" bIns="45720" rtlCol="0">
            <a:normAutofit/>
            <a:scene3d>
              <a:camera prst="orthographicFront"/>
              <a:lightRig rig="threePt" dir="t"/>
            </a:scene3d>
            <a:sp3d extrusionH="57150">
              <a:bevelT w="82550" h="38100" prst="coolSlant"/>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Note:  </a:t>
            </a:r>
            <a:r>
              <a:rPr lang="en-US" sz="1600" u="sng" dirty="0"/>
              <a:t>All dates</a:t>
            </a:r>
            <a:r>
              <a:rPr lang="en-US" sz="1600" dirty="0"/>
              <a:t> are approximate calculations</a:t>
            </a:r>
            <a:r>
              <a:rPr lang="en-US" sz="2000" dirty="0"/>
              <a:t>.</a:t>
            </a:r>
          </a:p>
        </p:txBody>
      </p:sp>
    </p:spTree>
    <p:extLst>
      <p:ext uri="{BB962C8B-B14F-4D97-AF65-F5344CB8AC3E}">
        <p14:creationId xmlns:p14="http://schemas.microsoft.com/office/powerpoint/2010/main" val="30432887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500"/>
                                        <p:tgtEl>
                                          <p:spTgt spid="3">
                                            <p:txEl>
                                              <p:pRg st="1" end="1"/>
                                            </p:txEl>
                                          </p:spTgt>
                                        </p:tgtEl>
                                      </p:cBhvr>
                                    </p:animEffect>
                                    <p:anim calcmode="lin" valueType="num">
                                      <p:cBhvr>
                                        <p:cTn id="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1" presetClass="entr" presetSubtype="1" fill="hold" nodeType="afterEffect">
                                  <p:stCondLst>
                                    <p:cond delay="2000"/>
                                  </p:stCondLst>
                                  <p:childTnLst>
                                    <p:set>
                                      <p:cBhvr>
                                        <p:cTn id="12" dur="1" fill="hold">
                                          <p:stCondLst>
                                            <p:cond delay="0"/>
                                          </p:stCondLst>
                                        </p:cTn>
                                        <p:tgtEl>
                                          <p:spTgt spid="1027"/>
                                        </p:tgtEl>
                                        <p:attrNameLst>
                                          <p:attrName>style.visibility</p:attrName>
                                        </p:attrNameLst>
                                      </p:cBhvr>
                                      <p:to>
                                        <p:strVal val="visible"/>
                                      </p:to>
                                    </p:set>
                                    <p:animEffect transition="in" filter="wheel(1)">
                                      <p:cBhvr>
                                        <p:cTn id="13" dur="2000"/>
                                        <p:tgtEl>
                                          <p:spTgt spid="1027"/>
                                        </p:tgtEl>
                                      </p:cBhvr>
                                    </p:animEffect>
                                  </p:childTnLst>
                                </p:cTn>
                              </p:par>
                            </p:childTnLst>
                          </p:cTn>
                        </p:par>
                        <p:par>
                          <p:cTn id="14" fill="hold">
                            <p:stCondLst>
                              <p:cond delay="5500"/>
                            </p:stCondLst>
                            <p:childTnLst>
                              <p:par>
                                <p:cTn id="15" presetID="42" presetClass="entr" presetSubtype="0" fill="hold"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30000">
              <a:schemeClr val="accent3">
                <a:lumMod val="20000"/>
                <a:lumOff val="80000"/>
              </a:schemeClr>
            </a:gs>
            <a:gs pos="58000">
              <a:schemeClr val="accent6">
                <a:lumMod val="20000"/>
                <a:lumOff val="80000"/>
              </a:schemeClr>
            </a:gs>
            <a:gs pos="100000">
              <a:schemeClr val="accent2">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2039600" cy="1325563"/>
          </a:xfrm>
        </p:spPr>
        <p:txBody>
          <a:bodyPr>
            <a:scene3d>
              <a:camera prst="orthographicFront"/>
              <a:lightRig rig="threePt" dir="t"/>
            </a:scene3d>
            <a:sp3d extrusionH="57150">
              <a:bevelT h="25400" prst="softRound"/>
            </a:sp3d>
          </a:bodyPr>
          <a:lstStyle/>
          <a:p>
            <a:pPr algn="ctr"/>
            <a:r>
              <a:rPr lang="en-US" dirty="0">
                <a:solidFill>
                  <a:srgbClr val="0070C0"/>
                </a:solidFill>
                <a:latin typeface="Cooper Black" pitchFamily="18" charset="0"/>
              </a:rPr>
              <a:t>Gen 10:8-9  ~2250 BC – Nimrod/Babel</a:t>
            </a:r>
          </a:p>
        </p:txBody>
      </p:sp>
      <p:sp>
        <p:nvSpPr>
          <p:cNvPr id="3" name="Content Placeholder 2"/>
          <p:cNvSpPr>
            <a:spLocks noGrp="1"/>
          </p:cNvSpPr>
          <p:nvPr>
            <p:ph idx="1"/>
          </p:nvPr>
        </p:nvSpPr>
        <p:spPr>
          <a:xfrm>
            <a:off x="299019" y="1676400"/>
            <a:ext cx="6711381" cy="2743200"/>
          </a:xfrm>
        </p:spPr>
        <p:txBody>
          <a:bodyPr>
            <a:normAutofit lnSpcReduction="10000"/>
            <a:scene3d>
              <a:camera prst="orthographicFront"/>
              <a:lightRig rig="threePt" dir="t"/>
            </a:scene3d>
            <a:sp3d extrusionH="57150">
              <a:bevelT w="38100" h="38100"/>
            </a:sp3d>
          </a:bodyPr>
          <a:lstStyle/>
          <a:p>
            <a:r>
              <a:rPr lang="en-US" sz="2400" b="1" dirty="0">
                <a:solidFill>
                  <a:schemeClr val="tx1">
                    <a:lumMod val="65000"/>
                    <a:lumOff val="35000"/>
                  </a:schemeClr>
                </a:solidFill>
                <a:effectLst>
                  <a:outerShdw blurRad="69850" dist="43180" dir="5400000" sx="0" sy="0">
                    <a:srgbClr val="000000">
                      <a:alpha val="65000"/>
                    </a:srgbClr>
                  </a:outerShdw>
                </a:effectLst>
              </a:rPr>
              <a:t>When </a:t>
            </a:r>
            <a:r>
              <a:rPr lang="en-US" sz="2400" b="1" u="sng" dirty="0">
                <a:solidFill>
                  <a:schemeClr val="tx1">
                    <a:lumMod val="65000"/>
                    <a:lumOff val="35000"/>
                  </a:schemeClr>
                </a:solidFill>
                <a:effectLst>
                  <a:outerShdw blurRad="69850" dist="43180" dir="5400000" sx="0" sy="0">
                    <a:srgbClr val="000000">
                      <a:alpha val="65000"/>
                    </a:srgbClr>
                  </a:outerShdw>
                </a:effectLst>
              </a:rPr>
              <a:t>Nimrod</a:t>
            </a:r>
            <a:r>
              <a:rPr lang="en-US" sz="2400" b="1" dirty="0">
                <a:solidFill>
                  <a:schemeClr val="tx1">
                    <a:lumMod val="65000"/>
                    <a:lumOff val="35000"/>
                  </a:schemeClr>
                </a:solidFill>
                <a:effectLst>
                  <a:outerShdw blurRad="69850" dist="43180" dir="5400000" sx="0" sy="0">
                    <a:srgbClr val="000000">
                      <a:alpha val="65000"/>
                    </a:srgbClr>
                  </a:outerShdw>
                </a:effectLst>
              </a:rPr>
              <a:t> died, he was the first human that became deified as the “sun god” eventually named Baal.  </a:t>
            </a:r>
            <a:r>
              <a:rPr lang="en-US" sz="2400" b="1" dirty="0">
                <a:solidFill>
                  <a:srgbClr val="FF3399"/>
                </a:solidFill>
                <a:effectLst>
                  <a:outerShdw blurRad="69850" dist="43180" dir="5400000" sx="0" sy="0">
                    <a:srgbClr val="000000">
                      <a:alpha val="65000"/>
                    </a:srgbClr>
                  </a:outerShdw>
                </a:effectLst>
              </a:rPr>
              <a:t>His wife, </a:t>
            </a:r>
            <a:r>
              <a:rPr lang="en-US" sz="2400" b="1" u="sng" dirty="0">
                <a:solidFill>
                  <a:srgbClr val="FF3399"/>
                </a:solidFill>
                <a:effectLst>
                  <a:outerShdw blurRad="69850" dist="43180" dir="5400000" sx="0" sy="0">
                    <a:srgbClr val="000000">
                      <a:alpha val="65000"/>
                    </a:srgbClr>
                  </a:outerShdw>
                </a:effectLst>
              </a:rPr>
              <a:t>Semiramis</a:t>
            </a:r>
            <a:r>
              <a:rPr lang="en-US" sz="2400" b="1" dirty="0">
                <a:solidFill>
                  <a:srgbClr val="FF3399"/>
                </a:solidFill>
                <a:effectLst>
                  <a:outerShdw blurRad="69850" dist="43180" dir="5400000" sx="0" sy="0">
                    <a:srgbClr val="000000">
                      <a:alpha val="65000"/>
                    </a:srgbClr>
                  </a:outerShdw>
                </a:effectLst>
              </a:rPr>
              <a:t>, became the “moon goddess” [also named Ashtoreth].  </a:t>
            </a:r>
            <a:r>
              <a:rPr lang="en-US" sz="2400" b="1" u="sng" dirty="0">
                <a:solidFill>
                  <a:srgbClr val="00B050"/>
                </a:solidFill>
                <a:effectLst>
                  <a:outerShdw blurRad="69850" dist="43180" dir="5400000" sx="0" sy="0">
                    <a:srgbClr val="000000">
                      <a:alpha val="65000"/>
                    </a:srgbClr>
                  </a:outerShdw>
                </a:effectLst>
                <a:ea typeface="Calibri"/>
                <a:cs typeface="Times New Roman"/>
              </a:rPr>
              <a:t>Tammuz</a:t>
            </a:r>
            <a:r>
              <a:rPr lang="en-US" sz="2400" b="1" dirty="0">
                <a:solidFill>
                  <a:srgbClr val="00B050"/>
                </a:solidFill>
                <a:effectLst>
                  <a:outerShdw blurRad="69850" dist="43180" dir="5400000" sx="0" sy="0">
                    <a:srgbClr val="000000">
                      <a:alpha val="65000"/>
                    </a:srgbClr>
                  </a:outerShdw>
                </a:effectLst>
                <a:ea typeface="Calibri"/>
                <a:cs typeface="Times New Roman"/>
              </a:rPr>
              <a:t>, the illegitimate son, became the </a:t>
            </a:r>
            <a:br>
              <a:rPr lang="en-US" sz="2400" b="1" dirty="0">
                <a:solidFill>
                  <a:srgbClr val="00B050"/>
                </a:solidFill>
                <a:effectLst>
                  <a:outerShdw blurRad="69850" dist="43180" dir="5400000" sx="0" sy="0">
                    <a:srgbClr val="000000">
                      <a:alpha val="65000"/>
                    </a:srgbClr>
                  </a:outerShdw>
                </a:effectLst>
                <a:ea typeface="Calibri"/>
                <a:cs typeface="Times New Roman"/>
              </a:rPr>
            </a:br>
            <a:r>
              <a:rPr lang="en-US" sz="2400" b="1" dirty="0">
                <a:solidFill>
                  <a:srgbClr val="00B050"/>
                </a:solidFill>
                <a:effectLst>
                  <a:outerShdw blurRad="69850" dist="43180" dir="5400000" sx="0" sy="0">
                    <a:srgbClr val="000000">
                      <a:alpha val="65000"/>
                    </a:srgbClr>
                  </a:outerShdw>
                </a:effectLst>
                <a:ea typeface="Calibri"/>
                <a:cs typeface="Times New Roman"/>
              </a:rPr>
              <a:t>“false messiah.” </a:t>
            </a:r>
          </a:p>
          <a:p>
            <a:r>
              <a:rPr lang="en-US" sz="2400" b="1" dirty="0">
                <a:solidFill>
                  <a:srgbClr val="C00000"/>
                </a:solidFill>
                <a:effectLst>
                  <a:outerShdw blurRad="69850" dist="43180" dir="5400000" sx="0" sy="0">
                    <a:srgbClr val="000000">
                      <a:alpha val="65000"/>
                    </a:srgbClr>
                  </a:outerShdw>
                </a:effectLst>
                <a:ea typeface="Calibri"/>
                <a:cs typeface="Times New Roman"/>
              </a:rPr>
              <a:t>These are the </a:t>
            </a:r>
            <a:r>
              <a:rPr lang="en-US" sz="2400" b="1" u="sng" dirty="0">
                <a:solidFill>
                  <a:srgbClr val="C00000"/>
                </a:solidFill>
                <a:effectLst>
                  <a:outerShdw blurRad="69850" dist="43180" dir="5400000" sx="0" sy="0">
                    <a:srgbClr val="000000">
                      <a:alpha val="65000"/>
                    </a:srgbClr>
                  </a:outerShdw>
                </a:effectLst>
                <a:ea typeface="Calibri"/>
                <a:cs typeface="Times New Roman"/>
              </a:rPr>
              <a:t>3 main false deities</a:t>
            </a:r>
            <a:r>
              <a:rPr lang="en-US" sz="2400" b="1" dirty="0">
                <a:solidFill>
                  <a:srgbClr val="C00000"/>
                </a:solidFill>
                <a:effectLst>
                  <a:outerShdw blurRad="69850" dist="43180" dir="5400000" sx="0" sy="0">
                    <a:srgbClr val="000000">
                      <a:alpha val="65000"/>
                    </a:srgbClr>
                  </a:outerShdw>
                </a:effectLst>
                <a:ea typeface="Calibri"/>
                <a:cs typeface="Times New Roman"/>
              </a:rPr>
              <a:t> of the Scriptures.</a:t>
            </a:r>
            <a:endParaRPr lang="en-US" sz="2400" b="1" dirty="0">
              <a:solidFill>
                <a:srgbClr val="C00000"/>
              </a:solidFill>
              <a:ea typeface="Calibri"/>
              <a:cs typeface="Times New Roman"/>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t>41</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79577118"/>
              </p:ext>
            </p:extLst>
          </p:nvPr>
        </p:nvGraphicFramePr>
        <p:xfrm>
          <a:off x="228600" y="909320"/>
          <a:ext cx="8534400" cy="70104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0000"/>
                    </a:ext>
                  </a:extLst>
                </a:gridCol>
                <a:gridCol w="1083733">
                  <a:extLst>
                    <a:ext uri="{9D8B030D-6E8A-4147-A177-3AD203B41FA5}">
                      <a16:colId xmlns:a16="http://schemas.microsoft.com/office/drawing/2014/main" val="20001"/>
                    </a:ext>
                  </a:extLst>
                </a:gridCol>
                <a:gridCol w="6231467">
                  <a:extLst>
                    <a:ext uri="{9D8B030D-6E8A-4147-A177-3AD203B41FA5}">
                      <a16:colId xmlns:a16="http://schemas.microsoft.com/office/drawing/2014/main" val="20002"/>
                    </a:ext>
                  </a:extLst>
                </a:gridCol>
              </a:tblGrid>
              <a:tr h="0">
                <a:tc>
                  <a:txBody>
                    <a:bodyPr/>
                    <a:lstStyle/>
                    <a:p>
                      <a:pPr marL="0" marR="0">
                        <a:lnSpc>
                          <a:spcPct val="115000"/>
                        </a:lnSpc>
                        <a:spcBef>
                          <a:spcPts val="0"/>
                        </a:spcBef>
                        <a:spcAft>
                          <a:spcPts val="0"/>
                        </a:spcAft>
                      </a:pPr>
                      <a:r>
                        <a:rPr lang="en-US" sz="2000" dirty="0">
                          <a:ln>
                            <a:noFill/>
                          </a:ln>
                          <a:effectLst>
                            <a:outerShdw blurRad="69850" dist="43180" dir="5400000" sx="0" sy="0">
                              <a:srgbClr val="000000">
                                <a:alpha val="65000"/>
                              </a:srgbClr>
                            </a:outerShdw>
                          </a:effectLst>
                        </a:rPr>
                        <a:t>Gen 10:</a:t>
                      </a:r>
                      <a:br>
                        <a:rPr lang="en-US" sz="2000" dirty="0">
                          <a:ln>
                            <a:noFill/>
                          </a:ln>
                          <a:effectLst>
                            <a:outerShdw blurRad="69850" dist="43180" dir="5400000" sx="0" sy="0">
                              <a:srgbClr val="000000">
                                <a:alpha val="65000"/>
                              </a:srgbClr>
                            </a:outerShdw>
                          </a:effectLst>
                        </a:rPr>
                      </a:br>
                      <a:r>
                        <a:rPr lang="en-US" sz="2000" dirty="0">
                          <a:ln>
                            <a:noFill/>
                          </a:ln>
                          <a:effectLst>
                            <a:outerShdw blurRad="69850" dist="43180" dir="5400000" sx="0" sy="0">
                              <a:srgbClr val="000000">
                                <a:alpha val="65000"/>
                              </a:srgbClr>
                            </a:outerShdw>
                          </a:effectLst>
                        </a:rPr>
                        <a:t>  </a:t>
                      </a:r>
                      <a:r>
                        <a:rPr lang="en-US" sz="2000" dirty="0" err="1">
                          <a:ln>
                            <a:noFill/>
                          </a:ln>
                          <a:effectLst>
                            <a:outerShdw blurRad="69850" dist="43180" dir="5400000" sx="0" sy="0">
                              <a:srgbClr val="000000">
                                <a:alpha val="65000"/>
                              </a:srgbClr>
                            </a:outerShdw>
                          </a:effectLst>
                        </a:rPr>
                        <a:t>vs</a:t>
                      </a:r>
                      <a:r>
                        <a:rPr lang="en-US" sz="2000" dirty="0">
                          <a:ln>
                            <a:noFill/>
                          </a:ln>
                          <a:effectLst>
                            <a:outerShdw blurRad="69850" dist="43180" dir="5400000" sx="0" sy="0">
                              <a:srgbClr val="000000">
                                <a:alpha val="65000"/>
                              </a:srgbClr>
                            </a:outerShdw>
                          </a:effectLst>
                        </a:rPr>
                        <a:t>  8-9</a:t>
                      </a:r>
                      <a:endParaRPr lang="en-US" sz="2000" dirty="0">
                        <a:effectLst/>
                        <a:latin typeface="Calibri"/>
                        <a:ea typeface="Calibri"/>
                        <a:cs typeface="Times New Roman"/>
                      </a:endParaRPr>
                    </a:p>
                  </a:txBody>
                  <a:tcPr marL="68580" marR="68580" marT="0" marB="0">
                    <a:cell3D prstMaterial="dkEdge">
                      <a:bevel/>
                      <a:lightRig rig="flood" dir="t"/>
                    </a:cell3D>
                  </a:tcPr>
                </a:tc>
                <a:tc>
                  <a:txBody>
                    <a:bodyPr/>
                    <a:lstStyle/>
                    <a:p>
                      <a:pPr marL="0" marR="0">
                        <a:lnSpc>
                          <a:spcPct val="115000"/>
                        </a:lnSpc>
                        <a:spcBef>
                          <a:spcPts val="0"/>
                        </a:spcBef>
                        <a:spcAft>
                          <a:spcPts val="0"/>
                        </a:spcAft>
                      </a:pPr>
                      <a:r>
                        <a:rPr lang="en-US" sz="2000" dirty="0">
                          <a:effectLst/>
                        </a:rPr>
                        <a:t> ~2250</a:t>
                      </a:r>
                      <a:br>
                        <a:rPr lang="en-US" sz="2000" dirty="0">
                          <a:effectLst/>
                        </a:rPr>
                      </a:br>
                      <a:r>
                        <a:rPr lang="en-US" sz="2000" dirty="0">
                          <a:effectLst/>
                        </a:rPr>
                        <a:t>     BC</a:t>
                      </a:r>
                      <a:endParaRPr lang="en-US" sz="2000" dirty="0">
                        <a:effectLst/>
                        <a:latin typeface="Calibri"/>
                        <a:ea typeface="Calibri"/>
                        <a:cs typeface="Times New Roman"/>
                      </a:endParaRPr>
                    </a:p>
                  </a:txBody>
                  <a:tcPr marL="68580" marR="68580" marT="0" marB="0">
                    <a:cell3D prstMaterial="dkEdge">
                      <a:bevel/>
                      <a:lightRig rig="flood" dir="t"/>
                    </a:cell3D>
                  </a:tcPr>
                </a:tc>
                <a:tc>
                  <a:txBody>
                    <a:bodyPr/>
                    <a:lstStyle/>
                    <a:p>
                      <a:pPr marL="0" marR="0">
                        <a:lnSpc>
                          <a:spcPct val="115000"/>
                        </a:lnSpc>
                        <a:spcBef>
                          <a:spcPts val="0"/>
                        </a:spcBef>
                        <a:spcAft>
                          <a:spcPts val="0"/>
                        </a:spcAft>
                      </a:pPr>
                      <a:r>
                        <a:rPr lang="en-US" sz="2000" dirty="0">
                          <a:ln>
                            <a:noFill/>
                          </a:ln>
                          <a:effectLst>
                            <a:outerShdw blurRad="69850" dist="43180" dir="5400000" sx="0" sy="0">
                              <a:srgbClr val="000000">
                                <a:alpha val="65000"/>
                              </a:srgbClr>
                            </a:outerShdw>
                          </a:effectLst>
                        </a:rPr>
                        <a:t>“And Cush begat Nimrod: he began to be a mighty one in the earth.  9  He was a mighty hunter before Yahuah.”</a:t>
                      </a:r>
                      <a:endParaRPr lang="en-US" sz="2000" dirty="0">
                        <a:effectLst/>
                      </a:endParaRPr>
                    </a:p>
                  </a:txBody>
                  <a:tcPr marL="68580" marR="68580" marT="0" marB="0">
                    <a:cell3D prstMaterial="dkEdge">
                      <a:bevel/>
                      <a:lightRig rig="flood" dir="t"/>
                    </a:cell3D>
                  </a:tcPr>
                </a:tc>
                <a:extLst>
                  <a:ext uri="{0D108BD9-81ED-4DB2-BD59-A6C34878D82A}">
                    <a16:rowId xmlns:a16="http://schemas.microsoft.com/office/drawing/2014/main" val="10000"/>
                  </a:ext>
                </a:extLst>
              </a:tr>
            </a:tbl>
          </a:graphicData>
        </a:graphic>
      </p:graphicFrame>
      <p:pic>
        <p:nvPicPr>
          <p:cNvPr id="4098" name="Picture 2" descr="C:\Users\Rae\Desktop\nimrod unholy trinity.jp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8991600" y="1143000"/>
            <a:ext cx="3020616" cy="3733800"/>
          </a:xfrm>
          <a:prstGeom prst="roundRect">
            <a:avLst>
              <a:gd name="adj" fmla="val 11111"/>
            </a:avLst>
          </a:prstGeom>
          <a:ln w="190500" cap="rnd">
            <a:solidFill>
              <a:schemeClr val="accent1">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41160" y="2133600"/>
            <a:ext cx="1803967" cy="19528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5425440"/>
            <a:ext cx="10134600" cy="1292662"/>
          </a:xfrm>
          <a:prstGeom prst="rect">
            <a:avLst/>
          </a:prstGeom>
          <a:solidFill>
            <a:schemeClr val="accent5">
              <a:lumMod val="20000"/>
              <a:lumOff val="80000"/>
            </a:schemeClr>
          </a:solidFill>
          <a:ln w="57150">
            <a:solidFill>
              <a:srgbClr val="009999"/>
            </a:solidFill>
          </a:ln>
          <a:effectLst>
            <a:outerShdw blurRad="50800" dist="38100" dir="16200000" rotWithShape="0">
              <a:prstClr val="black">
                <a:alpha val="40000"/>
              </a:prstClr>
            </a:outerShdw>
          </a:effectLst>
          <a:scene3d>
            <a:camera prst="orthographicFront"/>
            <a:lightRig rig="threePt" dir="t"/>
          </a:scene3d>
          <a:sp3d>
            <a:bevelT w="152400" h="50800" prst="softRound"/>
          </a:sp3d>
        </p:spPr>
        <p:txBody>
          <a:bodyPr wrap="square" rtlCol="0">
            <a:spAutoFit/>
            <a:sp3d extrusionH="57150">
              <a:bevelT w="38100" h="38100"/>
            </a:sp3d>
          </a:bodyPr>
          <a:lstStyle/>
          <a:p>
            <a:pPr marL="342900" indent="-342900">
              <a:buFont typeface="Arial" pitchFamily="34" charset="0"/>
              <a:buChar char="•"/>
            </a:pPr>
            <a:r>
              <a:rPr lang="en-US" sz="2600" b="1" dirty="0">
                <a:solidFill>
                  <a:srgbClr val="009999"/>
                </a:solidFill>
                <a:latin typeface="Comic Sans MS" pitchFamily="66" charset="0"/>
              </a:rPr>
              <a:t>The entire earth is lying in the power of ancient Babylon and the spell cast by these religious ideas that originally started with Nimrod, Semiramis and Tammuz.</a:t>
            </a:r>
          </a:p>
        </p:txBody>
      </p:sp>
      <p:sp>
        <p:nvSpPr>
          <p:cNvPr id="11" name="Content Placeholder 2"/>
          <p:cNvSpPr txBox="1">
            <a:spLocks/>
          </p:cNvSpPr>
          <p:nvPr/>
        </p:nvSpPr>
        <p:spPr>
          <a:xfrm>
            <a:off x="284480" y="4267200"/>
            <a:ext cx="8686800" cy="129540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2">
                    <a:lumMod val="75000"/>
                  </a:schemeClr>
                </a:solidFill>
                <a:effectLst>
                  <a:outerShdw blurRad="69850" dist="43180" dir="5400000" sx="0" sy="0">
                    <a:srgbClr val="000000">
                      <a:alpha val="65000"/>
                    </a:srgbClr>
                  </a:outerShdw>
                </a:effectLst>
                <a:ea typeface="Calibri"/>
                <a:cs typeface="Times New Roman"/>
              </a:rPr>
              <a:t>Many new languages confused the construction on the </a:t>
            </a:r>
            <a:br>
              <a:rPr lang="en-US" sz="2400" b="1" dirty="0">
                <a:solidFill>
                  <a:schemeClr val="accent2">
                    <a:lumMod val="75000"/>
                  </a:schemeClr>
                </a:solidFill>
                <a:effectLst>
                  <a:outerShdw blurRad="69850" dist="43180" dir="5400000" sx="0" sy="0">
                    <a:srgbClr val="000000">
                      <a:alpha val="65000"/>
                    </a:srgbClr>
                  </a:outerShdw>
                </a:effectLst>
                <a:ea typeface="Calibri"/>
                <a:cs typeface="Times New Roman"/>
              </a:rPr>
            </a:br>
            <a:r>
              <a:rPr lang="en-US" sz="2400" b="1" dirty="0">
                <a:solidFill>
                  <a:schemeClr val="accent2">
                    <a:lumMod val="75000"/>
                  </a:schemeClr>
                </a:solidFill>
                <a:effectLst>
                  <a:outerShdw blurRad="69850" dist="43180" dir="5400000" sx="0" sy="0">
                    <a:srgbClr val="000000">
                      <a:alpha val="65000"/>
                    </a:srgbClr>
                  </a:outerShdw>
                </a:effectLst>
                <a:ea typeface="Calibri"/>
                <a:cs typeface="Times New Roman"/>
              </a:rPr>
              <a:t>Tower of Babel.   </a:t>
            </a:r>
            <a:r>
              <a:rPr lang="en-US" sz="2400" b="1" dirty="0">
                <a:solidFill>
                  <a:srgbClr val="13616B"/>
                </a:solidFill>
                <a:effectLst>
                  <a:outerShdw blurRad="69850" dist="43180" dir="5400000" sx="0" sy="0">
                    <a:srgbClr val="000000">
                      <a:alpha val="65000"/>
                    </a:srgbClr>
                  </a:outerShdw>
                </a:effectLst>
                <a:ea typeface="Calibri"/>
                <a:cs typeface="Times New Roman"/>
              </a:rPr>
              <a:t>Therefore, the “sun god,” “moon goddess” </a:t>
            </a:r>
            <a:br>
              <a:rPr lang="en-US" sz="2400" b="1" dirty="0">
                <a:solidFill>
                  <a:srgbClr val="13616B"/>
                </a:solidFill>
                <a:effectLst>
                  <a:outerShdw blurRad="69850" dist="43180" dir="5400000" sx="0" sy="0">
                    <a:srgbClr val="000000">
                      <a:alpha val="65000"/>
                    </a:srgbClr>
                  </a:outerShdw>
                </a:effectLst>
                <a:ea typeface="Calibri"/>
                <a:cs typeface="Times New Roman"/>
              </a:rPr>
            </a:br>
            <a:r>
              <a:rPr lang="en-US" sz="2400" b="1" dirty="0">
                <a:solidFill>
                  <a:srgbClr val="13616B"/>
                </a:solidFill>
                <a:effectLst>
                  <a:outerShdw blurRad="69850" dist="43180" dir="5400000" sx="0" sy="0">
                    <a:srgbClr val="000000">
                      <a:alpha val="65000"/>
                    </a:srgbClr>
                  </a:outerShdw>
                </a:effectLst>
                <a:ea typeface="Calibri"/>
                <a:cs typeface="Times New Roman"/>
              </a:rPr>
              <a:t>and Tammuz were given many new names with each culture.</a:t>
            </a:r>
            <a:endParaRPr lang="en-US" sz="2400" dirty="0"/>
          </a:p>
        </p:txBody>
      </p:sp>
    </p:spTree>
    <p:extLst>
      <p:ext uri="{BB962C8B-B14F-4D97-AF65-F5344CB8AC3E}">
        <p14:creationId xmlns:p14="http://schemas.microsoft.com/office/powerpoint/2010/main" val="21907006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750"/>
                                        <p:tgtEl>
                                          <p:spTgt spid="3">
                                            <p:txEl>
                                              <p:pRg st="1" end="1"/>
                                            </p:txEl>
                                          </p:spTgt>
                                        </p:tgtEl>
                                      </p:cBhvr>
                                    </p:animEffect>
                                  </p:childTnLst>
                                </p:cTn>
                              </p:par>
                            </p:childTnLst>
                          </p:cTn>
                        </p:par>
                        <p:par>
                          <p:cTn id="8" fill="hold">
                            <p:stCondLst>
                              <p:cond delay="1750"/>
                            </p:stCondLst>
                            <p:childTnLst>
                              <p:par>
                                <p:cTn id="9" presetID="8" presetClass="entr" presetSubtype="32"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diamond(out)">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up)">
                                      <p:cBhvr>
                                        <p:cTn id="16" dur="125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C6552-42F6-43F2-A3FB-E92E8C09004E}" type="slidenum">
              <a:rPr lang="en-US" smtClean="0">
                <a:solidFill>
                  <a:schemeClr val="bg1"/>
                </a:solidFill>
              </a:rPr>
              <a:t>42</a:t>
            </a:fld>
            <a:endParaRPr lang="en-US" dirty="0">
              <a:solidFill>
                <a:schemeClr val="bg1"/>
              </a:solidFill>
            </a:endParaRPr>
          </a:p>
        </p:txBody>
      </p:sp>
      <p:sp>
        <p:nvSpPr>
          <p:cNvPr id="5" name="Title 1"/>
          <p:cNvSpPr>
            <a:spLocks noGrp="1"/>
          </p:cNvSpPr>
          <p:nvPr>
            <p:ph type="title"/>
          </p:nvPr>
        </p:nvSpPr>
        <p:spPr>
          <a:xfrm>
            <a:off x="1066800" y="5562600"/>
            <a:ext cx="9906000" cy="1066800"/>
          </a:xfrm>
        </p:spPr>
        <p:txBody>
          <a:bodyPr>
            <a:normAutofit fontScale="90000"/>
            <a:scene3d>
              <a:camera prst="orthographicFront"/>
              <a:lightRig rig="threePt" dir="t"/>
            </a:scene3d>
            <a:sp3d extrusionH="57150">
              <a:bevelT h="25400" prst="softRound"/>
            </a:sp3d>
          </a:bodyPr>
          <a:lstStyle/>
          <a:p>
            <a:pPr algn="ctr"/>
            <a:r>
              <a:rPr lang="en-US" sz="3600" dirty="0">
                <a:ln>
                  <a:solidFill>
                    <a:schemeClr val="tx1"/>
                  </a:solidFill>
                </a:ln>
                <a:solidFill>
                  <a:schemeClr val="accent4">
                    <a:lumMod val="75000"/>
                  </a:schemeClr>
                </a:solidFill>
                <a:latin typeface="Cooper Black" pitchFamily="18" charset="0"/>
              </a:rPr>
              <a:t>The Tower of Babel: 700 </a:t>
            </a:r>
            <a:r>
              <a:rPr lang="en-US" sz="3600" dirty="0" err="1">
                <a:ln>
                  <a:solidFill>
                    <a:schemeClr val="tx1"/>
                  </a:solidFill>
                </a:ln>
                <a:solidFill>
                  <a:schemeClr val="accent4">
                    <a:lumMod val="75000"/>
                  </a:schemeClr>
                </a:solidFill>
                <a:latin typeface="Cooper Black" pitchFamily="18" charset="0"/>
              </a:rPr>
              <a:t>yrs</a:t>
            </a:r>
            <a:r>
              <a:rPr lang="en-US" sz="3600" dirty="0">
                <a:ln>
                  <a:solidFill>
                    <a:schemeClr val="tx1"/>
                  </a:solidFill>
                </a:ln>
                <a:solidFill>
                  <a:schemeClr val="accent4">
                    <a:lumMod val="75000"/>
                  </a:schemeClr>
                </a:solidFill>
                <a:latin typeface="Cooper Black" pitchFamily="18" charset="0"/>
              </a:rPr>
              <a:t> after the flood …</a:t>
            </a:r>
            <a:br>
              <a:rPr lang="en-US" sz="5400" dirty="0">
                <a:ln>
                  <a:solidFill>
                    <a:schemeClr val="tx1"/>
                  </a:solidFill>
                </a:ln>
                <a:solidFill>
                  <a:srgbClr val="009999"/>
                </a:solidFill>
                <a:latin typeface="Cooper Black" pitchFamily="18" charset="0"/>
              </a:rPr>
            </a:br>
            <a:r>
              <a:rPr lang="en-US" sz="5400" dirty="0">
                <a:ln>
                  <a:solidFill>
                    <a:schemeClr val="tx1"/>
                  </a:solidFill>
                </a:ln>
                <a:solidFill>
                  <a:srgbClr val="009999"/>
                </a:solidFill>
                <a:latin typeface="Cooper Black" pitchFamily="18" charset="0"/>
              </a:rPr>
              <a:t>This was only the beginning!</a:t>
            </a:r>
          </a:p>
        </p:txBody>
      </p:sp>
      <p:grpSp>
        <p:nvGrpSpPr>
          <p:cNvPr id="3" name="Group 2"/>
          <p:cNvGrpSpPr/>
          <p:nvPr/>
        </p:nvGrpSpPr>
        <p:grpSpPr>
          <a:xfrm>
            <a:off x="7145866" y="1600200"/>
            <a:ext cx="4741334" cy="2667000"/>
            <a:chOff x="7145866" y="1600200"/>
            <a:chExt cx="4741334" cy="2667000"/>
          </a:xfrm>
        </p:grpSpPr>
        <p:pic>
          <p:nvPicPr>
            <p:cNvPr id="6" name="Picture 9" descr="C:\Users\Rae\Desktop\babel trinity slide.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145866" y="1600200"/>
              <a:ext cx="4741334" cy="2667000"/>
            </a:xfrm>
            <a:prstGeom prst="rect">
              <a:avLst/>
            </a:prstGeom>
            <a:ln w="76200" cap="sq">
              <a:solidFill>
                <a:schemeClr val="accent4">
                  <a:lumMod val="75000"/>
                </a:schemeClr>
              </a:solidFill>
              <a:miter lim="800000"/>
            </a:ln>
            <a:effectLst>
              <a:outerShdw blurRad="57150" dist="50800" dir="2700000" algn="tl" rotWithShape="0">
                <a:srgbClr val="000000">
                  <a:alpha val="40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0134600" y="2411628"/>
              <a:ext cx="1725828" cy="1815882"/>
            </a:xfrm>
            <a:prstGeom prst="rect">
              <a:avLst/>
            </a:prstGeom>
            <a:solidFill>
              <a:schemeClr val="tx1"/>
            </a:solidFill>
            <a:scene3d>
              <a:camera prst="orthographicFront"/>
              <a:lightRig rig="threePt" dir="t"/>
            </a:scene3d>
            <a:sp3d>
              <a:bevelT w="152400" h="50800" prst="softRound"/>
            </a:sp3d>
          </p:spPr>
          <p:txBody>
            <a:bodyPr wrap="square" lIns="91440" tIns="45720" rIns="91440" bIns="45720">
              <a:spAutoFit/>
            </a:bodyPr>
            <a:lstStyle/>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this</a:t>
              </a:r>
            </a:p>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Includes sacred regard!</a:t>
              </a:r>
            </a:p>
          </p:txBody>
        </p:sp>
      </p:grpSp>
    </p:spTree>
    <p:extLst>
      <p:ext uri="{BB962C8B-B14F-4D97-AF65-F5344CB8AC3E}">
        <p14:creationId xmlns:p14="http://schemas.microsoft.com/office/powerpoint/2010/main" val="27433999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32000">
              <a:schemeClr val="bg1"/>
            </a:gs>
            <a:gs pos="44000">
              <a:schemeClr val="bg1"/>
            </a:gs>
            <a:gs pos="0">
              <a:srgbClr val="F8EDD3"/>
            </a:gs>
            <a:gs pos="63000">
              <a:srgbClr val="FFEFD1"/>
            </a:gs>
            <a:gs pos="91000">
              <a:srgbClr val="F0EBD5"/>
            </a:gs>
            <a:gs pos="100000">
              <a:srgbClr val="D1C39F"/>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991600" cy="1066800"/>
          </a:xfrm>
        </p:spPr>
        <p:txBody>
          <a:bodyPr>
            <a:normAutofit/>
            <a:scene3d>
              <a:camera prst="orthographicFront"/>
              <a:lightRig rig="threePt" dir="t"/>
            </a:scene3d>
            <a:sp3d extrusionH="57150">
              <a:bevelT h="25400" prst="softRound"/>
            </a:sp3d>
          </a:bodyPr>
          <a:lstStyle/>
          <a:p>
            <a:pPr algn="ctr"/>
            <a:r>
              <a:rPr lang="en-US" sz="5400" dirty="0">
                <a:solidFill>
                  <a:schemeClr val="accent4">
                    <a:lumMod val="50000"/>
                  </a:schemeClr>
                </a:solidFill>
                <a:latin typeface="Cooper Black" pitchFamily="18" charset="0"/>
              </a:rPr>
              <a:t>Names of “no gods”</a:t>
            </a:r>
          </a:p>
        </p:txBody>
      </p:sp>
      <p:sp>
        <p:nvSpPr>
          <p:cNvPr id="4" name="Slide Number Placeholder 3"/>
          <p:cNvSpPr>
            <a:spLocks noGrp="1"/>
          </p:cNvSpPr>
          <p:nvPr>
            <p:ph type="sldNum" sz="quarter" idx="12"/>
          </p:nvPr>
        </p:nvSpPr>
        <p:spPr>
          <a:xfrm>
            <a:off x="8305800" y="6492875"/>
            <a:ext cx="1066800" cy="365125"/>
          </a:xfrm>
        </p:spPr>
        <p:txBody>
          <a:bodyPr/>
          <a:lstStyle/>
          <a:p>
            <a:fld id="{AA4C6552-42F6-43F2-A3FB-E92E8C09004E}" type="slidenum">
              <a:rPr lang="en-US" sz="1600" smtClean="0">
                <a:solidFill>
                  <a:schemeClr val="tx1"/>
                </a:solidFill>
              </a:rPr>
              <a:t>43</a:t>
            </a:fld>
            <a:endParaRPr lang="en-US"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764944121"/>
              </p:ext>
            </p:extLst>
          </p:nvPr>
        </p:nvGraphicFramePr>
        <p:xfrm>
          <a:off x="304800" y="1844040"/>
          <a:ext cx="8956041" cy="4632960"/>
        </p:xfrm>
        <a:graphic>
          <a:graphicData uri="http://schemas.openxmlformats.org/drawingml/2006/table">
            <a:tbl>
              <a:tblPr firstRow="1" bandRow="1">
                <a:tableStyleId>{21E4AEA4-8DFA-4A89-87EB-49C32662AFE0}</a:tableStyleId>
              </a:tblPr>
              <a:tblGrid>
                <a:gridCol w="2102680">
                  <a:extLst>
                    <a:ext uri="{9D8B030D-6E8A-4147-A177-3AD203B41FA5}">
                      <a16:colId xmlns:a16="http://schemas.microsoft.com/office/drawing/2014/main" val="20000"/>
                    </a:ext>
                  </a:extLst>
                </a:gridCol>
                <a:gridCol w="2102680">
                  <a:extLst>
                    <a:ext uri="{9D8B030D-6E8A-4147-A177-3AD203B41FA5}">
                      <a16:colId xmlns:a16="http://schemas.microsoft.com/office/drawing/2014/main" val="20001"/>
                    </a:ext>
                  </a:extLst>
                </a:gridCol>
                <a:gridCol w="2648001">
                  <a:extLst>
                    <a:ext uri="{9D8B030D-6E8A-4147-A177-3AD203B41FA5}">
                      <a16:colId xmlns:a16="http://schemas.microsoft.com/office/drawing/2014/main" val="20002"/>
                    </a:ext>
                  </a:extLst>
                </a:gridCol>
                <a:gridCol w="2102680">
                  <a:extLst>
                    <a:ext uri="{9D8B030D-6E8A-4147-A177-3AD203B41FA5}">
                      <a16:colId xmlns:a16="http://schemas.microsoft.com/office/drawing/2014/main" val="20003"/>
                    </a:ext>
                  </a:extLst>
                </a:gridCol>
              </a:tblGrid>
              <a:tr h="9124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n>
                            <a:solidFill>
                              <a:sysClr val="windowText" lastClr="000000"/>
                            </a:solidFill>
                          </a:ln>
                        </a:rPr>
                        <a:t>Culture</a:t>
                      </a:r>
                      <a:endParaRPr lang="en-US" sz="4400" dirty="0">
                        <a:ln>
                          <a:solidFill>
                            <a:sysClr val="windowText" lastClr="000000"/>
                          </a:solidFill>
                        </a:ln>
                      </a:endParaRPr>
                    </a:p>
                  </a:txBody>
                  <a:tcP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n>
                            <a:solidFill>
                              <a:sysClr val="windowText" lastClr="000000"/>
                            </a:solidFill>
                          </a:ln>
                          <a:solidFill>
                            <a:srgbClr val="FADA7A"/>
                          </a:solidFill>
                        </a:rPr>
                        <a:t>Nimrod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n>
                            <a:solidFill>
                              <a:sysClr val="windowText" lastClr="000000"/>
                            </a:solidFill>
                          </a:ln>
                          <a:solidFill>
                            <a:srgbClr val="FADA7A"/>
                          </a:solidFill>
                        </a:rPr>
                        <a:t>Lord of Heaven</a:t>
                      </a:r>
                      <a:endParaRPr lang="en-US" sz="3200" dirty="0">
                        <a:ln>
                          <a:solidFill>
                            <a:sysClr val="windowText" lastClr="000000"/>
                          </a:solidFill>
                        </a:ln>
                        <a:solidFill>
                          <a:srgbClr val="FADA7A"/>
                        </a:solidFill>
                      </a:endParaRPr>
                    </a:p>
                  </a:txBody>
                  <a:tcP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a:ln>
                            <a:solidFill>
                              <a:sysClr val="windowText" lastClr="000000"/>
                            </a:solidFill>
                          </a:ln>
                          <a:solidFill>
                            <a:srgbClr val="A40052"/>
                          </a:solidFill>
                        </a:rPr>
                        <a:t>Semiramis</a:t>
                      </a:r>
                      <a:br>
                        <a:rPr lang="en-US" sz="2400" dirty="0">
                          <a:ln>
                            <a:solidFill>
                              <a:sysClr val="windowText" lastClr="000000"/>
                            </a:solidFill>
                          </a:ln>
                          <a:solidFill>
                            <a:srgbClr val="A40052"/>
                          </a:solidFill>
                        </a:rPr>
                      </a:br>
                      <a:r>
                        <a:rPr lang="en-US" sz="2400" dirty="0">
                          <a:ln>
                            <a:solidFill>
                              <a:sysClr val="windowText" lastClr="000000"/>
                            </a:solidFill>
                          </a:ln>
                          <a:solidFill>
                            <a:srgbClr val="A40052"/>
                          </a:solidFill>
                        </a:rPr>
                        <a:t>Queen of Heaven </a:t>
                      </a:r>
                    </a:p>
                  </a:txBody>
                  <a:tcPr>
                    <a:cell3D prstMaterial="dkEdge">
                      <a:bevel/>
                      <a:lightRig rig="flood" dir="t"/>
                    </a:cell3D>
                  </a:tcPr>
                </a:tc>
                <a:tc>
                  <a:txBody>
                    <a:bodyPr/>
                    <a:lstStyle/>
                    <a:p>
                      <a:pPr algn="ctr"/>
                      <a:r>
                        <a:rPr lang="en-US" sz="3600" dirty="0">
                          <a:ln>
                            <a:solidFill>
                              <a:sysClr val="windowText" lastClr="000000"/>
                            </a:solidFill>
                          </a:ln>
                          <a:solidFill>
                            <a:srgbClr val="FFFF00"/>
                          </a:solidFill>
                        </a:rPr>
                        <a:t>Son</a:t>
                      </a:r>
                      <a:br>
                        <a:rPr lang="en-US" sz="3600" dirty="0">
                          <a:ln>
                            <a:solidFill>
                              <a:sysClr val="windowText" lastClr="000000"/>
                            </a:solidFill>
                          </a:ln>
                          <a:solidFill>
                            <a:srgbClr val="FFFF00"/>
                          </a:solidFill>
                        </a:rPr>
                      </a:br>
                      <a:r>
                        <a:rPr lang="en-US" sz="2400" dirty="0">
                          <a:ln>
                            <a:solidFill>
                              <a:sysClr val="windowText" lastClr="000000"/>
                            </a:solidFill>
                          </a:ln>
                          <a:solidFill>
                            <a:srgbClr val="FFFF00"/>
                          </a:solidFill>
                        </a:rPr>
                        <a:t>False</a:t>
                      </a:r>
                      <a:r>
                        <a:rPr lang="en-US" sz="2400" baseline="0" dirty="0">
                          <a:ln>
                            <a:solidFill>
                              <a:sysClr val="windowText" lastClr="000000"/>
                            </a:solidFill>
                          </a:ln>
                          <a:solidFill>
                            <a:srgbClr val="FFFF00"/>
                          </a:solidFill>
                        </a:rPr>
                        <a:t> Messiah</a:t>
                      </a:r>
                      <a:endParaRPr lang="en-US" dirty="0">
                        <a:ln>
                          <a:solidFill>
                            <a:sysClr val="windowText" lastClr="000000"/>
                          </a:solidFill>
                        </a:ln>
                        <a:solidFill>
                          <a:srgbClr val="FFFF00"/>
                        </a:solidFill>
                      </a:endParaRPr>
                    </a:p>
                  </a:txBody>
                  <a:tcPr>
                    <a:cell3D prstMaterial="dkEdge">
                      <a:bevel/>
                      <a:lightRig rig="flood" dir="t"/>
                    </a:cell3D>
                  </a:tcPr>
                </a:tc>
                <a:extLst>
                  <a:ext uri="{0D108BD9-81ED-4DB2-BD59-A6C34878D82A}">
                    <a16:rowId xmlns:a16="http://schemas.microsoft.com/office/drawing/2014/main" val="10000"/>
                  </a:ext>
                </a:extLst>
              </a:tr>
              <a:tr h="370840">
                <a:tc>
                  <a:txBody>
                    <a:bodyPr/>
                    <a:lstStyle/>
                    <a:p>
                      <a:pPr algn="ctr"/>
                      <a:r>
                        <a:rPr lang="en-US" sz="2800" b="1" dirty="0">
                          <a:ln>
                            <a:solidFill>
                              <a:sysClr val="windowText" lastClr="000000"/>
                            </a:solidFill>
                          </a:ln>
                          <a:solidFill>
                            <a:srgbClr val="0070C0"/>
                          </a:solidFill>
                        </a:rPr>
                        <a:t>Israelites </a:t>
                      </a:r>
                    </a:p>
                  </a:txBody>
                  <a:tcPr>
                    <a:cell3D prstMaterial="dkEdge">
                      <a:bevel/>
                      <a:lightRig rig="flood" dir="t"/>
                    </a:cell3D>
                  </a:tcPr>
                </a:tc>
                <a:tc>
                  <a:txBody>
                    <a:bodyPr/>
                    <a:lstStyle/>
                    <a:p>
                      <a:pPr algn="ctr"/>
                      <a:r>
                        <a:rPr lang="en-US" sz="2800" b="1" dirty="0">
                          <a:ln>
                            <a:solidFill>
                              <a:sysClr val="windowText" lastClr="000000"/>
                            </a:solidFill>
                          </a:ln>
                          <a:solidFill>
                            <a:srgbClr val="0070C0"/>
                          </a:solidFill>
                        </a:rPr>
                        <a:t>Baal </a:t>
                      </a:r>
                    </a:p>
                  </a:txBody>
                  <a:tcPr>
                    <a:cell3D prstMaterial="dkEdge">
                      <a:bevel/>
                      <a:lightRig rig="flood" dir="t"/>
                    </a:cell3D>
                  </a:tcPr>
                </a:tc>
                <a:tc>
                  <a:txBody>
                    <a:bodyPr/>
                    <a:lstStyle/>
                    <a:p>
                      <a:pPr algn="ctr"/>
                      <a:r>
                        <a:rPr lang="en-US" sz="2800" b="1" dirty="0">
                          <a:ln>
                            <a:solidFill>
                              <a:sysClr val="windowText" lastClr="000000"/>
                            </a:solidFill>
                          </a:ln>
                          <a:solidFill>
                            <a:srgbClr val="0070C0"/>
                          </a:solidFill>
                        </a:rPr>
                        <a:t>Ashtoreth</a:t>
                      </a:r>
                    </a:p>
                  </a:txBody>
                  <a:tcPr>
                    <a:cell3D prstMaterial="dkEdge">
                      <a:bevel/>
                      <a:lightRig rig="flood" dir="t"/>
                    </a:cell3D>
                  </a:tcPr>
                </a:tc>
                <a:tc>
                  <a:txBody>
                    <a:bodyPr/>
                    <a:lstStyle/>
                    <a:p>
                      <a:pPr algn="ctr"/>
                      <a:r>
                        <a:rPr lang="en-US" sz="2800" b="1" dirty="0">
                          <a:ln>
                            <a:solidFill>
                              <a:sysClr val="windowText" lastClr="000000"/>
                            </a:solidFill>
                          </a:ln>
                          <a:solidFill>
                            <a:srgbClr val="0070C0"/>
                          </a:solidFill>
                        </a:rPr>
                        <a:t>Tammuz </a:t>
                      </a:r>
                    </a:p>
                  </a:txBody>
                  <a:tcPr>
                    <a:cell3D prstMaterial="dkEdge">
                      <a:bevel/>
                      <a:lightRig rig="flood" dir="t"/>
                    </a:cell3D>
                  </a:tcPr>
                </a:tc>
                <a:extLst>
                  <a:ext uri="{0D108BD9-81ED-4DB2-BD59-A6C34878D82A}">
                    <a16:rowId xmlns:a16="http://schemas.microsoft.com/office/drawing/2014/main" val="10001"/>
                  </a:ext>
                </a:extLst>
              </a:tr>
              <a:tr h="370840">
                <a:tc>
                  <a:txBody>
                    <a:bodyPr/>
                    <a:lstStyle/>
                    <a:p>
                      <a:pPr algn="ctr"/>
                      <a:r>
                        <a:rPr lang="en-US" sz="2800" dirty="0"/>
                        <a:t>Phoenicians</a:t>
                      </a:r>
                      <a:r>
                        <a:rPr lang="en-US" sz="2800" baseline="0" dirty="0"/>
                        <a:t> </a:t>
                      </a:r>
                      <a:endParaRPr lang="en-US" sz="2800" dirty="0"/>
                    </a:p>
                  </a:txBody>
                  <a:tcPr>
                    <a:cell3D prstMaterial="dkEdge">
                      <a:bevel/>
                      <a:lightRig rig="flood" dir="t"/>
                    </a:cell3D>
                  </a:tcPr>
                </a:tc>
                <a:tc>
                  <a:txBody>
                    <a:bodyPr/>
                    <a:lstStyle/>
                    <a:p>
                      <a:pPr algn="ctr"/>
                      <a:r>
                        <a:rPr lang="en-US" sz="2800" dirty="0"/>
                        <a:t>El </a:t>
                      </a:r>
                    </a:p>
                  </a:txBody>
                  <a:tcPr>
                    <a:cell3D prstMaterial="dkEdge">
                      <a:bevel/>
                      <a:lightRig rig="flood" dir="t"/>
                    </a:cell3D>
                  </a:tcPr>
                </a:tc>
                <a:tc>
                  <a:txBody>
                    <a:bodyPr/>
                    <a:lstStyle/>
                    <a:p>
                      <a:pPr algn="ctr"/>
                      <a:r>
                        <a:rPr lang="en-US" sz="2800" dirty="0"/>
                        <a:t>Astarte</a:t>
                      </a:r>
                    </a:p>
                  </a:txBody>
                  <a:tcPr>
                    <a:cell3D prstMaterial="dkEdge">
                      <a:bevel/>
                      <a:lightRig rig="flood" dir="t"/>
                    </a:cell3D>
                  </a:tcPr>
                </a:tc>
                <a:tc>
                  <a:txBody>
                    <a:bodyPr/>
                    <a:lstStyle/>
                    <a:p>
                      <a:pPr algn="ctr"/>
                      <a:r>
                        <a:rPr lang="en-US" sz="2800" dirty="0"/>
                        <a:t>Bacchus </a:t>
                      </a:r>
                    </a:p>
                  </a:txBody>
                  <a:tcPr>
                    <a:cell3D prstMaterial="dkEdge">
                      <a:bevel/>
                      <a:lightRig rig="flood" dir="t"/>
                    </a:cell3D>
                  </a:tcPr>
                </a:tc>
                <a:extLst>
                  <a:ext uri="{0D108BD9-81ED-4DB2-BD59-A6C34878D82A}">
                    <a16:rowId xmlns:a16="http://schemas.microsoft.com/office/drawing/2014/main" val="10002"/>
                  </a:ext>
                </a:extLst>
              </a:tr>
              <a:tr h="370840">
                <a:tc>
                  <a:txBody>
                    <a:bodyPr/>
                    <a:lstStyle/>
                    <a:p>
                      <a:pPr algn="ctr"/>
                      <a:r>
                        <a:rPr lang="en-US" sz="2800" b="1" dirty="0">
                          <a:ln>
                            <a:solidFill>
                              <a:sysClr val="windowText" lastClr="000000"/>
                            </a:solidFill>
                          </a:ln>
                          <a:solidFill>
                            <a:srgbClr val="FFC000"/>
                          </a:solidFill>
                        </a:rPr>
                        <a:t>Babylon </a:t>
                      </a:r>
                    </a:p>
                  </a:txBody>
                  <a:tcPr>
                    <a:cell3D prstMaterial="dkEdge">
                      <a:bevel/>
                      <a:lightRig rig="flood" dir="t"/>
                    </a:cell3D>
                  </a:tcPr>
                </a:tc>
                <a:tc>
                  <a:txBody>
                    <a:bodyPr/>
                    <a:lstStyle/>
                    <a:p>
                      <a:pPr algn="ctr"/>
                      <a:r>
                        <a:rPr lang="en-US" sz="2800" b="1" dirty="0" err="1">
                          <a:ln>
                            <a:solidFill>
                              <a:sysClr val="windowText" lastClr="000000"/>
                            </a:solidFill>
                          </a:ln>
                          <a:solidFill>
                            <a:srgbClr val="FFC000"/>
                          </a:solidFill>
                        </a:rPr>
                        <a:t>Belus</a:t>
                      </a:r>
                      <a:r>
                        <a:rPr lang="en-US" sz="2800" b="1" dirty="0">
                          <a:ln>
                            <a:solidFill>
                              <a:sysClr val="windowText" lastClr="000000"/>
                            </a:solidFill>
                          </a:ln>
                          <a:solidFill>
                            <a:srgbClr val="FFC000"/>
                          </a:solidFill>
                        </a:rPr>
                        <a:t> </a:t>
                      </a:r>
                    </a:p>
                  </a:txBody>
                  <a:tcPr>
                    <a:cell3D prstMaterial="dkEdge">
                      <a:bevel/>
                      <a:lightRig rig="flood" dir="t"/>
                    </a:cell3D>
                  </a:tcPr>
                </a:tc>
                <a:tc>
                  <a:txBody>
                    <a:bodyPr/>
                    <a:lstStyle/>
                    <a:p>
                      <a:pPr algn="ctr"/>
                      <a:r>
                        <a:rPr lang="en-US" sz="2800" b="1" dirty="0">
                          <a:ln>
                            <a:solidFill>
                              <a:sysClr val="windowText" lastClr="000000"/>
                            </a:solidFill>
                          </a:ln>
                          <a:solidFill>
                            <a:srgbClr val="FFC000"/>
                          </a:solidFill>
                        </a:rPr>
                        <a:t>Rhea, Ishtar</a:t>
                      </a:r>
                    </a:p>
                  </a:txBody>
                  <a:tcPr>
                    <a:cell3D prstMaterial="dkEdge">
                      <a:bevel/>
                      <a:lightRig rig="flood" dir="t"/>
                    </a:cell3D>
                  </a:tcPr>
                </a:tc>
                <a:tc>
                  <a:txBody>
                    <a:bodyPr/>
                    <a:lstStyle/>
                    <a:p>
                      <a:pPr algn="ctr"/>
                      <a:r>
                        <a:rPr lang="en-US" sz="2800" b="1" dirty="0">
                          <a:ln>
                            <a:solidFill>
                              <a:sysClr val="windowText" lastClr="000000"/>
                            </a:solidFill>
                          </a:ln>
                          <a:solidFill>
                            <a:srgbClr val="FFC000"/>
                          </a:solidFill>
                        </a:rPr>
                        <a:t>Tammuz </a:t>
                      </a:r>
                    </a:p>
                  </a:txBody>
                  <a:tcPr>
                    <a:cell3D prstMaterial="dkEdge">
                      <a:bevel/>
                      <a:lightRig rig="flood" dir="t"/>
                    </a:cell3D>
                  </a:tcPr>
                </a:tc>
                <a:extLst>
                  <a:ext uri="{0D108BD9-81ED-4DB2-BD59-A6C34878D82A}">
                    <a16:rowId xmlns:a16="http://schemas.microsoft.com/office/drawing/2014/main" val="10003"/>
                  </a:ext>
                </a:extLst>
              </a:tr>
              <a:tr h="370840">
                <a:tc>
                  <a:txBody>
                    <a:bodyPr/>
                    <a:lstStyle/>
                    <a:p>
                      <a:pPr algn="ctr"/>
                      <a:r>
                        <a:rPr lang="en-US" sz="2800" dirty="0"/>
                        <a:t>Assyria </a:t>
                      </a:r>
                    </a:p>
                  </a:txBody>
                  <a:tcPr>
                    <a:cell3D prstMaterial="dkEdge">
                      <a:bevel/>
                      <a:lightRig rig="flood" dir="t"/>
                    </a:cell3D>
                  </a:tcPr>
                </a:tc>
                <a:tc>
                  <a:txBody>
                    <a:bodyPr/>
                    <a:lstStyle/>
                    <a:p>
                      <a:pPr algn="ctr"/>
                      <a:r>
                        <a:rPr lang="en-US" sz="2800" dirty="0" err="1"/>
                        <a:t>Ninus</a:t>
                      </a:r>
                      <a:r>
                        <a:rPr lang="en-US" sz="2800" dirty="0"/>
                        <a:t> </a:t>
                      </a:r>
                    </a:p>
                  </a:txBody>
                  <a:tcPr>
                    <a:cell3D prstMaterial="dkEdge">
                      <a:bevel/>
                      <a:lightRig rig="flood" dir="t"/>
                    </a:cell3D>
                  </a:tcPr>
                </a:tc>
                <a:tc>
                  <a:txBody>
                    <a:bodyPr/>
                    <a:lstStyle/>
                    <a:p>
                      <a:pPr algn="ctr"/>
                      <a:r>
                        <a:rPr lang="en-US" sz="2800" dirty="0" err="1"/>
                        <a:t>Beltis</a:t>
                      </a:r>
                      <a:r>
                        <a:rPr lang="en-US" sz="2800" dirty="0"/>
                        <a:t> </a:t>
                      </a:r>
                    </a:p>
                  </a:txBody>
                  <a:tcPr>
                    <a:cell3D prstMaterial="dkEdge">
                      <a:bevel/>
                      <a:lightRig rig="flood" dir="t"/>
                    </a:cell3D>
                  </a:tcPr>
                </a:tc>
                <a:tc>
                  <a:txBody>
                    <a:bodyPr/>
                    <a:lstStyle/>
                    <a:p>
                      <a:pPr algn="ctr"/>
                      <a:r>
                        <a:rPr lang="en-US" sz="2800" dirty="0"/>
                        <a:t>Hercules </a:t>
                      </a:r>
                    </a:p>
                  </a:txBody>
                  <a:tcPr>
                    <a:cell3D prstMaterial="dkEdge">
                      <a:bevel/>
                      <a:lightRig rig="flood" dir="t"/>
                    </a:cell3D>
                  </a:tcPr>
                </a:tc>
                <a:extLst>
                  <a:ext uri="{0D108BD9-81ED-4DB2-BD59-A6C34878D82A}">
                    <a16:rowId xmlns:a16="http://schemas.microsoft.com/office/drawing/2014/main" val="10004"/>
                  </a:ext>
                </a:extLst>
              </a:tr>
              <a:tr h="370840">
                <a:tc>
                  <a:txBody>
                    <a:bodyPr/>
                    <a:lstStyle/>
                    <a:p>
                      <a:pPr algn="ctr"/>
                      <a:r>
                        <a:rPr lang="en-US" sz="2800" dirty="0"/>
                        <a:t>Greece </a:t>
                      </a:r>
                    </a:p>
                  </a:txBody>
                  <a:tcPr>
                    <a:cell3D prstMaterial="dkEdge">
                      <a:bevel/>
                      <a:lightRig rig="flood" dir="t"/>
                    </a:cell3D>
                  </a:tcPr>
                </a:tc>
                <a:tc>
                  <a:txBody>
                    <a:bodyPr/>
                    <a:lstStyle/>
                    <a:p>
                      <a:pPr algn="ctr"/>
                      <a:r>
                        <a:rPr lang="en-US" sz="2800" dirty="0"/>
                        <a:t>Zeus </a:t>
                      </a:r>
                    </a:p>
                  </a:txBody>
                  <a:tcPr>
                    <a:cell3D prstMaterial="dkEdge">
                      <a:bevel/>
                      <a:lightRig rig="flood" dir="t"/>
                    </a:cell3D>
                  </a:tcPr>
                </a:tc>
                <a:tc>
                  <a:txBody>
                    <a:bodyPr/>
                    <a:lstStyle/>
                    <a:p>
                      <a:pPr algn="ctr"/>
                      <a:r>
                        <a:rPr lang="en-US" sz="2800" dirty="0"/>
                        <a:t>Aphrodite </a:t>
                      </a:r>
                    </a:p>
                  </a:txBody>
                  <a:tcPr>
                    <a:cell3D prstMaterial="dkEdge">
                      <a:bevel/>
                      <a:lightRig rig="flood" dir="t"/>
                    </a:cell3D>
                  </a:tcPr>
                </a:tc>
                <a:tc>
                  <a:txBody>
                    <a:bodyPr/>
                    <a:lstStyle/>
                    <a:p>
                      <a:pPr algn="ctr"/>
                      <a:r>
                        <a:rPr lang="en-US" sz="2800" dirty="0"/>
                        <a:t>Dionysius </a:t>
                      </a:r>
                    </a:p>
                  </a:txBody>
                  <a:tcPr>
                    <a:cell3D prstMaterial="dkEdge">
                      <a:bevel/>
                      <a:lightRig rig="flood" dir="t"/>
                    </a:cell3D>
                  </a:tcPr>
                </a:tc>
                <a:extLst>
                  <a:ext uri="{0D108BD9-81ED-4DB2-BD59-A6C34878D82A}">
                    <a16:rowId xmlns:a16="http://schemas.microsoft.com/office/drawing/2014/main" val="10005"/>
                  </a:ext>
                </a:extLst>
              </a:tr>
              <a:tr h="370840">
                <a:tc>
                  <a:txBody>
                    <a:bodyPr/>
                    <a:lstStyle/>
                    <a:p>
                      <a:pPr algn="ctr"/>
                      <a:r>
                        <a:rPr lang="en-US" sz="2800" dirty="0"/>
                        <a:t>Rome </a:t>
                      </a:r>
                    </a:p>
                  </a:txBody>
                  <a:tcPr>
                    <a:cell3D prstMaterial="dkEdge">
                      <a:bevel/>
                      <a:lightRig rig="flood" dir="t"/>
                    </a:cell3D>
                  </a:tcPr>
                </a:tc>
                <a:tc>
                  <a:txBody>
                    <a:bodyPr/>
                    <a:lstStyle/>
                    <a:p>
                      <a:pPr algn="ctr"/>
                      <a:r>
                        <a:rPr lang="en-US" sz="2800" dirty="0"/>
                        <a:t>Jupiter </a:t>
                      </a:r>
                    </a:p>
                  </a:txBody>
                  <a:tcPr>
                    <a:cell3D prstMaterial="dkEdge">
                      <a:bevel/>
                      <a:lightRig rig="flood" dir="t"/>
                    </a:cell3D>
                  </a:tcPr>
                </a:tc>
                <a:tc>
                  <a:txBody>
                    <a:bodyPr/>
                    <a:lstStyle/>
                    <a:p>
                      <a:pPr algn="ctr"/>
                      <a:r>
                        <a:rPr lang="en-US" sz="2800" dirty="0"/>
                        <a:t>Cybele, Diana</a:t>
                      </a:r>
                    </a:p>
                  </a:txBody>
                  <a:tcPr>
                    <a:cell3D prstMaterial="dkEdge">
                      <a:bevel/>
                      <a:lightRig rig="flood" dir="t"/>
                    </a:cell3D>
                  </a:tcPr>
                </a:tc>
                <a:tc>
                  <a:txBody>
                    <a:bodyPr/>
                    <a:lstStyle/>
                    <a:p>
                      <a:pPr algn="ctr"/>
                      <a:r>
                        <a:rPr lang="en-US" sz="2800" dirty="0" err="1"/>
                        <a:t>Attis</a:t>
                      </a:r>
                      <a:r>
                        <a:rPr lang="en-US" sz="2800" dirty="0"/>
                        <a:t> </a:t>
                      </a:r>
                    </a:p>
                  </a:txBody>
                  <a:tcPr>
                    <a:cell3D prstMaterial="dkEdge">
                      <a:bevel/>
                      <a:lightRig rig="flood" dir="t"/>
                    </a:cell3D>
                  </a:tcPr>
                </a:tc>
                <a:extLst>
                  <a:ext uri="{0D108BD9-81ED-4DB2-BD59-A6C34878D82A}">
                    <a16:rowId xmlns:a16="http://schemas.microsoft.com/office/drawing/2014/main" val="10006"/>
                  </a:ext>
                </a:extLst>
              </a:tr>
              <a:tr h="370840">
                <a:tc>
                  <a:txBody>
                    <a:bodyPr/>
                    <a:lstStyle/>
                    <a:p>
                      <a:pPr algn="ctr"/>
                      <a:r>
                        <a:rPr lang="en-US" sz="2800" b="1" dirty="0">
                          <a:ln>
                            <a:solidFill>
                              <a:sysClr val="windowText" lastClr="000000"/>
                            </a:solidFill>
                          </a:ln>
                          <a:solidFill>
                            <a:srgbClr val="009999"/>
                          </a:solidFill>
                        </a:rPr>
                        <a:t>Egypt </a:t>
                      </a:r>
                    </a:p>
                  </a:txBody>
                  <a:tcPr>
                    <a:cell3D prstMaterial="dkEdge">
                      <a:bevel/>
                      <a:lightRig rig="flood" dir="t"/>
                    </a:cell3D>
                  </a:tcPr>
                </a:tc>
                <a:tc>
                  <a:txBody>
                    <a:bodyPr/>
                    <a:lstStyle/>
                    <a:p>
                      <a:pPr algn="ctr"/>
                      <a:r>
                        <a:rPr lang="en-US" sz="2800" b="1" dirty="0">
                          <a:ln>
                            <a:solidFill>
                              <a:sysClr val="windowText" lastClr="000000"/>
                            </a:solidFill>
                          </a:ln>
                          <a:solidFill>
                            <a:srgbClr val="009999"/>
                          </a:solidFill>
                        </a:rPr>
                        <a:t>Ra </a:t>
                      </a:r>
                    </a:p>
                  </a:txBody>
                  <a:tcPr>
                    <a:cell3D prstMaterial="dkEdge">
                      <a:bevel/>
                      <a:lightRig rig="flood" dir="t"/>
                    </a:cell3D>
                  </a:tcPr>
                </a:tc>
                <a:tc>
                  <a:txBody>
                    <a:bodyPr/>
                    <a:lstStyle/>
                    <a:p>
                      <a:pPr algn="ctr"/>
                      <a:r>
                        <a:rPr lang="en-US" sz="2800" b="1" dirty="0">
                          <a:ln>
                            <a:solidFill>
                              <a:sysClr val="windowText" lastClr="000000"/>
                            </a:solidFill>
                          </a:ln>
                          <a:solidFill>
                            <a:srgbClr val="009999"/>
                          </a:solidFill>
                        </a:rPr>
                        <a:t>Isis, </a:t>
                      </a:r>
                      <a:r>
                        <a:rPr lang="en-US" sz="2800" b="1" dirty="0" err="1">
                          <a:ln>
                            <a:solidFill>
                              <a:sysClr val="windowText" lastClr="000000"/>
                            </a:solidFill>
                          </a:ln>
                          <a:solidFill>
                            <a:srgbClr val="009999"/>
                          </a:solidFill>
                        </a:rPr>
                        <a:t>Hathor</a:t>
                      </a:r>
                      <a:endParaRPr lang="en-US" sz="2800" b="1" dirty="0">
                        <a:ln>
                          <a:solidFill>
                            <a:sysClr val="windowText" lastClr="000000"/>
                          </a:solidFill>
                        </a:ln>
                        <a:solidFill>
                          <a:srgbClr val="009999"/>
                        </a:solidFill>
                      </a:endParaRPr>
                    </a:p>
                  </a:txBody>
                  <a:tcPr>
                    <a:cell3D prstMaterial="dkEdge">
                      <a:bevel/>
                      <a:lightRig rig="flood" dir="t"/>
                    </a:cell3D>
                  </a:tcPr>
                </a:tc>
                <a:tc>
                  <a:txBody>
                    <a:bodyPr/>
                    <a:lstStyle/>
                    <a:p>
                      <a:pPr algn="ctr"/>
                      <a:r>
                        <a:rPr lang="en-US" sz="2800" b="1" dirty="0">
                          <a:ln>
                            <a:solidFill>
                              <a:sysClr val="windowText" lastClr="000000"/>
                            </a:solidFill>
                          </a:ln>
                          <a:solidFill>
                            <a:srgbClr val="009999"/>
                          </a:solidFill>
                        </a:rPr>
                        <a:t>Osiris, Horus</a:t>
                      </a:r>
                    </a:p>
                  </a:txBody>
                  <a:tcPr>
                    <a:cell3D prstMaterial="dkEdge">
                      <a:bevel/>
                      <a:lightRig rig="flood" dir="t"/>
                    </a:cell3D>
                  </a:tcPr>
                </a:tc>
                <a:extLst>
                  <a:ext uri="{0D108BD9-81ED-4DB2-BD59-A6C34878D82A}">
                    <a16:rowId xmlns:a16="http://schemas.microsoft.com/office/drawing/2014/main" val="10007"/>
                  </a:ext>
                </a:extLst>
              </a:tr>
            </a:tbl>
          </a:graphicData>
        </a:graphic>
      </p:graphicFrame>
      <p:pic>
        <p:nvPicPr>
          <p:cNvPr id="12" name="Picture 5" descr="C:\Users\Rae\Desktop\moons &amp; gods\horus-osiris-isis-louv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879" y="3370524"/>
            <a:ext cx="2458521" cy="3339248"/>
          </a:xfrm>
          <a:prstGeom prst="roundRect">
            <a:avLst>
              <a:gd name="adj" fmla="val 4167"/>
            </a:avLst>
          </a:prstGeom>
          <a:solidFill>
            <a:srgbClr val="FFFFFF"/>
          </a:solidFill>
          <a:ln w="7620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914400" y="751582"/>
            <a:ext cx="7701504" cy="107721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50" dirty="0">
                <a:ln w="19050" cmpd="sng">
                  <a:solidFill>
                    <a:schemeClr val="accent6">
                      <a:satMod val="120000"/>
                      <a:shade val="80000"/>
                    </a:schemeClr>
                  </a:solidFill>
                  <a:prstDash val="solid"/>
                </a:ln>
                <a:solidFill>
                  <a:schemeClr val="accent4">
                    <a:lumMod val="50000"/>
                  </a:schemeClr>
                </a:solidFill>
                <a:effectLst>
                  <a:glow rad="228600">
                    <a:schemeClr val="accent2">
                      <a:satMod val="175000"/>
                      <a:alpha val="40000"/>
                    </a:schemeClr>
                  </a:glow>
                </a:effectLst>
              </a:rPr>
              <a:t>The Scriptural history of pagan gods</a:t>
            </a:r>
            <a:br>
              <a:rPr lang="en-US" sz="3200" b="1" cap="none" spc="50" dirty="0">
                <a:ln w="19050" cmpd="sng">
                  <a:solidFill>
                    <a:schemeClr val="accent6">
                      <a:satMod val="120000"/>
                      <a:shade val="80000"/>
                    </a:schemeClr>
                  </a:solidFill>
                  <a:prstDash val="solid"/>
                </a:ln>
                <a:solidFill>
                  <a:schemeClr val="accent4">
                    <a:lumMod val="50000"/>
                  </a:schemeClr>
                </a:solidFill>
                <a:effectLst>
                  <a:glow rad="228600">
                    <a:schemeClr val="accent2">
                      <a:satMod val="175000"/>
                      <a:alpha val="40000"/>
                    </a:schemeClr>
                  </a:glow>
                </a:effectLst>
              </a:rPr>
            </a:br>
            <a:r>
              <a:rPr lang="en-US" sz="3200" b="1" cap="none" spc="50" dirty="0">
                <a:ln w="19050" cmpd="sng">
                  <a:solidFill>
                    <a:schemeClr val="accent6">
                      <a:satMod val="120000"/>
                      <a:shade val="80000"/>
                    </a:schemeClr>
                  </a:solidFill>
                  <a:prstDash val="solid"/>
                </a:ln>
                <a:solidFill>
                  <a:schemeClr val="accent4">
                    <a:lumMod val="50000"/>
                  </a:schemeClr>
                </a:solidFill>
                <a:effectLst>
                  <a:glow rad="228600">
                    <a:schemeClr val="accent2">
                      <a:satMod val="175000"/>
                      <a:alpha val="40000"/>
                    </a:schemeClr>
                  </a:glow>
                </a:effectLst>
              </a:rPr>
              <a:t>begins with Nimrod, the sun god.</a:t>
            </a:r>
          </a:p>
        </p:txBody>
      </p:sp>
      <p:pic>
        <p:nvPicPr>
          <p:cNvPr id="8" name="Picture 6" descr="C:\Users\Rae\Desktop\semiramis nimr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4879" y="152400"/>
            <a:ext cx="2443480" cy="3022504"/>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47685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8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2000">
              <a:schemeClr val="bg1"/>
            </a:gs>
            <a:gs pos="44000">
              <a:schemeClr val="bg1"/>
            </a:gs>
            <a:gs pos="0">
              <a:srgbClr val="F8EDD3"/>
            </a:gs>
            <a:gs pos="72000">
              <a:srgbClr val="FFEFD1"/>
            </a:gs>
            <a:gs pos="91000">
              <a:srgbClr val="F0EBD5"/>
            </a:gs>
            <a:gs pos="100000">
              <a:srgbClr val="D1C39F"/>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h="25400" prst="softRound"/>
            </a:sp3d>
          </a:bodyPr>
          <a:lstStyle/>
          <a:p>
            <a:pPr algn="ctr"/>
            <a:r>
              <a:rPr lang="en-US" dirty="0">
                <a:solidFill>
                  <a:srgbClr val="793F25"/>
                </a:solidFill>
                <a:latin typeface="Cooper Black" pitchFamily="18" charset="0"/>
              </a:rPr>
              <a:t>Gen 11  ~1925 BC – </a:t>
            </a:r>
            <a:r>
              <a:rPr lang="en-US" dirty="0" err="1">
                <a:solidFill>
                  <a:srgbClr val="793F25"/>
                </a:solidFill>
                <a:latin typeface="Cooper Black" pitchFamily="18" charset="0"/>
              </a:rPr>
              <a:t>Terah’s</a:t>
            </a:r>
            <a:r>
              <a:rPr lang="en-US" dirty="0">
                <a:solidFill>
                  <a:srgbClr val="793F25"/>
                </a:solidFill>
                <a:latin typeface="Cooper Black" pitchFamily="18" charset="0"/>
              </a:rPr>
              <a:t> Family</a:t>
            </a:r>
          </a:p>
        </p:txBody>
      </p:sp>
      <p:sp>
        <p:nvSpPr>
          <p:cNvPr id="3" name="Content Placeholder 2"/>
          <p:cNvSpPr>
            <a:spLocks noGrp="1"/>
          </p:cNvSpPr>
          <p:nvPr>
            <p:ph idx="1"/>
          </p:nvPr>
        </p:nvSpPr>
        <p:spPr>
          <a:xfrm>
            <a:off x="304800" y="1295400"/>
            <a:ext cx="11353800" cy="5257800"/>
          </a:xfrm>
        </p:spPr>
        <p:txBody>
          <a:bodyPr>
            <a:normAutofit/>
            <a:scene3d>
              <a:camera prst="orthographicFront"/>
              <a:lightRig rig="threePt" dir="t"/>
            </a:scene3d>
            <a:sp3d extrusionH="57150">
              <a:bevelT w="38100" h="38100"/>
            </a:sp3d>
          </a:bodyPr>
          <a:lstStyle/>
          <a:p>
            <a:r>
              <a:rPr lang="en-US" dirty="0"/>
              <a:t>Even though the family of Shem, through Terah, had a knowledge of the proper worship of </a:t>
            </a:r>
            <a:r>
              <a:rPr lang="en-US" b="1" dirty="0">
                <a:solidFill>
                  <a:srgbClr val="0070C0"/>
                </a:solidFill>
              </a:rPr>
              <a:t>Yahuah</a:t>
            </a:r>
            <a:r>
              <a:rPr lang="en-US" dirty="0">
                <a:solidFill>
                  <a:srgbClr val="0070C0"/>
                </a:solidFill>
              </a:rPr>
              <a:t>,</a:t>
            </a:r>
            <a:r>
              <a:rPr lang="en-US" dirty="0"/>
              <a:t> their worship was also corrupted by idolatry, </a:t>
            </a:r>
            <a:br>
              <a:rPr lang="en-US" dirty="0"/>
            </a:br>
            <a:r>
              <a:rPr lang="en-US" dirty="0"/>
              <a:t>serving other gods in Ur of the </a:t>
            </a:r>
            <a:r>
              <a:rPr lang="en-US" dirty="0" err="1"/>
              <a:t>Chaldees</a:t>
            </a:r>
            <a:r>
              <a:rPr lang="en-US" dirty="0"/>
              <a:t>. </a:t>
            </a:r>
          </a:p>
          <a:p>
            <a:r>
              <a:rPr lang="en-US" b="1" dirty="0">
                <a:solidFill>
                  <a:srgbClr val="0070C0"/>
                </a:solidFill>
              </a:rPr>
              <a:t>Gen 11:31  </a:t>
            </a:r>
            <a:r>
              <a:rPr lang="en-US" dirty="0"/>
              <a:t>Terah took Abram, Lot and </a:t>
            </a:r>
            <a:r>
              <a:rPr lang="en-US" dirty="0" err="1"/>
              <a:t>Sarai</a:t>
            </a:r>
            <a:r>
              <a:rPr lang="en-US" dirty="0"/>
              <a:t> </a:t>
            </a:r>
            <a:r>
              <a:rPr lang="en-US" dirty="0">
                <a:solidFill>
                  <a:srgbClr val="0070C0"/>
                </a:solidFill>
              </a:rPr>
              <a:t>“… and they went forth with them from Ur of the </a:t>
            </a:r>
            <a:r>
              <a:rPr lang="en-US" dirty="0" err="1">
                <a:solidFill>
                  <a:srgbClr val="0070C0"/>
                </a:solidFill>
              </a:rPr>
              <a:t>Chaldees</a:t>
            </a:r>
            <a:r>
              <a:rPr lang="en-US" dirty="0">
                <a:solidFill>
                  <a:srgbClr val="0070C0"/>
                </a:solidFill>
              </a:rPr>
              <a:t> …” </a:t>
            </a:r>
          </a:p>
          <a:p>
            <a:r>
              <a:rPr lang="en-US" b="1" dirty="0">
                <a:solidFill>
                  <a:srgbClr val="0070C0"/>
                </a:solidFill>
              </a:rPr>
              <a:t>Josh 24:2  </a:t>
            </a:r>
            <a:r>
              <a:rPr lang="en-US" dirty="0"/>
              <a:t>And Joshua said unto all the people, </a:t>
            </a:r>
            <a:br>
              <a:rPr lang="en-US" dirty="0"/>
            </a:br>
            <a:r>
              <a:rPr lang="en-US" u="sng" dirty="0"/>
              <a:t>Thus saith </a:t>
            </a:r>
            <a:r>
              <a:rPr lang="en-US" b="1" u="sng" dirty="0">
                <a:solidFill>
                  <a:srgbClr val="0070C0"/>
                </a:solidFill>
              </a:rPr>
              <a:t>Yahuah</a:t>
            </a:r>
            <a:r>
              <a:rPr lang="en-US" u="sng" dirty="0"/>
              <a:t> your Elohim</a:t>
            </a:r>
            <a:r>
              <a:rPr lang="en-US" dirty="0"/>
              <a:t> of Israel, </a:t>
            </a:r>
            <a:br>
              <a:rPr lang="en-US" dirty="0"/>
            </a:br>
            <a:r>
              <a:rPr lang="en-US" b="1" u="sng" dirty="0">
                <a:solidFill>
                  <a:srgbClr val="008080"/>
                </a:solidFill>
              </a:rPr>
              <a:t>Your fathers</a:t>
            </a:r>
            <a:r>
              <a:rPr lang="en-US" b="1" dirty="0">
                <a:solidFill>
                  <a:srgbClr val="008080"/>
                </a:solidFill>
              </a:rPr>
              <a:t> </a:t>
            </a:r>
            <a:r>
              <a:rPr lang="en-US" dirty="0"/>
              <a:t>dwelt on the other side of </a:t>
            </a:r>
            <a:br>
              <a:rPr lang="en-US" dirty="0"/>
            </a:br>
            <a:r>
              <a:rPr lang="en-US" dirty="0"/>
              <a:t>the flood in old time, </a:t>
            </a:r>
            <a:r>
              <a:rPr lang="en-US" b="1" u="sng" dirty="0">
                <a:solidFill>
                  <a:srgbClr val="008080"/>
                </a:solidFill>
              </a:rPr>
              <a:t>even Terah</a:t>
            </a:r>
            <a:r>
              <a:rPr lang="en-US" dirty="0">
                <a:solidFill>
                  <a:srgbClr val="008080"/>
                </a:solidFill>
              </a:rPr>
              <a:t>,</a:t>
            </a:r>
            <a:r>
              <a:rPr lang="en-US" b="1" dirty="0">
                <a:solidFill>
                  <a:srgbClr val="008080"/>
                </a:solidFill>
              </a:rPr>
              <a:t> </a:t>
            </a:r>
            <a:r>
              <a:rPr lang="en-US" dirty="0"/>
              <a:t>the </a:t>
            </a:r>
            <a:br>
              <a:rPr lang="en-US" dirty="0"/>
            </a:br>
            <a:r>
              <a:rPr lang="en-US" dirty="0"/>
              <a:t>father of Abraham, and the father of </a:t>
            </a:r>
            <a:br>
              <a:rPr lang="en-US" dirty="0"/>
            </a:br>
            <a:r>
              <a:rPr lang="en-US" dirty="0" err="1"/>
              <a:t>Nachor</a:t>
            </a:r>
            <a:r>
              <a:rPr lang="en-US" dirty="0"/>
              <a:t>: and they </a:t>
            </a:r>
            <a:r>
              <a:rPr lang="en-US" b="1" u="sng" dirty="0">
                <a:solidFill>
                  <a:srgbClr val="008080"/>
                </a:solidFill>
              </a:rPr>
              <a:t>served other gods</a:t>
            </a:r>
            <a:r>
              <a:rPr lang="en-US" dirty="0">
                <a:solidFill>
                  <a:srgbClr val="008080"/>
                </a:solidFill>
              </a:rPr>
              <a:t>.</a:t>
            </a:r>
          </a:p>
          <a:p>
            <a:endParaRPr lang="en-US" dirty="0"/>
          </a:p>
        </p:txBody>
      </p:sp>
      <p:sp>
        <p:nvSpPr>
          <p:cNvPr id="4" name="Slide Number Placeholder 3"/>
          <p:cNvSpPr>
            <a:spLocks noGrp="1"/>
          </p:cNvSpPr>
          <p:nvPr>
            <p:ph type="sldNum" sz="quarter" idx="12"/>
          </p:nvPr>
        </p:nvSpPr>
        <p:spPr>
          <a:xfrm>
            <a:off x="9296400" y="6416675"/>
            <a:ext cx="2743200" cy="365125"/>
          </a:xfrm>
        </p:spPr>
        <p:txBody>
          <a:bodyPr/>
          <a:lstStyle/>
          <a:p>
            <a:fld id="{AA4C6552-42F6-43F2-A3FB-E92E8C09004E}" type="slidenum">
              <a:rPr lang="en-US" smtClean="0"/>
              <a:t>44</a:t>
            </a:fld>
            <a:endParaRPr lang="en-US" dirty="0"/>
          </a:p>
        </p:txBody>
      </p:sp>
      <p:pic>
        <p:nvPicPr>
          <p:cNvPr id="2051" name="Picture 3" descr="C:\Users\Rae\Desktop\idols of 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799" y="3276600"/>
            <a:ext cx="4206683" cy="2714625"/>
          </a:xfrm>
          <a:prstGeom prst="roundRect">
            <a:avLst>
              <a:gd name="adj" fmla="val 805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48600" y="6026785"/>
            <a:ext cx="37338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793F25"/>
                </a:solidFill>
                <a:effectLst>
                  <a:outerShdw blurRad="50800" dist="39000" dir="5460000" algn="tl">
                    <a:srgbClr val="000000">
                      <a:alpha val="38000"/>
                    </a:srgbClr>
                  </a:outerShdw>
                </a:effectLst>
              </a:rPr>
              <a:t>Other “gods” of Ur</a:t>
            </a:r>
          </a:p>
        </p:txBody>
      </p:sp>
    </p:spTree>
    <p:extLst>
      <p:ext uri="{BB962C8B-B14F-4D97-AF65-F5344CB8AC3E}">
        <p14:creationId xmlns:p14="http://schemas.microsoft.com/office/powerpoint/2010/main" val="346955121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8)">
                                      <p:cBhvr>
                                        <p:cTn id="7"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6200000" scaled="1"/>
          <a:tileRect/>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152284715"/>
              </p:ext>
            </p:extLst>
          </p:nvPr>
        </p:nvGraphicFramePr>
        <p:xfrm>
          <a:off x="381000" y="152400"/>
          <a:ext cx="11430000" cy="1905000"/>
        </p:xfrm>
        <a:graphic>
          <a:graphicData uri="http://schemas.openxmlformats.org/drawingml/2006/table">
            <a:tbl>
              <a:tblPr firstRow="1" firstCol="1" bandRow="1">
                <a:tableStyleId>{5C22544A-7EE6-4342-B048-85BDC9FD1C3A}</a:tableStyleId>
              </a:tblPr>
              <a:tblGrid>
                <a:gridCol w="1515270">
                  <a:extLst>
                    <a:ext uri="{9D8B030D-6E8A-4147-A177-3AD203B41FA5}">
                      <a16:colId xmlns:a16="http://schemas.microsoft.com/office/drawing/2014/main" val="20000"/>
                    </a:ext>
                  </a:extLst>
                </a:gridCol>
                <a:gridCol w="1309493">
                  <a:extLst>
                    <a:ext uri="{9D8B030D-6E8A-4147-A177-3AD203B41FA5}">
                      <a16:colId xmlns:a16="http://schemas.microsoft.com/office/drawing/2014/main" val="20001"/>
                    </a:ext>
                  </a:extLst>
                </a:gridCol>
                <a:gridCol w="8605237">
                  <a:extLst>
                    <a:ext uri="{9D8B030D-6E8A-4147-A177-3AD203B41FA5}">
                      <a16:colId xmlns:a16="http://schemas.microsoft.com/office/drawing/2014/main" val="20002"/>
                    </a:ext>
                  </a:extLst>
                </a:gridCol>
              </a:tblGrid>
              <a:tr h="1905000">
                <a:tc>
                  <a:txBody>
                    <a:bodyPr/>
                    <a:lstStyle/>
                    <a:p>
                      <a:pPr marL="0" marR="0">
                        <a:lnSpc>
                          <a:spcPct val="115000"/>
                        </a:lnSpc>
                        <a:spcBef>
                          <a:spcPts val="0"/>
                        </a:spcBef>
                        <a:spcAft>
                          <a:spcPts val="0"/>
                        </a:spcAft>
                      </a:pPr>
                      <a:r>
                        <a:rPr lang="en-US" sz="2400" dirty="0">
                          <a:ln>
                            <a:noFill/>
                          </a:ln>
                          <a:effectLst>
                            <a:outerShdw blurRad="69850" dist="43180" dir="5400000" sx="0" sy="0">
                              <a:srgbClr val="000000">
                                <a:alpha val="65000"/>
                              </a:srgbClr>
                            </a:outerShdw>
                          </a:effectLst>
                        </a:rPr>
                        <a:t>Gen 11:31</a:t>
                      </a:r>
                      <a:endParaRPr lang="en-US" sz="2400" dirty="0">
                        <a:effectLst/>
                      </a:endParaRPr>
                    </a:p>
                    <a:p>
                      <a:pPr marL="0" marR="0">
                        <a:lnSpc>
                          <a:spcPct val="115000"/>
                        </a:lnSpc>
                        <a:spcBef>
                          <a:spcPts val="0"/>
                        </a:spcBef>
                        <a:spcAft>
                          <a:spcPts val="0"/>
                        </a:spcAft>
                      </a:pPr>
                      <a:r>
                        <a:rPr lang="en-US" sz="2400" dirty="0">
                          <a:ln>
                            <a:noFill/>
                          </a:ln>
                          <a:effectLst>
                            <a:outerShdw blurRad="69850" dist="43180" dir="5400000" sx="0" sy="0">
                              <a:srgbClr val="000000">
                                <a:alpha val="65000"/>
                              </a:srgbClr>
                            </a:outerShdw>
                          </a:effectLst>
                        </a:rPr>
                        <a:t> </a:t>
                      </a:r>
                      <a:endParaRPr lang="en-US" sz="2400" dirty="0">
                        <a:effectLst/>
                        <a:latin typeface="Calibri"/>
                        <a:ea typeface="Calibri"/>
                        <a:cs typeface="Times New Roman"/>
                      </a:endParaRPr>
                    </a:p>
                  </a:txBody>
                  <a:tcPr marL="68580" marR="68580" marT="0" marB="0">
                    <a:cell3D prstMaterial="dkEdge">
                      <a:bevel/>
                      <a:lightRig rig="flood" dir="t"/>
                    </a:cell3D>
                  </a:tcPr>
                </a:tc>
                <a:tc>
                  <a:txBody>
                    <a:bodyPr/>
                    <a:lstStyle/>
                    <a:p>
                      <a:pPr marL="0" marR="0" algn="ctr">
                        <a:lnSpc>
                          <a:spcPct val="115000"/>
                        </a:lnSpc>
                        <a:spcBef>
                          <a:spcPts val="0"/>
                        </a:spcBef>
                        <a:spcAft>
                          <a:spcPts val="0"/>
                        </a:spcAft>
                      </a:pPr>
                      <a:r>
                        <a:rPr lang="en-US" sz="2400" dirty="0">
                          <a:effectLst/>
                        </a:rPr>
                        <a:t>~1925 BC</a:t>
                      </a:r>
                    </a:p>
                    <a:p>
                      <a:pPr marL="0" marR="0" algn="ctr">
                        <a:lnSpc>
                          <a:spcPct val="115000"/>
                        </a:lnSpc>
                        <a:spcBef>
                          <a:spcPts val="0"/>
                        </a:spcBef>
                        <a:spcAft>
                          <a:spcPts val="0"/>
                        </a:spcAft>
                      </a:pPr>
                      <a:r>
                        <a:rPr lang="en-US" sz="2400" dirty="0">
                          <a:effectLst/>
                        </a:rPr>
                        <a:t> </a:t>
                      </a:r>
                      <a:endParaRPr lang="en-US" sz="2400" dirty="0">
                        <a:effectLst/>
                        <a:latin typeface="Calibri"/>
                        <a:ea typeface="Calibri"/>
                        <a:cs typeface="Times New Roman"/>
                      </a:endParaRPr>
                    </a:p>
                  </a:txBody>
                  <a:tcPr marL="68580" marR="68580" marT="0" marB="0">
                    <a:cell3D prstMaterial="dkEdge">
                      <a:bevel/>
                      <a:lightRig rig="flood" dir="t"/>
                    </a:cell3D>
                  </a:tcPr>
                </a:tc>
                <a:tc>
                  <a:txBody>
                    <a:bodyPr/>
                    <a:lstStyle/>
                    <a:p>
                      <a:pPr marL="0" marR="0">
                        <a:lnSpc>
                          <a:spcPct val="115000"/>
                        </a:lnSpc>
                        <a:spcBef>
                          <a:spcPts val="0"/>
                        </a:spcBef>
                        <a:spcAft>
                          <a:spcPts val="0"/>
                        </a:spcAft>
                      </a:pPr>
                      <a:r>
                        <a:rPr lang="en-US" sz="2400" dirty="0">
                          <a:ln>
                            <a:noFill/>
                          </a:ln>
                          <a:effectLst>
                            <a:outerShdw blurRad="69850" dist="43180" dir="5400000" sx="0" sy="0">
                              <a:srgbClr val="000000">
                                <a:alpha val="65000"/>
                              </a:srgbClr>
                            </a:outerShdw>
                          </a:effectLst>
                        </a:rPr>
                        <a:t>And Terah took Abram his son, and Lot the son of Haran his son's son, and </a:t>
                      </a:r>
                      <a:r>
                        <a:rPr lang="en-US" sz="2400" dirty="0" err="1">
                          <a:ln>
                            <a:noFill/>
                          </a:ln>
                          <a:effectLst>
                            <a:outerShdw blurRad="69850" dist="43180" dir="5400000" sx="0" sy="0">
                              <a:srgbClr val="000000">
                                <a:alpha val="65000"/>
                              </a:srgbClr>
                            </a:outerShdw>
                          </a:effectLst>
                        </a:rPr>
                        <a:t>Sarai</a:t>
                      </a:r>
                      <a:r>
                        <a:rPr lang="en-US" sz="2400" dirty="0">
                          <a:ln>
                            <a:noFill/>
                          </a:ln>
                          <a:effectLst>
                            <a:outerShdw blurRad="69850" dist="43180" dir="5400000" sx="0" sy="0">
                              <a:srgbClr val="000000">
                                <a:alpha val="65000"/>
                              </a:srgbClr>
                            </a:outerShdw>
                          </a:effectLst>
                        </a:rPr>
                        <a:t> his daughter in law, his son Abram's wife; and they went forth with them from Ur of the </a:t>
                      </a:r>
                      <a:r>
                        <a:rPr lang="en-US" sz="2400" dirty="0" err="1">
                          <a:ln>
                            <a:noFill/>
                          </a:ln>
                          <a:effectLst>
                            <a:outerShdw blurRad="69850" dist="43180" dir="5400000" sx="0" sy="0">
                              <a:srgbClr val="000000">
                                <a:alpha val="65000"/>
                              </a:srgbClr>
                            </a:outerShdw>
                          </a:effectLst>
                        </a:rPr>
                        <a:t>Chaldees</a:t>
                      </a:r>
                      <a:r>
                        <a:rPr lang="en-US" sz="2400" dirty="0">
                          <a:ln>
                            <a:noFill/>
                          </a:ln>
                          <a:effectLst>
                            <a:outerShdw blurRad="69850" dist="43180" dir="5400000" sx="0" sy="0">
                              <a:srgbClr val="000000">
                                <a:alpha val="65000"/>
                              </a:srgbClr>
                            </a:outerShdw>
                          </a:effectLst>
                        </a:rPr>
                        <a:t>, to go into the land of Canaan; and they came unto Haran, and dwelt there.     </a:t>
                      </a:r>
                      <a:endParaRPr lang="en-US" sz="2400" dirty="0">
                        <a:solidFill>
                          <a:srgbClr val="FF0000"/>
                        </a:solidFill>
                        <a:effectLst/>
                        <a:latin typeface="Calibri"/>
                        <a:ea typeface="Calibri"/>
                        <a:cs typeface="Times New Roman"/>
                      </a:endParaRPr>
                    </a:p>
                  </a:txBody>
                  <a:tcPr marL="68580" marR="68580" marT="0" marB="0">
                    <a:cell3D prstMaterial="dkEdge">
                      <a:bevel/>
                      <a:lightRig rig="flood" dir="t"/>
                    </a:cell3D>
                  </a:tcPr>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AA4C6552-42F6-43F2-A3FB-E92E8C09004E}" type="slidenum">
              <a:rPr lang="en-US" smtClean="0"/>
              <a:t>45</a:t>
            </a:fld>
            <a:endParaRPr lang="en-US" dirty="0"/>
          </a:p>
        </p:txBody>
      </p:sp>
      <p:pic>
        <p:nvPicPr>
          <p:cNvPr id="5" name="Picture 4" descr="C:\Users\Rae\Desktop\moons &amp; gods\Map Haran Shech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7" y="2205989"/>
            <a:ext cx="5714994" cy="4464837"/>
          </a:xfrm>
          <a:prstGeom prst="rect">
            <a:avLst/>
          </a:prstGeom>
          <a:noFill/>
          <a:ln w="57150">
            <a:solidFill>
              <a:schemeClr val="accent2">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1"/>
          <p:cNvSpPr>
            <a:spLocks noChangeArrowheads="1"/>
          </p:cNvSpPr>
          <p:nvPr/>
        </p:nvSpPr>
        <p:spPr bwMode="auto">
          <a:xfrm>
            <a:off x="6324600" y="2149834"/>
            <a:ext cx="547254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scene3d>
              <a:camera prst="orthographicFront"/>
              <a:lightRig rig="threePt" dir="t"/>
            </a:scene3d>
            <a:sp3d extrusionH="57150">
              <a:bevelT w="38100" h="38100"/>
            </a:sp3d>
          </a:bodyPr>
          <a:lstStyle/>
          <a:p>
            <a:pPr marL="342900" indent="-342900">
              <a:lnSpc>
                <a:spcPct val="115000"/>
              </a:lnSpc>
              <a:buFont typeface="Arial" pitchFamily="34" charset="0"/>
              <a:buChar char="•"/>
            </a:pPr>
            <a:r>
              <a:rPr lang="en-US" sz="2400" b="1" dirty="0">
                <a:solidFill>
                  <a:srgbClr val="0070C0"/>
                </a:solidFill>
                <a:effectLst>
                  <a:outerShdw blurRad="69850" dist="43180" dir="5400000" sx="0" sy="0">
                    <a:srgbClr val="000000">
                      <a:alpha val="65000"/>
                    </a:srgbClr>
                  </a:outerShdw>
                </a:effectLst>
              </a:rPr>
              <a:t>Yahuah needed to separate out </a:t>
            </a:r>
            <a:br>
              <a:rPr lang="en-US" sz="2400" b="1" dirty="0">
                <a:solidFill>
                  <a:srgbClr val="0070C0"/>
                </a:solidFill>
                <a:effectLst>
                  <a:outerShdw blurRad="69850" dist="43180" dir="5400000" sx="0" sy="0">
                    <a:srgbClr val="000000">
                      <a:alpha val="65000"/>
                    </a:srgbClr>
                  </a:outerShdw>
                </a:effectLst>
              </a:rPr>
            </a:br>
            <a:r>
              <a:rPr lang="en-US" sz="2400" b="1" dirty="0">
                <a:solidFill>
                  <a:srgbClr val="0070C0"/>
                </a:solidFill>
                <a:effectLst>
                  <a:outerShdw blurRad="69850" dist="43180" dir="5400000" sx="0" sy="0">
                    <a:srgbClr val="000000">
                      <a:alpha val="65000"/>
                    </a:srgbClr>
                  </a:outerShdw>
                </a:effectLst>
              </a:rPr>
              <a:t>“a people” </a:t>
            </a:r>
            <a:r>
              <a:rPr lang="en-US" sz="2000" b="1" dirty="0">
                <a:solidFill>
                  <a:srgbClr val="0070C0"/>
                </a:solidFill>
                <a:effectLst>
                  <a:outerShdw blurRad="69850" dist="43180" dir="5400000" sx="0" sy="0">
                    <a:srgbClr val="000000">
                      <a:alpha val="65000"/>
                    </a:srgbClr>
                  </a:outerShdw>
                </a:effectLst>
              </a:rPr>
              <a:t>[</a:t>
            </a:r>
            <a:r>
              <a:rPr lang="en-US" sz="2000" b="1" dirty="0" err="1">
                <a:solidFill>
                  <a:srgbClr val="0070C0"/>
                </a:solidFill>
                <a:effectLst>
                  <a:outerShdw blurRad="69850" dist="43180" dir="5400000" sx="0" sy="0">
                    <a:srgbClr val="000000">
                      <a:alpha val="65000"/>
                    </a:srgbClr>
                  </a:outerShdw>
                </a:effectLst>
              </a:rPr>
              <a:t>Terah’s</a:t>
            </a:r>
            <a:r>
              <a:rPr lang="en-US" sz="2000" b="1" dirty="0">
                <a:solidFill>
                  <a:srgbClr val="0070C0"/>
                </a:solidFill>
                <a:effectLst>
                  <a:outerShdw blurRad="69850" dist="43180" dir="5400000" sx="0" sy="0">
                    <a:srgbClr val="000000">
                      <a:alpha val="65000"/>
                    </a:srgbClr>
                  </a:outerShdw>
                </a:effectLst>
              </a:rPr>
              <a:t> family]  </a:t>
            </a:r>
            <a:r>
              <a:rPr lang="en-US" sz="2400" b="1" dirty="0">
                <a:solidFill>
                  <a:srgbClr val="0070C0"/>
                </a:solidFill>
                <a:effectLst>
                  <a:outerShdw blurRad="69850" dist="43180" dir="5400000" sx="0" sy="0">
                    <a:srgbClr val="000000">
                      <a:alpha val="65000"/>
                    </a:srgbClr>
                  </a:outerShdw>
                </a:effectLst>
              </a:rPr>
              <a:t>for Himself that would not serve “other gods.” </a:t>
            </a:r>
          </a:p>
          <a:p>
            <a:pPr>
              <a:lnSpc>
                <a:spcPct val="115000"/>
              </a:lnSpc>
            </a:pPr>
            <a:r>
              <a:rPr lang="en-US" sz="2400" b="1" dirty="0">
                <a:solidFill>
                  <a:srgbClr val="009999"/>
                </a:solidFill>
                <a:effectLst>
                  <a:outerShdw blurRad="69850" dist="43180" dir="5400000" sx="0" sy="0">
                    <a:srgbClr val="000000">
                      <a:alpha val="65000"/>
                    </a:srgbClr>
                  </a:outerShdw>
                </a:effectLst>
              </a:rPr>
              <a:t>They eventually settled in Haran. </a:t>
            </a:r>
          </a:p>
          <a:p>
            <a:pPr marL="342900" indent="-342900">
              <a:lnSpc>
                <a:spcPct val="115000"/>
              </a:lnSpc>
              <a:buFont typeface="Arial" pitchFamily="34" charset="0"/>
              <a:buChar char="•"/>
            </a:pPr>
            <a:r>
              <a:rPr lang="en-US" sz="2400" b="1" dirty="0">
                <a:solidFill>
                  <a:srgbClr val="C00000"/>
                </a:solidFill>
                <a:effectLst>
                  <a:outerShdw blurRad="69850" dist="43180" dir="5400000" sx="0" sy="0">
                    <a:srgbClr val="000000">
                      <a:alpha val="65000"/>
                    </a:srgbClr>
                  </a:outerShdw>
                </a:effectLst>
              </a:rPr>
              <a:t>Haran was a leading settlement with a </a:t>
            </a:r>
            <a:r>
              <a:rPr lang="en-US" sz="2400" b="1" u="sng" dirty="0">
                <a:solidFill>
                  <a:srgbClr val="C00000"/>
                </a:solidFill>
                <a:effectLst>
                  <a:outerShdw blurRad="69850" dist="43180" dir="5400000" sx="0" sy="0">
                    <a:srgbClr val="000000">
                      <a:alpha val="65000"/>
                    </a:srgbClr>
                  </a:outerShdw>
                </a:effectLst>
              </a:rPr>
              <a:t>temple dedicated to moon worship</a:t>
            </a:r>
            <a:r>
              <a:rPr lang="en-US" sz="2400" b="1" dirty="0">
                <a:solidFill>
                  <a:srgbClr val="C00000"/>
                </a:solidFill>
                <a:effectLst>
                  <a:outerShdw blurRad="69850" dist="43180" dir="5400000" sx="0" sy="0">
                    <a:srgbClr val="000000">
                      <a:alpha val="65000"/>
                    </a:srgbClr>
                  </a:outerShdw>
                </a:effectLst>
              </a:rPr>
              <a:t>!</a:t>
            </a:r>
          </a:p>
          <a:p>
            <a:pPr marL="342900" indent="-342900">
              <a:lnSpc>
                <a:spcPct val="115000"/>
              </a:lnSpc>
              <a:buFont typeface="Arial" pitchFamily="34" charset="0"/>
              <a:buChar char="•"/>
            </a:pPr>
            <a:r>
              <a:rPr lang="en-US" sz="2400" b="1" dirty="0">
                <a:solidFill>
                  <a:srgbClr val="13616B"/>
                </a:solidFill>
                <a:effectLst>
                  <a:outerShdw blurRad="69850" dist="43180" dir="5400000" sx="0" sy="0">
                    <a:srgbClr val="000000">
                      <a:alpha val="65000"/>
                    </a:srgbClr>
                  </a:outerShdw>
                </a:effectLst>
              </a:rPr>
              <a:t>Abram was “called out of Haran” to Canaan.  He continued to be righteous and faithful never turning to pagan worship.  </a:t>
            </a:r>
            <a:endParaRPr lang="en-US" sz="2400" b="1" dirty="0">
              <a:solidFill>
                <a:srgbClr val="13616B"/>
              </a:solidFill>
              <a:ea typeface="Calibri"/>
              <a:cs typeface="Times New Roman"/>
            </a:endParaRPr>
          </a:p>
        </p:txBody>
      </p:sp>
    </p:spTree>
    <p:extLst>
      <p:ext uri="{BB962C8B-B14F-4D97-AF65-F5344CB8AC3E}">
        <p14:creationId xmlns:p14="http://schemas.microsoft.com/office/powerpoint/2010/main" val="72253622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250"/>
                                        <p:tgtEl>
                                          <p:spTgt spid="7">
                                            <p:txEl>
                                              <p:pRg st="2" end="2"/>
                                            </p:txEl>
                                          </p:spTgt>
                                        </p:tgtEl>
                                      </p:cBhvr>
                                    </p:animEffect>
                                    <p:anim calcmode="lin" valueType="num">
                                      <p:cBhvr>
                                        <p:cTn id="8" dur="12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2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animEffect transition="in" filter="fade">
                                      <p:cBhvr>
                                        <p:cTn id="14" dur="1250"/>
                                        <p:tgtEl>
                                          <p:spTgt spid="7">
                                            <p:txEl>
                                              <p:pRg st="3" end="3"/>
                                            </p:txEl>
                                          </p:spTgt>
                                        </p:tgtEl>
                                      </p:cBhvr>
                                    </p:animEffect>
                                    <p:anim calcmode="lin" valueType="num">
                                      <p:cBhvr>
                                        <p:cTn id="15" dur="12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6" dur="12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7315200" cy="1143000"/>
          </a:xfrm>
        </p:spPr>
        <p:txBody>
          <a:bodyPr>
            <a:scene3d>
              <a:camera prst="orthographicFront"/>
              <a:lightRig rig="threePt" dir="t"/>
            </a:scene3d>
            <a:sp3d extrusionH="57150">
              <a:bevelT h="25400" prst="softRound"/>
            </a:sp3d>
          </a:bodyPr>
          <a:lstStyle/>
          <a:p>
            <a:r>
              <a:rPr lang="en-US" dirty="0">
                <a:ln>
                  <a:solidFill>
                    <a:schemeClr val="tx1"/>
                  </a:solidFill>
                </a:ln>
                <a:solidFill>
                  <a:srgbClr val="AE78D6"/>
                </a:solidFill>
                <a:latin typeface="Cooper Black" pitchFamily="18" charset="0"/>
              </a:rPr>
              <a:t>Terah Remains in Haran</a:t>
            </a:r>
          </a:p>
        </p:txBody>
      </p:sp>
      <p:sp>
        <p:nvSpPr>
          <p:cNvPr id="3" name="Content Placeholder 2"/>
          <p:cNvSpPr>
            <a:spLocks noGrp="1"/>
          </p:cNvSpPr>
          <p:nvPr>
            <p:ph idx="1"/>
          </p:nvPr>
        </p:nvSpPr>
        <p:spPr>
          <a:xfrm>
            <a:off x="228600" y="1116330"/>
            <a:ext cx="5638800" cy="5410200"/>
          </a:xfrm>
        </p:spPr>
        <p:txBody>
          <a:bodyPr>
            <a:normAutofit fontScale="92500" lnSpcReduction="10000"/>
          </a:bodyPr>
          <a:lstStyle/>
          <a:p>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Terah did not proceed beyond Haran, feeling this was “his” land of Canaan. </a:t>
            </a:r>
          </a:p>
          <a:p>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Terah (H8646; </a:t>
            </a:r>
            <a:r>
              <a:rPr lang="en-US" b="1" i="1" dirty="0" err="1">
                <a:ln>
                  <a:solidFill>
                    <a:schemeClr val="tx1"/>
                  </a:solidFill>
                </a:ln>
                <a:solidFill>
                  <a:schemeClr val="bg1">
                    <a:lumMod val="95000"/>
                  </a:schemeClr>
                </a:solidFill>
                <a:effectLst>
                  <a:outerShdw blurRad="38100" dist="38100" dir="2700000" algn="tl">
                    <a:srgbClr val="000000">
                      <a:alpha val="43137"/>
                    </a:srgbClr>
                  </a:outerShdw>
                </a:effectLst>
              </a:rPr>
              <a:t>Terach</a:t>
            </a:r>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 had a family business of manufacturing idols.</a:t>
            </a:r>
          </a:p>
          <a:p>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The main “no gods” of Ur were the “sun god” and “moon goddess.”</a:t>
            </a:r>
          </a:p>
          <a:p>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What kind of gods may Terah </a:t>
            </a:r>
            <a:br>
              <a:rPr lang="en-US" b="1" dirty="0">
                <a:ln>
                  <a:solidFill>
                    <a:schemeClr val="tx1"/>
                  </a:solidFill>
                </a:ln>
                <a:solidFill>
                  <a:schemeClr val="bg1">
                    <a:lumMod val="95000"/>
                  </a:schemeClr>
                </a:solidFill>
                <a:effectLst>
                  <a:outerShdw blurRad="38100" dist="38100" dir="2700000" algn="tl">
                    <a:srgbClr val="000000">
                      <a:alpha val="43137"/>
                    </a:srgbClr>
                  </a:outerShdw>
                </a:effectLst>
              </a:rPr>
            </a:br>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have been involved with? </a:t>
            </a:r>
          </a:p>
          <a:p>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Josh 24:2 declares Terah (and family) served other gods.  Out of Ur this would have been gods fashioned after Nimrod and Semiramis.</a:t>
            </a:r>
          </a:p>
          <a:p>
            <a:r>
              <a:rPr lang="en-US" b="1" dirty="0">
                <a:ln>
                  <a:solidFill>
                    <a:schemeClr val="tx1"/>
                  </a:solidFill>
                </a:ln>
                <a:solidFill>
                  <a:schemeClr val="bg1">
                    <a:lumMod val="95000"/>
                  </a:schemeClr>
                </a:solidFill>
                <a:effectLst>
                  <a:outerShdw blurRad="38100" dist="38100" dir="2700000" algn="tl">
                    <a:srgbClr val="000000">
                      <a:alpha val="43137"/>
                    </a:srgbClr>
                  </a:outerShdw>
                </a:effectLst>
              </a:rPr>
              <a:t>Note:  Abraham left for Canaan.  Laban didn’t!</a:t>
            </a:r>
          </a:p>
        </p:txBody>
      </p:sp>
      <p:sp>
        <p:nvSpPr>
          <p:cNvPr id="4" name="Slide Number Placeholder 3"/>
          <p:cNvSpPr>
            <a:spLocks noGrp="1"/>
          </p:cNvSpPr>
          <p:nvPr>
            <p:ph type="sldNum" sz="quarter" idx="12"/>
          </p:nvPr>
        </p:nvSpPr>
        <p:spPr/>
        <p:txBody>
          <a:bodyPr/>
          <a:lstStyle/>
          <a:p>
            <a:fld id="{AA4C6552-42F6-43F2-A3FB-E92E8C09004E}" type="slidenum">
              <a:rPr lang="en-US" smtClean="0"/>
              <a:t>46</a:t>
            </a:fld>
            <a:endParaRPr lang="en-US" dirty="0"/>
          </a:p>
        </p:txBody>
      </p:sp>
    </p:spTree>
    <p:extLst>
      <p:ext uri="{BB962C8B-B14F-4D97-AF65-F5344CB8AC3E}">
        <p14:creationId xmlns:p14="http://schemas.microsoft.com/office/powerpoint/2010/main" val="343733771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250"/>
                                        <p:tgtEl>
                                          <p:spTgt spid="3">
                                            <p:txEl>
                                              <p:pRg st="2" end="2"/>
                                            </p:txEl>
                                          </p:spTgt>
                                        </p:tgtEl>
                                      </p:cBhvr>
                                    </p:animEffect>
                                    <p:anim calcmode="lin" valueType="num">
                                      <p:cBhvr>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250"/>
                                        <p:tgtEl>
                                          <p:spTgt spid="3">
                                            <p:txEl>
                                              <p:pRg st="3" end="3"/>
                                            </p:txEl>
                                          </p:spTgt>
                                        </p:tgtEl>
                                      </p:cBhvr>
                                    </p:animEffect>
                                    <p:anim calcmode="lin" valueType="num">
                                      <p:cBhvr>
                                        <p:cTn id="22"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250"/>
                                        <p:tgtEl>
                                          <p:spTgt spid="3">
                                            <p:txEl>
                                              <p:pRg st="4" end="4"/>
                                            </p:txEl>
                                          </p:spTgt>
                                        </p:tgtEl>
                                      </p:cBhvr>
                                    </p:animEffect>
                                    <p:anim calcmode="lin" valueType="num">
                                      <p:cBhvr>
                                        <p:cTn id="29"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250"/>
                                        <p:tgtEl>
                                          <p:spTgt spid="3">
                                            <p:txEl>
                                              <p:pRg st="5" end="5"/>
                                            </p:txEl>
                                          </p:spTgt>
                                        </p:tgtEl>
                                      </p:cBhvr>
                                    </p:animEffect>
                                    <p:anim calcmode="lin" valueType="num">
                                      <p:cBhvr>
                                        <p:cTn id="36"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6800"/>
          </a:xfrm>
        </p:spPr>
        <p:txBody>
          <a:bodyPr>
            <a:scene3d>
              <a:camera prst="orthographicFront"/>
              <a:lightRig rig="threePt" dir="t"/>
            </a:scene3d>
            <a:sp3d extrusionH="57150">
              <a:bevelT h="25400" prst="softRound"/>
            </a:sp3d>
          </a:bodyPr>
          <a:lstStyle/>
          <a:p>
            <a:pPr algn="ctr"/>
            <a:r>
              <a:rPr lang="en-US" dirty="0">
                <a:solidFill>
                  <a:schemeClr val="accent1">
                    <a:lumMod val="75000"/>
                  </a:schemeClr>
                </a:solidFill>
                <a:latin typeface="Cooper Black" pitchFamily="18" charset="0"/>
              </a:rPr>
              <a:t>Abram Searches out Canaan (Gen 12:1-4)</a:t>
            </a:r>
          </a:p>
        </p:txBody>
      </p:sp>
      <p:sp>
        <p:nvSpPr>
          <p:cNvPr id="3" name="Content Placeholder 2"/>
          <p:cNvSpPr>
            <a:spLocks noGrp="1"/>
          </p:cNvSpPr>
          <p:nvPr>
            <p:ph idx="1"/>
          </p:nvPr>
        </p:nvSpPr>
        <p:spPr>
          <a:xfrm>
            <a:off x="4800600" y="990600"/>
            <a:ext cx="7239000" cy="5562600"/>
          </a:xfrm>
        </p:spPr>
        <p:txBody>
          <a:bodyPr>
            <a:normAutofit fontScale="92500"/>
            <a:scene3d>
              <a:camera prst="orthographicFront"/>
              <a:lightRig rig="threePt" dir="t"/>
            </a:scene3d>
            <a:sp3d extrusionH="57150">
              <a:bevelT w="38100" h="38100"/>
            </a:sp3d>
          </a:bodyPr>
          <a:lstStyle/>
          <a:p>
            <a:r>
              <a:rPr lang="en-US" dirty="0"/>
              <a:t>It was in Haran </a:t>
            </a:r>
            <a:r>
              <a:rPr lang="en-US" sz="2200" dirty="0"/>
              <a:t>(at </a:t>
            </a:r>
            <a:r>
              <a:rPr lang="en-US" sz="2200" dirty="0" err="1"/>
              <a:t>Terah’s</a:t>
            </a:r>
            <a:r>
              <a:rPr lang="en-US" sz="2200" dirty="0"/>
              <a:t> death) </a:t>
            </a:r>
            <a:r>
              <a:rPr lang="en-US" dirty="0"/>
              <a:t>that Abram received the divine call to continue to Canaan </a:t>
            </a:r>
            <a:r>
              <a:rPr lang="en-US" sz="2600" dirty="0"/>
              <a:t>(Gen 12:1-4).</a:t>
            </a:r>
            <a:endParaRPr lang="en-US" sz="3000" dirty="0"/>
          </a:p>
          <a:p>
            <a:r>
              <a:rPr lang="en-US" b="1" u="sng" dirty="0">
                <a:solidFill>
                  <a:schemeClr val="accent5">
                    <a:lumMod val="75000"/>
                  </a:schemeClr>
                </a:solidFill>
              </a:rPr>
              <a:t>Question</a:t>
            </a:r>
            <a:r>
              <a:rPr lang="en-US" dirty="0">
                <a:solidFill>
                  <a:schemeClr val="accent5">
                    <a:lumMod val="75000"/>
                  </a:schemeClr>
                </a:solidFill>
              </a:rPr>
              <a:t>:  </a:t>
            </a:r>
            <a:r>
              <a:rPr lang="en-US" b="1" dirty="0">
                <a:solidFill>
                  <a:srgbClr val="13616B"/>
                </a:solidFill>
              </a:rPr>
              <a:t>Was Abram an idolater before his call?  </a:t>
            </a:r>
          </a:p>
          <a:p>
            <a:r>
              <a:rPr lang="en-US" b="1" dirty="0">
                <a:solidFill>
                  <a:schemeClr val="accent6">
                    <a:lumMod val="75000"/>
                  </a:schemeClr>
                </a:solidFill>
              </a:rPr>
              <a:t>Although Abram was not entirely free from the influence of idolatry in his father’s house, there </a:t>
            </a:r>
            <a:br>
              <a:rPr lang="en-US" b="1" dirty="0">
                <a:solidFill>
                  <a:schemeClr val="accent6">
                    <a:lumMod val="75000"/>
                  </a:schemeClr>
                </a:solidFill>
              </a:rPr>
            </a:br>
            <a:r>
              <a:rPr lang="en-US" b="1" dirty="0">
                <a:solidFill>
                  <a:schemeClr val="accent6">
                    <a:lumMod val="75000"/>
                  </a:schemeClr>
                </a:solidFill>
              </a:rPr>
              <a:t>is no indication in the Scriptures that idol worship </a:t>
            </a:r>
            <a:br>
              <a:rPr lang="en-US" b="1" dirty="0">
                <a:solidFill>
                  <a:schemeClr val="accent6">
                    <a:lumMod val="75000"/>
                  </a:schemeClr>
                </a:solidFill>
              </a:rPr>
            </a:br>
            <a:r>
              <a:rPr lang="en-US" b="1" dirty="0">
                <a:solidFill>
                  <a:schemeClr val="accent6">
                    <a:lumMod val="75000"/>
                  </a:schemeClr>
                </a:solidFill>
              </a:rPr>
              <a:t>was part of his life. </a:t>
            </a:r>
          </a:p>
          <a:p>
            <a:r>
              <a:rPr lang="en-US" b="1" dirty="0">
                <a:solidFill>
                  <a:srgbClr val="7D3353"/>
                </a:solidFill>
              </a:rPr>
              <a:t>Gen 26:5  </a:t>
            </a:r>
            <a:r>
              <a:rPr lang="en-US" dirty="0">
                <a:solidFill>
                  <a:srgbClr val="002060"/>
                </a:solidFill>
              </a:rPr>
              <a:t>Abraham </a:t>
            </a:r>
            <a:r>
              <a:rPr lang="en-US" b="1" u="sng" dirty="0">
                <a:solidFill>
                  <a:srgbClr val="002060"/>
                </a:solidFill>
              </a:rPr>
              <a:t>obeyed my voice</a:t>
            </a:r>
            <a:r>
              <a:rPr lang="en-US" dirty="0">
                <a:solidFill>
                  <a:srgbClr val="002060"/>
                </a:solidFill>
              </a:rPr>
              <a:t>, </a:t>
            </a:r>
            <a:br>
              <a:rPr lang="en-US" dirty="0">
                <a:solidFill>
                  <a:srgbClr val="002060"/>
                </a:solidFill>
              </a:rPr>
            </a:br>
            <a:r>
              <a:rPr lang="en-US" dirty="0">
                <a:solidFill>
                  <a:srgbClr val="002060"/>
                </a:solidFill>
              </a:rPr>
              <a:t>and kept my </a:t>
            </a:r>
            <a:r>
              <a:rPr lang="en-US" b="1" u="sng" dirty="0">
                <a:solidFill>
                  <a:srgbClr val="002060"/>
                </a:solidFill>
              </a:rPr>
              <a:t>charge</a:t>
            </a:r>
            <a:r>
              <a:rPr lang="en-US" dirty="0">
                <a:solidFill>
                  <a:srgbClr val="002060"/>
                </a:solidFill>
              </a:rPr>
              <a:t>, my </a:t>
            </a:r>
            <a:r>
              <a:rPr lang="en-US" b="1" u="sng" dirty="0">
                <a:solidFill>
                  <a:srgbClr val="002060"/>
                </a:solidFill>
              </a:rPr>
              <a:t>commandments</a:t>
            </a:r>
            <a:r>
              <a:rPr lang="en-US" dirty="0">
                <a:solidFill>
                  <a:srgbClr val="002060"/>
                </a:solidFill>
              </a:rPr>
              <a:t>, </a:t>
            </a:r>
            <a:br>
              <a:rPr lang="en-US" dirty="0">
                <a:solidFill>
                  <a:srgbClr val="002060"/>
                </a:solidFill>
              </a:rPr>
            </a:br>
            <a:r>
              <a:rPr lang="en-US" dirty="0">
                <a:solidFill>
                  <a:srgbClr val="002060"/>
                </a:solidFill>
              </a:rPr>
              <a:t>my </a:t>
            </a:r>
            <a:r>
              <a:rPr lang="en-US" b="1" u="sng" dirty="0">
                <a:solidFill>
                  <a:srgbClr val="002060"/>
                </a:solidFill>
              </a:rPr>
              <a:t>statutes</a:t>
            </a:r>
            <a:r>
              <a:rPr lang="en-US" dirty="0">
                <a:solidFill>
                  <a:srgbClr val="002060"/>
                </a:solidFill>
              </a:rPr>
              <a:t>, </a:t>
            </a:r>
            <a:r>
              <a:rPr lang="en-US" b="1" u="sng" dirty="0">
                <a:solidFill>
                  <a:srgbClr val="002060"/>
                </a:solidFill>
              </a:rPr>
              <a:t>and my laws</a:t>
            </a:r>
            <a:r>
              <a:rPr lang="en-US" dirty="0">
                <a:solidFill>
                  <a:srgbClr val="002060"/>
                </a:solidFill>
              </a:rPr>
              <a:t>.</a:t>
            </a:r>
          </a:p>
          <a:p>
            <a:r>
              <a:rPr lang="en-US" b="1" dirty="0">
                <a:solidFill>
                  <a:srgbClr val="7D3353"/>
                </a:solidFill>
              </a:rPr>
              <a:t>This may be the reason why Abram was </a:t>
            </a:r>
            <a:br>
              <a:rPr lang="en-US" b="1" dirty="0">
                <a:solidFill>
                  <a:srgbClr val="7D3353"/>
                </a:solidFill>
              </a:rPr>
            </a:br>
            <a:r>
              <a:rPr lang="en-US" b="1" dirty="0">
                <a:solidFill>
                  <a:srgbClr val="7D3353"/>
                </a:solidFill>
              </a:rPr>
              <a:t>“called out” to Canaan.   Lot went with him.</a:t>
            </a:r>
          </a:p>
          <a:p>
            <a:endParaRPr lang="en-US" sz="500" b="1" dirty="0">
              <a:solidFill>
                <a:srgbClr val="7D3353"/>
              </a:solidFill>
            </a:endParaRPr>
          </a:p>
          <a:p>
            <a:r>
              <a:rPr lang="en-US" b="1" dirty="0">
                <a:solidFill>
                  <a:schemeClr val="tx1">
                    <a:lumMod val="65000"/>
                    <a:lumOff val="35000"/>
                  </a:schemeClr>
                </a:solidFill>
              </a:rPr>
              <a:t>What about the rest of </a:t>
            </a:r>
            <a:r>
              <a:rPr lang="en-US" b="1" dirty="0" err="1">
                <a:solidFill>
                  <a:schemeClr val="tx1">
                    <a:lumMod val="65000"/>
                    <a:lumOff val="35000"/>
                  </a:schemeClr>
                </a:solidFill>
              </a:rPr>
              <a:t>Terah’s</a:t>
            </a:r>
            <a:r>
              <a:rPr lang="en-US" b="1" dirty="0">
                <a:solidFill>
                  <a:schemeClr val="tx1">
                    <a:lumMod val="65000"/>
                    <a:lumOff val="35000"/>
                  </a:schemeClr>
                </a:solidFill>
              </a:rPr>
              <a:t> family … </a:t>
            </a:r>
            <a:r>
              <a:rPr lang="en-US" b="1" dirty="0" err="1">
                <a:solidFill>
                  <a:schemeClr val="tx1">
                    <a:lumMod val="65000"/>
                    <a:lumOff val="35000"/>
                  </a:schemeClr>
                </a:solidFill>
              </a:rPr>
              <a:t>Nahor</a:t>
            </a:r>
            <a:r>
              <a:rPr lang="en-US" b="1" dirty="0">
                <a:solidFill>
                  <a:schemeClr val="tx1">
                    <a:lumMod val="65000"/>
                    <a:lumOff val="35000"/>
                  </a:schemeClr>
                </a:solidFill>
              </a:rPr>
              <a:t>?</a:t>
            </a:r>
          </a:p>
        </p:txBody>
      </p:sp>
      <p:sp>
        <p:nvSpPr>
          <p:cNvPr id="4" name="Slide Number Placeholder 3"/>
          <p:cNvSpPr>
            <a:spLocks noGrp="1"/>
          </p:cNvSpPr>
          <p:nvPr>
            <p:ph type="sldNum" sz="quarter" idx="12"/>
          </p:nvPr>
        </p:nvSpPr>
        <p:spPr>
          <a:xfrm>
            <a:off x="9296400" y="6400800"/>
            <a:ext cx="2743200" cy="365125"/>
          </a:xfrm>
        </p:spPr>
        <p:txBody>
          <a:bodyPr/>
          <a:lstStyle/>
          <a:p>
            <a:fld id="{AA4C6552-42F6-43F2-A3FB-E92E8C09004E}" type="slidenum">
              <a:rPr lang="en-US" smtClean="0"/>
              <a:t>47</a:t>
            </a:fld>
            <a:endParaRPr lang="en-US" dirty="0"/>
          </a:p>
        </p:txBody>
      </p:sp>
      <p:pic>
        <p:nvPicPr>
          <p:cNvPr id="12291" name="Picture 3" descr="C:\Users\Rae\Desktop\Abrah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45" y="1600200"/>
            <a:ext cx="4198217" cy="40084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1804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3000"/>
                                        <p:tgtEl>
                                          <p:spTgt spid="3">
                                            <p:txEl>
                                              <p:pRg st="2" end="2"/>
                                            </p:txEl>
                                          </p:spTgt>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up)">
                                      <p:cBhvr>
                                        <p:cTn id="11" dur="30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anim calcmode="lin" valueType="num">
                                      <p:cBhvr>
                                        <p:cTn id="1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gs>
            <a:gs pos="58000">
              <a:schemeClr val="bg1"/>
            </a:gs>
            <a:gs pos="0">
              <a:srgbClr val="F8EDD3"/>
            </a:gs>
            <a:gs pos="72000">
              <a:srgbClr val="FFEFD1"/>
            </a:gs>
            <a:gs pos="91000">
              <a:srgbClr val="F0EBD5"/>
            </a:gs>
            <a:gs pos="100000">
              <a:srgbClr val="D1C39F"/>
            </a:gs>
          </a:gsLst>
          <a:lin ang="5400000" scaled="1"/>
          <a:tileRect/>
        </a:gradFill>
        <a:effectLst/>
      </p:bgPr>
    </p:bg>
    <p:spTree>
      <p:nvGrpSpPr>
        <p:cNvPr id="1" name=""/>
        <p:cNvGrpSpPr/>
        <p:nvPr/>
      </p:nvGrpSpPr>
      <p:grpSpPr>
        <a:xfrm>
          <a:off x="0" y="0"/>
          <a:ext cx="0" cy="0"/>
          <a:chOff x="0" y="0"/>
          <a:chExt cx="0" cy="0"/>
        </a:xfrm>
      </p:grpSpPr>
      <p:pic>
        <p:nvPicPr>
          <p:cNvPr id="13317" name="Picture 5" descr="C:\Users\Rae\Desktop\rachel images 1 edit.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989434" y="3825875"/>
            <a:ext cx="1897766" cy="2498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38400" y="0"/>
            <a:ext cx="9829800" cy="1325563"/>
          </a:xfrm>
        </p:spPr>
        <p:txBody>
          <a:bodyPr>
            <a:scene3d>
              <a:camera prst="orthographicFront"/>
              <a:lightRig rig="threePt" dir="t"/>
            </a:scene3d>
            <a:sp3d extrusionH="57150">
              <a:bevelT h="25400" prst="softRound"/>
            </a:sp3d>
          </a:bodyPr>
          <a:lstStyle/>
          <a:p>
            <a:pPr algn="ctr"/>
            <a:r>
              <a:rPr lang="en-US" dirty="0" err="1">
                <a:solidFill>
                  <a:srgbClr val="A05330"/>
                </a:solidFill>
                <a:latin typeface="Cooper Black" pitchFamily="18" charset="0"/>
              </a:rPr>
              <a:t>Nahor</a:t>
            </a:r>
            <a:r>
              <a:rPr lang="en-US" dirty="0">
                <a:solidFill>
                  <a:srgbClr val="A05330"/>
                </a:solidFill>
                <a:latin typeface="Cooper Black" pitchFamily="18" charset="0"/>
              </a:rPr>
              <a:t> &amp; Laban Remain in Haran </a:t>
            </a:r>
          </a:p>
        </p:txBody>
      </p:sp>
      <p:sp>
        <p:nvSpPr>
          <p:cNvPr id="3" name="Content Placeholder 2"/>
          <p:cNvSpPr>
            <a:spLocks noGrp="1"/>
          </p:cNvSpPr>
          <p:nvPr>
            <p:ph idx="1"/>
          </p:nvPr>
        </p:nvSpPr>
        <p:spPr>
          <a:xfrm>
            <a:off x="228600" y="3733800"/>
            <a:ext cx="11125200" cy="3019426"/>
          </a:xfrm>
          <a:ln>
            <a:noFill/>
          </a:ln>
        </p:spPr>
        <p:txBody>
          <a:bodyPr>
            <a:normAutofit/>
            <a:scene3d>
              <a:camera prst="orthographicFront"/>
              <a:lightRig rig="threePt" dir="t"/>
            </a:scene3d>
            <a:sp3d extrusionH="57150">
              <a:bevelT w="38100" h="38100"/>
            </a:sp3d>
          </a:bodyPr>
          <a:lstStyle/>
          <a:p>
            <a:r>
              <a:rPr lang="en-US" dirty="0"/>
              <a:t>Laban was born about 1890 BC.</a:t>
            </a:r>
          </a:p>
          <a:p>
            <a:r>
              <a:rPr lang="en-US" dirty="0"/>
              <a:t>Images and idols were still in </a:t>
            </a:r>
            <a:r>
              <a:rPr lang="en-US" dirty="0" err="1"/>
              <a:t>Terah’s</a:t>
            </a:r>
            <a:r>
              <a:rPr lang="en-US" dirty="0"/>
              <a:t> </a:t>
            </a:r>
            <a:r>
              <a:rPr lang="en-US" sz="2000" dirty="0"/>
              <a:t>[H8646] </a:t>
            </a:r>
            <a:r>
              <a:rPr lang="en-US" dirty="0"/>
              <a:t>family 200 years later. </a:t>
            </a:r>
          </a:p>
          <a:p>
            <a:r>
              <a:rPr lang="en-US" dirty="0"/>
              <a:t>About 1740 BC Rachel stole Laban’s images (Gen 31:19).</a:t>
            </a:r>
          </a:p>
          <a:p>
            <a:r>
              <a:rPr lang="en-US" b="1" i="1" u="sng" dirty="0">
                <a:solidFill>
                  <a:srgbClr val="FF0000"/>
                </a:solidFill>
              </a:rPr>
              <a:t>images</a:t>
            </a:r>
            <a:r>
              <a:rPr lang="en-US" dirty="0"/>
              <a:t>  H8655; </a:t>
            </a:r>
            <a:r>
              <a:rPr lang="en-US" dirty="0" err="1"/>
              <a:t>teraphim</a:t>
            </a:r>
            <a:r>
              <a:rPr lang="en-US" dirty="0"/>
              <a:t>; </a:t>
            </a:r>
            <a:r>
              <a:rPr lang="en-US" b="1" u="sng" dirty="0">
                <a:solidFill>
                  <a:srgbClr val="FF0000"/>
                </a:solidFill>
              </a:rPr>
              <a:t>a family idol</a:t>
            </a:r>
            <a:r>
              <a:rPr lang="en-US" dirty="0">
                <a:solidFill>
                  <a:srgbClr val="FF0000"/>
                </a:solidFill>
              </a:rPr>
              <a:t>. </a:t>
            </a:r>
          </a:p>
          <a:p>
            <a:pPr marL="0" indent="0">
              <a:buNone/>
            </a:pPr>
            <a:r>
              <a:rPr lang="en-US" dirty="0">
                <a:solidFill>
                  <a:srgbClr val="0070C0"/>
                </a:solidFill>
                <a:latin typeface="Cooper Black" pitchFamily="18" charset="0"/>
              </a:rPr>
              <a:t>It’s time to make the connection between:  </a:t>
            </a:r>
            <a:br>
              <a:rPr lang="en-US" dirty="0">
                <a:solidFill>
                  <a:srgbClr val="FF0000"/>
                </a:solidFill>
                <a:latin typeface="Cooper Black" pitchFamily="18" charset="0"/>
              </a:rPr>
            </a:br>
            <a:r>
              <a:rPr lang="en-US" dirty="0">
                <a:solidFill>
                  <a:srgbClr val="FF0000"/>
                </a:solidFill>
                <a:latin typeface="Cooper Black" pitchFamily="18" charset="0"/>
              </a:rPr>
              <a:t>“</a:t>
            </a:r>
            <a:r>
              <a:rPr lang="en-US" u="sng" dirty="0" err="1">
                <a:solidFill>
                  <a:srgbClr val="FF0000"/>
                </a:solidFill>
                <a:latin typeface="Cooper Black" pitchFamily="18" charset="0"/>
              </a:rPr>
              <a:t>tera</a:t>
            </a:r>
            <a:r>
              <a:rPr lang="en-US" dirty="0" err="1">
                <a:solidFill>
                  <a:srgbClr val="FF0000"/>
                </a:solidFill>
                <a:latin typeface="Cooper Black" pitchFamily="18" charset="0"/>
              </a:rPr>
              <a:t>phim</a:t>
            </a:r>
            <a:r>
              <a:rPr lang="en-US" dirty="0">
                <a:solidFill>
                  <a:srgbClr val="FF0000"/>
                </a:solidFill>
                <a:latin typeface="Cooper Black" pitchFamily="18" charset="0"/>
              </a:rPr>
              <a:t>” images </a:t>
            </a:r>
            <a:r>
              <a:rPr lang="en-US" u="sng" dirty="0">
                <a:solidFill>
                  <a:srgbClr val="FF0000"/>
                </a:solidFill>
                <a:latin typeface="Cooper Black" pitchFamily="18" charset="0"/>
              </a:rPr>
              <a:t>and</a:t>
            </a:r>
            <a:r>
              <a:rPr lang="en-US" dirty="0">
                <a:solidFill>
                  <a:srgbClr val="FF0000"/>
                </a:solidFill>
                <a:latin typeface="Cooper Black" pitchFamily="18" charset="0"/>
              </a:rPr>
              <a:t> Great-grandfather “</a:t>
            </a:r>
            <a:r>
              <a:rPr lang="en-US" u="sng" dirty="0">
                <a:solidFill>
                  <a:srgbClr val="FF0000"/>
                </a:solidFill>
                <a:latin typeface="Cooper Black" pitchFamily="18" charset="0"/>
              </a:rPr>
              <a:t>Tera</a:t>
            </a:r>
            <a:r>
              <a:rPr lang="en-US" dirty="0">
                <a:solidFill>
                  <a:srgbClr val="FF0000"/>
                </a:solidFill>
                <a:latin typeface="Cooper Black" pitchFamily="18" charset="0"/>
              </a:rPr>
              <a:t>h”!</a:t>
            </a:r>
            <a:endParaRPr lang="en-US" dirty="0">
              <a:latin typeface="Cooper Black" pitchFamily="18" charset="0"/>
            </a:endParaRPr>
          </a:p>
          <a:p>
            <a:endParaRPr lang="en-US" dirty="0"/>
          </a:p>
          <a:p>
            <a:endParaRPr lang="en-US" dirty="0"/>
          </a:p>
        </p:txBody>
      </p:sp>
      <p:sp>
        <p:nvSpPr>
          <p:cNvPr id="4" name="Slide Number Placeholder 3"/>
          <p:cNvSpPr>
            <a:spLocks noGrp="1"/>
          </p:cNvSpPr>
          <p:nvPr>
            <p:ph type="sldNum" sz="quarter" idx="12"/>
          </p:nvPr>
        </p:nvSpPr>
        <p:spPr/>
        <p:txBody>
          <a:bodyPr/>
          <a:lstStyle/>
          <a:p>
            <a:fld id="{AA4C6552-42F6-43F2-A3FB-E92E8C09004E}" type="slidenum">
              <a:rPr lang="en-US" smtClean="0"/>
              <a:t>48</a:t>
            </a:fld>
            <a:endParaRPr lang="en-US"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1000" y="381000"/>
            <a:ext cx="2394902" cy="289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36377" y="1098549"/>
            <a:ext cx="7416332" cy="2740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8985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000"/>
                                  </p:stCondLst>
                                  <p:childTnLst>
                                    <p:set>
                                      <p:cBhvr>
                                        <p:cTn id="6" dur="1" fill="hold">
                                          <p:stCondLst>
                                            <p:cond delay="0"/>
                                          </p:stCondLst>
                                        </p:cTn>
                                        <p:tgtEl>
                                          <p:spTgt spid="13317"/>
                                        </p:tgtEl>
                                        <p:attrNameLst>
                                          <p:attrName>style.visibility</p:attrName>
                                        </p:attrNameLst>
                                      </p:cBhvr>
                                      <p:to>
                                        <p:strVal val="visible"/>
                                      </p:to>
                                    </p:set>
                                    <p:animEffect transition="in" filter="wheel(1)">
                                      <p:cBhvr>
                                        <p:cTn id="7" dur="2000"/>
                                        <p:tgtEl>
                                          <p:spTgt spid="133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mt="6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11734800" cy="1066800"/>
          </a:xfrm>
        </p:spPr>
        <p:txBody>
          <a:bodyPr>
            <a:normAutofit/>
            <a:scene3d>
              <a:camera prst="orthographicFront"/>
              <a:lightRig rig="threePt" dir="t"/>
            </a:scene3d>
            <a:sp3d extrusionH="57150">
              <a:bevelT w="82550" h="38100" prst="coolSlant"/>
            </a:sp3d>
          </a:bodyPr>
          <a:lstStyle/>
          <a:p>
            <a:pPr algn="ctr"/>
            <a:r>
              <a:rPr lang="en-US" sz="4000" dirty="0">
                <a:solidFill>
                  <a:srgbClr val="FF0000"/>
                </a:solidFill>
                <a:latin typeface="Cooper Black" pitchFamily="18" charset="0"/>
              </a:rPr>
              <a:t>Commentary for “Terah” and “</a:t>
            </a:r>
            <a:r>
              <a:rPr lang="en-US" sz="4000" dirty="0" err="1">
                <a:solidFill>
                  <a:srgbClr val="FF0000"/>
                </a:solidFill>
                <a:latin typeface="Cooper Black" pitchFamily="18" charset="0"/>
              </a:rPr>
              <a:t>teraphim</a:t>
            </a:r>
            <a:r>
              <a:rPr lang="en-US" sz="4000" dirty="0">
                <a:solidFill>
                  <a:srgbClr val="FF0000"/>
                </a:solidFill>
                <a:latin typeface="Cooper Black" pitchFamily="18" charset="0"/>
              </a:rPr>
              <a:t>”</a:t>
            </a:r>
            <a:endParaRPr lang="en-US" sz="4000" dirty="0"/>
          </a:p>
        </p:txBody>
      </p:sp>
      <p:sp>
        <p:nvSpPr>
          <p:cNvPr id="3" name="Content Placeholder 2"/>
          <p:cNvSpPr>
            <a:spLocks noGrp="1"/>
          </p:cNvSpPr>
          <p:nvPr>
            <p:ph idx="1"/>
          </p:nvPr>
        </p:nvSpPr>
        <p:spPr>
          <a:xfrm>
            <a:off x="304800" y="990600"/>
            <a:ext cx="11658600" cy="5638800"/>
          </a:xfrm>
        </p:spPr>
        <p:txBody>
          <a:bodyPr>
            <a:normAutofit fontScale="70000" lnSpcReduction="20000"/>
            <a:scene3d>
              <a:camera prst="orthographicFront"/>
              <a:lightRig rig="threePt" dir="t"/>
            </a:scene3d>
            <a:sp3d extrusionH="57150">
              <a:bevelT w="38100" h="38100"/>
            </a:sp3d>
          </a:bodyPr>
          <a:lstStyle/>
          <a:p>
            <a:pPr marL="0" indent="0">
              <a:buNone/>
            </a:pPr>
            <a:r>
              <a:rPr lang="en-US" sz="3400" b="1" dirty="0">
                <a:solidFill>
                  <a:srgbClr val="0070C0"/>
                </a:solidFill>
              </a:rPr>
              <a:t>Gen 31:25-35  </a:t>
            </a:r>
            <a:r>
              <a:rPr lang="en-US" sz="3400" b="1" dirty="0">
                <a:solidFill>
                  <a:schemeClr val="tx1">
                    <a:lumMod val="65000"/>
                    <a:lumOff val="35000"/>
                  </a:schemeClr>
                </a:solidFill>
              </a:rPr>
              <a:t>“Why hast thou stolen </a:t>
            </a:r>
            <a:r>
              <a:rPr lang="en-US" sz="3400" b="1" u="sng" dirty="0">
                <a:solidFill>
                  <a:srgbClr val="FF0000"/>
                </a:solidFill>
              </a:rPr>
              <a:t>my</a:t>
            </a:r>
            <a:r>
              <a:rPr lang="en-US" sz="3400" b="1" dirty="0">
                <a:solidFill>
                  <a:schemeClr val="tx1">
                    <a:lumMod val="65000"/>
                    <a:lumOff val="35000"/>
                  </a:schemeClr>
                </a:solidFill>
              </a:rPr>
              <a:t> god</a:t>
            </a:r>
            <a:r>
              <a:rPr lang="en-US" sz="3400" b="1" u="sng" dirty="0">
                <a:solidFill>
                  <a:srgbClr val="FF0000"/>
                </a:solidFill>
              </a:rPr>
              <a:t>s</a:t>
            </a:r>
            <a:r>
              <a:rPr lang="en-US" sz="3400" b="1" dirty="0">
                <a:solidFill>
                  <a:schemeClr val="tx1">
                    <a:lumMod val="65000"/>
                    <a:lumOff val="35000"/>
                  </a:schemeClr>
                </a:solidFill>
              </a:rPr>
              <a:t>?” </a:t>
            </a:r>
          </a:p>
          <a:p>
            <a:pPr marL="514350" indent="-514350">
              <a:lnSpc>
                <a:spcPct val="120000"/>
              </a:lnSpc>
              <a:buFont typeface="+mj-lt"/>
              <a:buAutoNum type="arabicParenR"/>
            </a:pPr>
            <a:r>
              <a:rPr lang="en-US" b="1" dirty="0">
                <a:solidFill>
                  <a:srgbClr val="00B050"/>
                </a:solidFill>
              </a:rPr>
              <a:t>(The Wycliffe Bible Commentary)  </a:t>
            </a:r>
            <a:r>
              <a:rPr lang="en-US" sz="3100" dirty="0"/>
              <a:t>Here he [Laban] referred to his (</a:t>
            </a:r>
            <a:r>
              <a:rPr lang="en-US" sz="3100" dirty="0" err="1"/>
              <a:t>teraphim</a:t>
            </a:r>
            <a:r>
              <a:rPr lang="en-US" sz="3100" dirty="0"/>
              <a:t>) (v. 30; cf. 19).  </a:t>
            </a:r>
            <a:br>
              <a:rPr lang="en-US" sz="3100" dirty="0"/>
            </a:br>
            <a:r>
              <a:rPr lang="en-US" sz="3100" dirty="0"/>
              <a:t>Evidently Laban was more concerned over losing his images than over losing Jacob's family.  </a:t>
            </a:r>
            <a:br>
              <a:rPr lang="en-US" sz="3100" dirty="0"/>
            </a:br>
            <a:r>
              <a:rPr lang="en-US" sz="3100" dirty="0"/>
              <a:t>His search failed to discover these little "gods." </a:t>
            </a:r>
          </a:p>
          <a:p>
            <a:pPr marL="514350" indent="-514350">
              <a:lnSpc>
                <a:spcPct val="120000"/>
              </a:lnSpc>
              <a:buFont typeface="+mj-lt"/>
              <a:buAutoNum type="arabicParenR"/>
            </a:pPr>
            <a:r>
              <a:rPr lang="en-US" b="1" dirty="0">
                <a:solidFill>
                  <a:srgbClr val="00B050"/>
                </a:solidFill>
              </a:rPr>
              <a:t>(Barnes' Notes)  </a:t>
            </a:r>
            <a:r>
              <a:rPr lang="en-US" sz="3200" dirty="0" err="1"/>
              <a:t>Teraphim</a:t>
            </a:r>
            <a:r>
              <a:rPr lang="en-US" sz="3200" dirty="0"/>
              <a:t>; (OT:8655).  This word occurs three </a:t>
            </a:r>
            <a:br>
              <a:rPr lang="en-US" sz="3200" dirty="0"/>
            </a:br>
            <a:r>
              <a:rPr lang="en-US" sz="3200" dirty="0"/>
              <a:t>times in this chapter, and nowhere else in the Pentateuch.  </a:t>
            </a:r>
            <a:br>
              <a:rPr lang="en-US" sz="3200" dirty="0"/>
            </a:br>
            <a:r>
              <a:rPr lang="en-US" sz="3200" dirty="0"/>
              <a:t>It is </a:t>
            </a:r>
            <a:r>
              <a:rPr lang="en-US" sz="3200" u="sng" dirty="0"/>
              <a:t>always</a:t>
            </a:r>
            <a:r>
              <a:rPr lang="en-US" sz="3200" dirty="0"/>
              <a:t> in the plural number.  </a:t>
            </a:r>
            <a:br>
              <a:rPr lang="en-US" sz="3200" dirty="0"/>
            </a:br>
            <a:r>
              <a:rPr lang="en-US" sz="3200" b="1" dirty="0">
                <a:solidFill>
                  <a:srgbClr val="FF0000"/>
                </a:solidFill>
              </a:rPr>
              <a:t>The </a:t>
            </a:r>
            <a:r>
              <a:rPr lang="en-US" sz="3200" b="1" dirty="0" err="1">
                <a:solidFill>
                  <a:srgbClr val="FF0000"/>
                </a:solidFill>
              </a:rPr>
              <a:t>teraphim</a:t>
            </a:r>
            <a:r>
              <a:rPr lang="en-US" sz="3200" b="1" dirty="0">
                <a:solidFill>
                  <a:srgbClr val="FF0000"/>
                </a:solidFill>
              </a:rPr>
              <a:t> were symbols or representatives of the Deity, </a:t>
            </a:r>
            <a:br>
              <a:rPr lang="en-US" sz="3200" b="1" dirty="0">
                <a:solidFill>
                  <a:srgbClr val="FF0000"/>
                </a:solidFill>
              </a:rPr>
            </a:br>
            <a:r>
              <a:rPr lang="en-US" sz="3200" b="1" dirty="0">
                <a:solidFill>
                  <a:srgbClr val="FF0000"/>
                </a:solidFill>
              </a:rPr>
              <a:t>as Laban calls them his gods.  </a:t>
            </a:r>
            <a:r>
              <a:rPr lang="en-US" sz="3200" dirty="0"/>
              <a:t>They seem to have been busts </a:t>
            </a:r>
            <a:br>
              <a:rPr lang="en-US" sz="3200" dirty="0"/>
            </a:br>
            <a:r>
              <a:rPr lang="en-US" sz="3200" dirty="0"/>
              <a:t>of the human form, </a:t>
            </a:r>
            <a:r>
              <a:rPr lang="en-US" sz="3200" u="sng" dirty="0"/>
              <a:t>sometimes</a:t>
            </a:r>
            <a:r>
              <a:rPr lang="en-US" sz="3200" dirty="0"/>
              <a:t> as large as life (1 Sam 19:13).  </a:t>
            </a:r>
            <a:br>
              <a:rPr lang="en-US" sz="3200" dirty="0"/>
            </a:br>
            <a:r>
              <a:rPr lang="en-US" sz="3200" dirty="0"/>
              <a:t>Those of full size were probably of wood; the smaller ones may </a:t>
            </a:r>
            <a:br>
              <a:rPr lang="en-US" sz="3200" dirty="0"/>
            </a:br>
            <a:r>
              <a:rPr lang="en-US" sz="3200" dirty="0"/>
              <a:t>have been of metal.  They have been worn on an ephod for the purposes of divination </a:t>
            </a:r>
            <a:br>
              <a:rPr lang="en-US" sz="3200" dirty="0"/>
            </a:br>
            <a:r>
              <a:rPr lang="en-US" sz="3200" dirty="0"/>
              <a:t>(Gen. 30:27).  </a:t>
            </a:r>
            <a:r>
              <a:rPr lang="en-US" sz="3200" b="1" dirty="0">
                <a:solidFill>
                  <a:srgbClr val="FF0000"/>
                </a:solidFill>
              </a:rPr>
              <a:t>The employment of them in the worship of God, which Laban seems to have inherited from his fathers </a:t>
            </a:r>
            <a:r>
              <a:rPr lang="en-US" sz="3200" dirty="0"/>
              <a:t>(Josh 24:2), </a:t>
            </a:r>
            <a:r>
              <a:rPr lang="en-US" sz="3200" b="1" dirty="0">
                <a:solidFill>
                  <a:srgbClr val="FF0000"/>
                </a:solidFill>
              </a:rPr>
              <a:t>is denounced as idolatry </a:t>
            </a:r>
            <a:r>
              <a:rPr lang="en-US" sz="3200" dirty="0"/>
              <a:t>(1 Sam 15:23); and hence, </a:t>
            </a:r>
            <a:r>
              <a:rPr lang="en-US" sz="3200" b="1" dirty="0">
                <a:solidFill>
                  <a:srgbClr val="FF0000"/>
                </a:solidFill>
              </a:rPr>
              <a:t>they </a:t>
            </a:r>
            <a:br>
              <a:rPr lang="en-US" sz="3200" b="1" dirty="0">
                <a:solidFill>
                  <a:srgbClr val="FF0000"/>
                </a:solidFill>
              </a:rPr>
            </a:br>
            <a:r>
              <a:rPr lang="en-US" sz="3200" b="1" dirty="0">
                <a:solidFill>
                  <a:srgbClr val="FF0000"/>
                </a:solidFill>
              </a:rPr>
              <a:t>are classed with the idols and other abominations</a:t>
            </a:r>
            <a:r>
              <a:rPr lang="en-US" sz="3200" dirty="0"/>
              <a:t> [eventually] put away by Josiah (2 Kings 23:24).</a:t>
            </a:r>
          </a:p>
          <a:p>
            <a:endParaRPr lang="en-US" dirty="0"/>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tx1">
                    <a:lumMod val="65000"/>
                    <a:lumOff val="35000"/>
                  </a:schemeClr>
                </a:solidFill>
              </a:rPr>
              <a:t>49</a:t>
            </a:fld>
            <a:endParaRPr lang="en-US" dirty="0">
              <a:solidFill>
                <a:schemeClr val="tx1">
                  <a:lumMod val="65000"/>
                  <a:lumOff val="35000"/>
                </a:schemeClr>
              </a:solidFill>
            </a:endParaRPr>
          </a:p>
        </p:txBody>
      </p:sp>
      <p:pic>
        <p:nvPicPr>
          <p:cNvPr id="16386" name="Picture 2" descr="C:\Users\Rae\Desktop\rebekah steel images slide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737" y="2209800"/>
            <a:ext cx="3489326" cy="2531030"/>
          </a:xfrm>
          <a:prstGeom prst="roundRect">
            <a:avLst>
              <a:gd name="adj" fmla="val 8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1265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graphicFrame>
        <p:nvGraphicFramePr>
          <p:cNvPr id="7" name="Diagram 6"/>
          <p:cNvGraphicFramePr/>
          <p:nvPr>
            <p:extLst>
              <p:ext uri="{D42A27DB-BD31-4B8C-83A1-F6EECF244321}">
                <p14:modId xmlns:p14="http://schemas.microsoft.com/office/powerpoint/2010/main" val="739814520"/>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648049"/>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Bible Translations</a:t>
            </a:r>
            <a:endParaRPr lang="en-US" sz="3600" dirty="0"/>
          </a:p>
        </p:txBody>
      </p:sp>
      <p:sp>
        <p:nvSpPr>
          <p:cNvPr id="9" name="TextBox 8"/>
          <p:cNvSpPr txBox="1"/>
          <p:nvPr/>
        </p:nvSpPr>
        <p:spPr>
          <a:xfrm>
            <a:off x="429640" y="4027268"/>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  Bible Commentators </a:t>
            </a:r>
            <a:endParaRPr lang="en-US" sz="3600" dirty="0"/>
          </a:p>
        </p:txBody>
      </p:sp>
      <p:sp>
        <p:nvSpPr>
          <p:cNvPr id="10" name="TextBox 9"/>
          <p:cNvSpPr txBox="1"/>
          <p:nvPr/>
        </p:nvSpPr>
        <p:spPr>
          <a:xfrm>
            <a:off x="433528" y="540003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  Adam to Noah </a:t>
            </a:r>
            <a:endParaRPr lang="en-US" sz="3600" dirty="0"/>
          </a:p>
        </p:txBody>
      </p:sp>
      <p:sp>
        <p:nvSpPr>
          <p:cNvPr id="11" name="TextBox 10"/>
          <p:cNvSpPr txBox="1"/>
          <p:nvPr/>
        </p:nvSpPr>
        <p:spPr>
          <a:xfrm>
            <a:off x="428666" y="126639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1611 KJV Translators</a:t>
            </a:r>
            <a:endParaRPr lang="en-US" sz="3600" dirty="0"/>
          </a:p>
        </p:txBody>
      </p:sp>
      <p:sp>
        <p:nvSpPr>
          <p:cNvPr id="12"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1611 KJV Translators and their treatment </a:t>
            </a:r>
            <a:br>
              <a:rPr lang="en-US" sz="2400" b="1" dirty="0">
                <a:solidFill>
                  <a:srgbClr val="002060"/>
                </a:solidFill>
              </a:rPr>
            </a:br>
            <a:r>
              <a:rPr lang="en-US" sz="2400" b="1" dirty="0">
                <a:solidFill>
                  <a:srgbClr val="002060"/>
                </a:solidFill>
              </a:rPr>
              <a:t>of H2320 &lt;</a:t>
            </a:r>
            <a:r>
              <a:rPr lang="en-US" sz="2400" b="1" dirty="0" err="1">
                <a:solidFill>
                  <a:srgbClr val="002060"/>
                </a:solidFill>
              </a:rPr>
              <a:t>chodesh</a:t>
            </a:r>
            <a:r>
              <a:rPr lang="en-US" sz="2400" b="1" dirty="0">
                <a:solidFill>
                  <a:srgbClr val="002060"/>
                </a:solidFill>
              </a:rPr>
              <a:t>&gt; in Isaiah 47:13:  </a:t>
            </a:r>
            <a:br>
              <a:rPr lang="en-US" sz="2400" b="1" dirty="0">
                <a:solidFill>
                  <a:srgbClr val="002060"/>
                </a:solidFill>
              </a:rPr>
            </a:br>
            <a:r>
              <a:rPr lang="en-US" sz="2400" b="1" dirty="0">
                <a:solidFill>
                  <a:srgbClr val="002060"/>
                </a:solidFill>
              </a:rPr>
              <a:t>Did they make a deliberate mistake or not?</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Examination of 10 different translations </a:t>
            </a:r>
            <a:br>
              <a:rPr lang="en-US" sz="2400" b="1" dirty="0">
                <a:solidFill>
                  <a:schemeClr val="bg2">
                    <a:lumMod val="25000"/>
                  </a:schemeClr>
                </a:solidFill>
              </a:rPr>
            </a:br>
            <a:r>
              <a:rPr lang="en-US" sz="2400" b="1" dirty="0">
                <a:solidFill>
                  <a:schemeClr val="bg2">
                    <a:lumMod val="25000"/>
                  </a:schemeClr>
                </a:solidFill>
              </a:rPr>
              <a:t>(of many) that clearly give the true context </a:t>
            </a:r>
            <a:br>
              <a:rPr lang="en-US" sz="2400" b="1" dirty="0">
                <a:solidFill>
                  <a:schemeClr val="bg2">
                    <a:lumMod val="25000"/>
                  </a:schemeClr>
                </a:solidFill>
              </a:rPr>
            </a:br>
            <a:r>
              <a:rPr lang="en-US" sz="2400" b="1" dirty="0">
                <a:solidFill>
                  <a:schemeClr val="bg2">
                    <a:lumMod val="25000"/>
                  </a:schemeClr>
                </a:solidFill>
              </a:rPr>
              <a:t>for Isaiah 47:13.</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Examination of 3 Bible Commentators for their insight into the proper meaning and history of </a:t>
            </a:r>
            <a:br>
              <a:rPr lang="en-US" sz="2400" b="1" dirty="0">
                <a:solidFill>
                  <a:srgbClr val="006600"/>
                </a:solidFill>
              </a:rPr>
            </a:br>
            <a:r>
              <a:rPr lang="en-US" sz="2400" b="1" dirty="0">
                <a:solidFill>
                  <a:srgbClr val="006600"/>
                </a:solidFill>
              </a:rPr>
              <a:t>Isaiah 47:13.</a:t>
            </a:r>
          </a:p>
        </p:txBody>
      </p:sp>
      <p:sp>
        <p:nvSpPr>
          <p:cNvPr id="15" name="Content Placeholder 2"/>
          <p:cNvSpPr txBox="1">
            <a:spLocks/>
          </p:cNvSpPr>
          <p:nvPr/>
        </p:nvSpPr>
        <p:spPr>
          <a:xfrm>
            <a:off x="5266878" y="5146875"/>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The Old Testament history search will begin with Adam to Noah to see if any patriarchs were involved in the worship of ‘no gods.’ </a:t>
            </a:r>
            <a:endParaRPr lang="en-US" sz="2400" b="1" strike="sngStrike" dirty="0">
              <a:solidFill>
                <a:srgbClr val="494E16"/>
              </a:solidFill>
            </a:endParaRPr>
          </a:p>
        </p:txBody>
      </p:sp>
      <p:sp>
        <p:nvSpPr>
          <p:cNvPr id="16" name="TextBox 15"/>
          <p:cNvSpPr txBox="1"/>
          <p:nvPr/>
        </p:nvSpPr>
        <p:spPr>
          <a:xfrm>
            <a:off x="11635866" y="5013960"/>
            <a:ext cx="551519" cy="181588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7030A0"/>
                </a:solidFill>
                <a:effectLst>
                  <a:outerShdw blurRad="50800" dist="39000" dir="5460000" algn="tl">
                    <a:srgbClr val="000000">
                      <a:alpha val="38000"/>
                    </a:srgbClr>
                  </a:outerShdw>
                </a:effectLst>
              </a:rPr>
              <a:t>NEW</a:t>
            </a:r>
            <a:br>
              <a:rPr lang="en-US" sz="2800" b="1" dirty="0">
                <a:ln w="11430"/>
                <a:solidFill>
                  <a:srgbClr val="7030A0"/>
                </a:solidFill>
                <a:effectLst>
                  <a:outerShdw blurRad="50800" dist="39000" dir="5460000" algn="tl">
                    <a:srgbClr val="000000">
                      <a:alpha val="38000"/>
                    </a:srgbClr>
                  </a:outerShdw>
                </a:effectLst>
              </a:rPr>
            </a:br>
            <a:endParaRPr lang="en-US" sz="2800" b="1" dirty="0">
              <a:ln w="11430"/>
              <a:solidFill>
                <a:srgbClr val="7030A0"/>
              </a:solidFill>
              <a:effectLst>
                <a:outerShdw blurRad="50800" dist="39000" dir="5460000" algn="tl">
                  <a:srgbClr val="000000">
                    <a:alpha val="38000"/>
                  </a:srgbClr>
                </a:outerShdw>
              </a:effectLst>
            </a:endParaRPr>
          </a:p>
        </p:txBody>
      </p:sp>
      <p:sp>
        <p:nvSpPr>
          <p:cNvPr id="17" name="TextBox 16"/>
          <p:cNvSpPr txBox="1"/>
          <p:nvPr/>
        </p:nvSpPr>
        <p:spPr>
          <a:xfrm>
            <a:off x="11658600" y="1082040"/>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
        <p:nvSpPr>
          <p:cNvPr id="18"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5</a:t>
            </a:fld>
            <a:endParaRPr lang="en-US" sz="2000" dirty="0">
              <a:solidFill>
                <a:schemeClr val="tx1"/>
              </a:solidFill>
            </a:endParaRPr>
          </a:p>
        </p:txBody>
      </p:sp>
      <p:sp>
        <p:nvSpPr>
          <p:cNvPr id="19" name="Title 1"/>
          <p:cNvSpPr txBox="1">
            <a:spLocks/>
          </p:cNvSpPr>
          <p:nvPr/>
        </p:nvSpPr>
        <p:spPr>
          <a:xfrm>
            <a:off x="320040" y="4831080"/>
            <a:ext cx="4937760" cy="390107"/>
          </a:xfrm>
          <a:prstGeom prst="roundRect">
            <a:avLst/>
          </a:prstGeom>
          <a:solidFill>
            <a:srgbClr val="FDEDCB"/>
          </a:solidFill>
          <a:ln w="57150">
            <a:solidFill>
              <a:schemeClr val="accent5">
                <a:lumMod val="75000"/>
              </a:schemeClr>
            </a:solidFill>
          </a:ln>
          <a:scene3d>
            <a:camera prst="orthographicFront"/>
            <a:lightRig rig="flat" dir="tl">
              <a:rot lat="0" lon="0" rev="6600000"/>
            </a:lightRig>
          </a:scene3d>
          <a:sp3d>
            <a:bevelT w="165100" prst="coolSlant"/>
          </a:sp3d>
        </p:spPr>
        <p:txBody>
          <a:bodyPr vert="horz" anchor="ctr">
            <a:normAutofit fontScale="92500" lnSpcReduction="20000"/>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000" b="1" dirty="0">
                <a:ln w="11430"/>
                <a:solidFill>
                  <a:srgbClr val="008080"/>
                </a:solidFill>
                <a:latin typeface="Arial Rounded MT Bold" pitchFamily="34" charset="0"/>
              </a:rPr>
              <a:t>Mapping</a:t>
            </a:r>
            <a:r>
              <a:rPr lang="en-US" sz="2000" b="1" dirty="0">
                <a:ln w="11430"/>
                <a:solidFill>
                  <a:srgbClr val="8E002F"/>
                </a:solidFill>
                <a:latin typeface="Arial Rounded MT Bold" pitchFamily="34" charset="0"/>
              </a:rPr>
              <a:t> </a:t>
            </a:r>
            <a:r>
              <a:rPr lang="en-US" sz="2000" b="1" dirty="0">
                <a:ln w="11430"/>
                <a:solidFill>
                  <a:srgbClr val="008080"/>
                </a:solidFill>
                <a:latin typeface="Arial Rounded MT Bold" pitchFamily="34" charset="0"/>
              </a:rPr>
              <a:t>the Topics for </a:t>
            </a:r>
            <a:r>
              <a:rPr lang="en-US" sz="2000" b="1" dirty="0" err="1">
                <a:ln w="11430"/>
                <a:solidFill>
                  <a:srgbClr val="8E002F"/>
                </a:solidFill>
                <a:latin typeface="Arial Rounded MT Bold" pitchFamily="34" charset="0"/>
              </a:rPr>
              <a:t>Tanach</a:t>
            </a:r>
            <a:r>
              <a:rPr lang="en-US" sz="2000" b="1" dirty="0">
                <a:ln w="11430"/>
                <a:solidFill>
                  <a:srgbClr val="8E002F"/>
                </a:solidFill>
                <a:latin typeface="Arial Rounded MT Bold" pitchFamily="34" charset="0"/>
              </a:rPr>
              <a:t> History </a:t>
            </a:r>
          </a:p>
        </p:txBody>
      </p:sp>
    </p:spTree>
    <p:extLst>
      <p:ext uri="{BB962C8B-B14F-4D97-AF65-F5344CB8AC3E}">
        <p14:creationId xmlns:p14="http://schemas.microsoft.com/office/powerpoint/2010/main" val="1896882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2000"/>
                                        <p:tgtEl>
                                          <p:spTgt spid="1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1750"/>
                                        <p:tgtEl>
                                          <p:spTgt spid="11">
                                            <p:txEl>
                                              <p:pRg st="0" end="0"/>
                                            </p:txEl>
                                          </p:spTgt>
                                        </p:tgtEl>
                                      </p:cBhvr>
                                    </p:animEffect>
                                  </p:childTnLst>
                                </p:cTn>
                              </p:par>
                            </p:childTnLst>
                          </p:cTn>
                        </p:par>
                        <p:par>
                          <p:cTn id="12" fill="hold">
                            <p:stCondLst>
                              <p:cond delay="3750"/>
                            </p:stCondLst>
                            <p:childTnLst>
                              <p:par>
                                <p:cTn id="13" presetID="22" presetClass="entr" presetSubtype="8" fill="hold" grpId="0" nodeType="afterEffect">
                                  <p:stCondLst>
                                    <p:cond delay="1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1750"/>
                                        <p:tgtEl>
                                          <p:spTgt spid="8">
                                            <p:txEl>
                                              <p:pRg st="0" end="0"/>
                                            </p:txEl>
                                          </p:spTgt>
                                        </p:tgtEl>
                                      </p:cBhvr>
                                    </p:animEffect>
                                  </p:childTnLst>
                                </p:cTn>
                              </p:par>
                            </p:childTnLst>
                          </p:cTn>
                        </p:par>
                        <p:par>
                          <p:cTn id="21" fill="hold">
                            <p:stCondLst>
                              <p:cond delay="1750"/>
                            </p:stCondLst>
                            <p:childTnLst>
                              <p:par>
                                <p:cTn id="22" presetID="22" presetClass="entr" presetSubtype="8" fill="hold" nodeType="afterEffect">
                                  <p:stCondLst>
                                    <p:cond delay="50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left)">
                                      <p:cBhvr>
                                        <p:cTn id="24" dur="175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1750"/>
                                        <p:tgtEl>
                                          <p:spTgt spid="9">
                                            <p:txEl>
                                              <p:pRg st="0" end="0"/>
                                            </p:txEl>
                                          </p:spTgt>
                                        </p:tgtEl>
                                      </p:cBhvr>
                                    </p:animEffect>
                                  </p:childTnLst>
                                </p:cTn>
                              </p:par>
                            </p:childTnLst>
                          </p:cTn>
                        </p:par>
                        <p:par>
                          <p:cTn id="30" fill="hold">
                            <p:stCondLst>
                              <p:cond delay="1750"/>
                            </p:stCondLst>
                            <p:childTnLst>
                              <p:par>
                                <p:cTn id="31" presetID="22" presetClass="entr" presetSubtype="8" fill="hold" nodeType="afterEffect">
                                  <p:stCondLst>
                                    <p:cond delay="50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175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nodeType="clickEffect">
                                  <p:stCondLst>
                                    <p:cond delay="0"/>
                                  </p:stCondLst>
                                  <p:iterate type="lt">
                                    <p:tmPct val="10000"/>
                                  </p:iterate>
                                  <p:childTnLst>
                                    <p:set>
                                      <p:cBhvr>
                                        <p:cTn id="37" dur="1" fill="hold">
                                          <p:stCondLst>
                                            <p:cond delay="0"/>
                                          </p:stCondLst>
                                        </p:cTn>
                                        <p:tgtEl>
                                          <p:spTgt spid="19">
                                            <p:txEl>
                                              <p:pRg st="0" end="0"/>
                                            </p:txEl>
                                          </p:spTgt>
                                        </p:tgtEl>
                                        <p:attrNameLst>
                                          <p:attrName>style.visibility</p:attrName>
                                        </p:attrNameLst>
                                      </p:cBhvr>
                                      <p:to>
                                        <p:strVal val="visible"/>
                                      </p:to>
                                    </p:set>
                                    <p:anim calcmode="lin" valueType="num">
                                      <p:cBhvr>
                                        <p:cTn id="38" dur="75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75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40" dur="75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75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750" tmFilter="0,0; .5, 1; 1, 1"/>
                                        <p:tgtEl>
                                          <p:spTgt spid="19">
                                            <p:txEl>
                                              <p:pRg st="0" end="0"/>
                                            </p:txEl>
                                          </p:spTgt>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750"/>
                                        <p:tgtEl>
                                          <p:spTgt spid="16"/>
                                        </p:tgtEl>
                                      </p:cBhvr>
                                    </p:animEffect>
                                    <p:anim calcmode="lin" valueType="num">
                                      <p:cBhvr>
                                        <p:cTn id="46" dur="1750" fill="hold"/>
                                        <p:tgtEl>
                                          <p:spTgt spid="16"/>
                                        </p:tgtEl>
                                        <p:attrNameLst>
                                          <p:attrName>ppt_x</p:attrName>
                                        </p:attrNameLst>
                                      </p:cBhvr>
                                      <p:tavLst>
                                        <p:tav tm="0">
                                          <p:val>
                                            <p:strVal val="#ppt_x"/>
                                          </p:val>
                                        </p:tav>
                                        <p:tav tm="100000">
                                          <p:val>
                                            <p:strVal val="#ppt_x"/>
                                          </p:val>
                                        </p:tav>
                                      </p:tavLst>
                                    </p:anim>
                                    <p:anim calcmode="lin" valueType="num">
                                      <p:cBhvr>
                                        <p:cTn id="47" dur="1750" fill="hold"/>
                                        <p:tgtEl>
                                          <p:spTgt spid="16"/>
                                        </p:tgtEl>
                                        <p:attrNameLst>
                                          <p:attrName>ppt_y</p:attrName>
                                        </p:attrNameLst>
                                      </p:cBhvr>
                                      <p:tavLst>
                                        <p:tav tm="0">
                                          <p:val>
                                            <p:strVal val="#ppt_y+.1"/>
                                          </p:val>
                                        </p:tav>
                                        <p:tav tm="100000">
                                          <p:val>
                                            <p:strVal val="#ppt_y"/>
                                          </p:val>
                                        </p:tav>
                                      </p:tavLst>
                                    </p:anim>
                                  </p:childTnLst>
                                </p:cTn>
                              </p:par>
                            </p:childTnLst>
                          </p:cTn>
                        </p:par>
                        <p:par>
                          <p:cTn id="48" fill="hold">
                            <p:stCondLst>
                              <p:cond delay="3075"/>
                            </p:stCondLst>
                            <p:childTnLst>
                              <p:par>
                                <p:cTn id="49" presetID="22" presetClass="entr" presetSubtype="8" fill="hold" nodeType="after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wipe(left)">
                                      <p:cBhvr>
                                        <p:cTn id="51" dur="1750"/>
                                        <p:tgtEl>
                                          <p:spTgt spid="10">
                                            <p:txEl>
                                              <p:pRg st="0" end="0"/>
                                            </p:txEl>
                                          </p:spTgt>
                                        </p:tgtEl>
                                      </p:cBhvr>
                                    </p:animEffect>
                                  </p:childTnLst>
                                </p:cTn>
                              </p:par>
                            </p:childTnLst>
                          </p:cTn>
                        </p:par>
                        <p:par>
                          <p:cTn id="52" fill="hold">
                            <p:stCondLst>
                              <p:cond delay="4825"/>
                            </p:stCondLst>
                            <p:childTnLst>
                              <p:par>
                                <p:cTn id="53" presetID="8" presetClass="emph" presetSubtype="0" fill="hold" grpId="1" nodeType="afterEffect">
                                  <p:stCondLst>
                                    <p:cond delay="0"/>
                                  </p:stCondLst>
                                  <p:childTnLst>
                                    <p:animRot by="21600000">
                                      <p:cBhvr>
                                        <p:cTn id="54" dur="2000" fill="hold"/>
                                        <p:tgtEl>
                                          <p:spTgt spid="16"/>
                                        </p:tgtEl>
                                        <p:attrNameLst>
                                          <p:attrName>r</p:attrName>
                                        </p:attrNameLst>
                                      </p:cBhvr>
                                    </p:animRot>
                                  </p:childTnLst>
                                </p:cTn>
                              </p:par>
                            </p:childTnLst>
                          </p:cTn>
                        </p:par>
                        <p:par>
                          <p:cTn id="55" fill="hold">
                            <p:stCondLst>
                              <p:cond delay="6825"/>
                            </p:stCondLst>
                            <p:childTnLst>
                              <p:par>
                                <p:cTn id="56" presetID="22" presetClass="entr" presetSubtype="8" fill="hold" nodeType="afterEffect">
                                  <p:stCondLst>
                                    <p:cond delay="50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left)">
                                      <p:cBhvr>
                                        <p:cTn id="58" dur="1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6"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6800"/>
          </a:xfrm>
        </p:spPr>
        <p:txBody>
          <a:bodyPr>
            <a:scene3d>
              <a:camera prst="orthographicFront"/>
              <a:lightRig rig="threePt" dir="t"/>
            </a:scene3d>
            <a:sp3d extrusionH="57150">
              <a:bevelT w="38100" h="38100"/>
            </a:sp3d>
          </a:bodyPr>
          <a:lstStyle/>
          <a:p>
            <a:pPr algn="ctr"/>
            <a:r>
              <a:rPr lang="en-US" dirty="0">
                <a:ln>
                  <a:solidFill>
                    <a:schemeClr val="tx1"/>
                  </a:solidFill>
                </a:ln>
                <a:solidFill>
                  <a:schemeClr val="accent2"/>
                </a:solidFill>
                <a:latin typeface="Cooper Black" pitchFamily="18" charset="0"/>
              </a:rPr>
              <a:t>Which “no god” gains the authority?</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bg1"/>
                </a:solidFill>
              </a:rPr>
              <a:t>50</a:t>
            </a:fld>
            <a:endParaRPr lang="en-US" dirty="0">
              <a:solidFill>
                <a:schemeClr val="bg1"/>
              </a:solidFill>
            </a:endParaRPr>
          </a:p>
        </p:txBody>
      </p:sp>
      <p:pic>
        <p:nvPicPr>
          <p:cNvPr id="6" name="Picture 2" descr="C:\Users\Rae\Desktop\moons &amp; gods\tammus as diefied nimr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88" y="1128712"/>
            <a:ext cx="3098038" cy="4281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5638800"/>
            <a:ext cx="52578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793F25"/>
                  </a:solidFill>
                </a:ln>
                <a:solidFill>
                  <a:schemeClr val="accent4">
                    <a:lumMod val="60000"/>
                    <a:lumOff val="40000"/>
                  </a:schemeClr>
                </a:solidFill>
                <a:latin typeface="Cooper Black" pitchFamily="18" charset="0"/>
              </a:rPr>
              <a:t>… the sun god?</a:t>
            </a:r>
          </a:p>
        </p:txBody>
      </p:sp>
    </p:spTree>
    <p:extLst>
      <p:ext uri="{BB962C8B-B14F-4D97-AF65-F5344CB8AC3E}">
        <p14:creationId xmlns:p14="http://schemas.microsoft.com/office/powerpoint/2010/main" val="1901851135"/>
      </p:ext>
    </p:extLst>
  </p:cSld>
  <p:clrMapOvr>
    <a:masterClrMapping/>
  </p:clrMapOvr>
  <p:transition spd="slow">
    <p:circl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71643" y="6256841"/>
            <a:ext cx="2743200" cy="365125"/>
          </a:xfrm>
        </p:spPr>
        <p:txBody>
          <a:bodyPr/>
          <a:lstStyle/>
          <a:p>
            <a:fld id="{AA4C6552-42F6-43F2-A3FB-E92E8C09004E}" type="slidenum">
              <a:rPr lang="en-US" b="1" smtClean="0">
                <a:solidFill>
                  <a:schemeClr val="accent5">
                    <a:lumMod val="20000"/>
                    <a:lumOff val="80000"/>
                  </a:schemeClr>
                </a:solidFill>
              </a:rPr>
              <a:t>51</a:t>
            </a:fld>
            <a:endParaRPr lang="en-US" b="1" dirty="0">
              <a:solidFill>
                <a:schemeClr val="accent5">
                  <a:lumMod val="20000"/>
                  <a:lumOff val="80000"/>
                </a:schemeClr>
              </a:solidFill>
            </a:endParaRPr>
          </a:p>
        </p:txBody>
      </p:sp>
      <p:pic>
        <p:nvPicPr>
          <p:cNvPr id="17415" name="Picture 7" descr="C:\Users\Rae\Desktop\moon goddess ashtoreth isis que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 y="1066800"/>
            <a:ext cx="2362200" cy="354157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0" y="1"/>
            <a:ext cx="7315200" cy="1066800"/>
          </a:xfrm>
        </p:spPr>
        <p:txBody>
          <a:bodyPr>
            <a:normAutofit/>
            <a:scene3d>
              <a:camera prst="orthographicFront"/>
              <a:lightRig rig="threePt" dir="t"/>
            </a:scene3d>
            <a:sp3d extrusionH="57150">
              <a:bevelT w="38100" h="38100"/>
            </a:sp3d>
          </a:bodyPr>
          <a:lstStyle/>
          <a:p>
            <a:pPr algn="ctr"/>
            <a:r>
              <a:rPr lang="en-US" dirty="0">
                <a:solidFill>
                  <a:schemeClr val="accent5">
                    <a:lumMod val="20000"/>
                    <a:lumOff val="80000"/>
                  </a:schemeClr>
                </a:solidFill>
                <a:latin typeface="Cooper Black" pitchFamily="18" charset="0"/>
              </a:rPr>
              <a:t>… or the moon goddess?</a:t>
            </a:r>
          </a:p>
        </p:txBody>
      </p:sp>
      <p:sp>
        <p:nvSpPr>
          <p:cNvPr id="12" name="Title 1"/>
          <p:cNvSpPr txBox="1">
            <a:spLocks/>
          </p:cNvSpPr>
          <p:nvPr/>
        </p:nvSpPr>
        <p:spPr>
          <a:xfrm>
            <a:off x="6248400" y="4572000"/>
            <a:ext cx="5791200" cy="2173429"/>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accent5">
                    <a:lumMod val="60000"/>
                    <a:lumOff val="40000"/>
                  </a:schemeClr>
                </a:solidFill>
                <a:latin typeface="Cooper Black" pitchFamily="18" charset="0"/>
              </a:rPr>
              <a:t>Let’s begin by examining “Laban.”</a:t>
            </a:r>
          </a:p>
        </p:txBody>
      </p:sp>
      <p:sp>
        <p:nvSpPr>
          <p:cNvPr id="5" name="Plaque 4"/>
          <p:cNvSpPr/>
          <p:nvPr/>
        </p:nvSpPr>
        <p:spPr>
          <a:xfrm>
            <a:off x="413861" y="2329926"/>
            <a:ext cx="2112567" cy="827246"/>
          </a:xfrm>
          <a:prstGeom prst="plaque">
            <a:avLst>
              <a:gd name="adj" fmla="val 23743"/>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none" lIns="91440" tIns="45720" rIns="91440" bIns="45720">
            <a:spAutoFit/>
            <a:sp3d contourW="12700">
              <a:bevelT w="25400" h="25400"/>
              <a:contourClr>
                <a:schemeClr val="accent6">
                  <a:shade val="73000"/>
                </a:schemeClr>
              </a:contourClr>
            </a:sp3d>
          </a:bodyPr>
          <a:lstStyle/>
          <a:p>
            <a:pPr algn="ctr"/>
            <a:r>
              <a:rPr lang="en-US" sz="3000" b="1" cap="none" spc="0" dirty="0">
                <a:ln w="11430"/>
                <a:solidFill>
                  <a:srgbClr val="990033"/>
                </a:solidFill>
                <a:effectLst>
                  <a:outerShdw blurRad="80000" dist="40000" dir="5040000" algn="tl">
                    <a:srgbClr val="000000">
                      <a:alpha val="30000"/>
                    </a:srgbClr>
                  </a:outerShdw>
                </a:effectLst>
              </a:rPr>
              <a:t>Semiramis</a:t>
            </a:r>
          </a:p>
        </p:txBody>
      </p:sp>
    </p:spTree>
    <p:extLst>
      <p:ext uri="{BB962C8B-B14F-4D97-AF65-F5344CB8AC3E}">
        <p14:creationId xmlns:p14="http://schemas.microsoft.com/office/powerpoint/2010/main" val="43297576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2743200"/>
            <a:ext cx="6678592" cy="3276600"/>
          </a:xfrm>
        </p:spPr>
        <p:txBody>
          <a:bodyPr>
            <a:normAutofit/>
            <a:scene3d>
              <a:camera prst="orthographicFront"/>
              <a:lightRig rig="threePt" dir="t"/>
            </a:scene3d>
            <a:sp3d extrusionH="57150">
              <a:bevelT h="25400" prst="softRound"/>
            </a:sp3d>
          </a:bodyPr>
          <a:lstStyle/>
          <a:p>
            <a:pPr marL="0" indent="0">
              <a:buNone/>
            </a:pPr>
            <a:r>
              <a:rPr lang="en-US" b="1" dirty="0">
                <a:solidFill>
                  <a:schemeClr val="accent2">
                    <a:lumMod val="20000"/>
                    <a:lumOff val="80000"/>
                  </a:schemeClr>
                </a:solidFill>
                <a:latin typeface="Comic Sans MS" pitchFamily="66" charset="0"/>
              </a:rPr>
              <a:t>Gen 31:30, 34  </a:t>
            </a:r>
            <a:r>
              <a:rPr lang="en-US" b="1" dirty="0">
                <a:solidFill>
                  <a:schemeClr val="accent5">
                    <a:lumMod val="20000"/>
                    <a:lumOff val="80000"/>
                  </a:schemeClr>
                </a:solidFill>
                <a:latin typeface="Comic Sans MS" pitchFamily="66" charset="0"/>
              </a:rPr>
              <a:t>And [</a:t>
            </a:r>
            <a:r>
              <a:rPr lang="en-US" b="1" dirty="0">
                <a:solidFill>
                  <a:schemeClr val="accent4">
                    <a:lumMod val="60000"/>
                    <a:lumOff val="40000"/>
                  </a:schemeClr>
                </a:solidFill>
                <a:latin typeface="Comic Sans MS" pitchFamily="66" charset="0"/>
              </a:rPr>
              <a:t>Laban said</a:t>
            </a:r>
            <a:r>
              <a:rPr lang="en-US" b="1" dirty="0">
                <a:solidFill>
                  <a:schemeClr val="accent5">
                    <a:lumMod val="20000"/>
                    <a:lumOff val="80000"/>
                  </a:schemeClr>
                </a:solidFill>
                <a:latin typeface="Comic Sans MS" pitchFamily="66" charset="0"/>
              </a:rPr>
              <a:t>], yet </a:t>
            </a:r>
            <a:r>
              <a:rPr lang="en-US" b="1" dirty="0">
                <a:solidFill>
                  <a:schemeClr val="accent4">
                    <a:lumMod val="60000"/>
                    <a:lumOff val="40000"/>
                  </a:schemeClr>
                </a:solidFill>
                <a:latin typeface="Comic Sans MS" pitchFamily="66" charset="0"/>
              </a:rPr>
              <a:t>wherefore hast thou stolen </a:t>
            </a:r>
            <a:br>
              <a:rPr lang="en-US" b="1" dirty="0">
                <a:solidFill>
                  <a:schemeClr val="accent4">
                    <a:lumMod val="60000"/>
                    <a:lumOff val="40000"/>
                  </a:schemeClr>
                </a:solidFill>
                <a:latin typeface="Comic Sans MS" pitchFamily="66" charset="0"/>
              </a:rPr>
            </a:br>
            <a:r>
              <a:rPr lang="en-US" b="1" u="sng" dirty="0">
                <a:solidFill>
                  <a:schemeClr val="accent4">
                    <a:lumMod val="60000"/>
                    <a:lumOff val="40000"/>
                  </a:schemeClr>
                </a:solidFill>
                <a:latin typeface="Comic Sans MS" pitchFamily="66" charset="0"/>
              </a:rPr>
              <a:t>my</a:t>
            </a:r>
            <a:r>
              <a:rPr lang="en-US" b="1" dirty="0">
                <a:solidFill>
                  <a:schemeClr val="accent4">
                    <a:lumMod val="60000"/>
                    <a:lumOff val="40000"/>
                  </a:schemeClr>
                </a:solidFill>
                <a:latin typeface="Comic Sans MS" pitchFamily="66" charset="0"/>
              </a:rPr>
              <a:t> god</a:t>
            </a:r>
            <a:r>
              <a:rPr lang="en-US" b="1" u="sng" dirty="0">
                <a:solidFill>
                  <a:schemeClr val="accent4">
                    <a:lumMod val="60000"/>
                    <a:lumOff val="40000"/>
                  </a:schemeClr>
                </a:solidFill>
                <a:latin typeface="Comic Sans MS" pitchFamily="66" charset="0"/>
              </a:rPr>
              <a:t>s</a:t>
            </a:r>
            <a:r>
              <a:rPr lang="en-US" b="1" dirty="0">
                <a:solidFill>
                  <a:schemeClr val="accent4">
                    <a:lumMod val="60000"/>
                    <a:lumOff val="40000"/>
                  </a:schemeClr>
                </a:solidFill>
                <a:latin typeface="Comic Sans MS" pitchFamily="66" charset="0"/>
              </a:rPr>
              <a:t>?</a:t>
            </a:r>
          </a:p>
          <a:p>
            <a:pPr marL="0" indent="0">
              <a:buNone/>
            </a:pPr>
            <a:r>
              <a:rPr lang="en-US" b="1" dirty="0">
                <a:solidFill>
                  <a:schemeClr val="accent2">
                    <a:lumMod val="20000"/>
                    <a:lumOff val="80000"/>
                  </a:schemeClr>
                </a:solidFill>
                <a:latin typeface="Comic Sans MS" pitchFamily="66" charset="0"/>
              </a:rPr>
              <a:t>34</a:t>
            </a:r>
            <a:r>
              <a:rPr lang="en-US" b="1" dirty="0">
                <a:solidFill>
                  <a:schemeClr val="accent5">
                    <a:lumMod val="20000"/>
                    <a:lumOff val="80000"/>
                  </a:schemeClr>
                </a:solidFill>
                <a:latin typeface="Comic Sans MS" pitchFamily="66" charset="0"/>
              </a:rPr>
              <a:t>  Now Rachel had taken the images … and sat upon them.  </a:t>
            </a:r>
            <a:br>
              <a:rPr lang="en-US" b="1" dirty="0">
                <a:solidFill>
                  <a:schemeClr val="accent5">
                    <a:lumMod val="20000"/>
                    <a:lumOff val="80000"/>
                  </a:schemeClr>
                </a:solidFill>
                <a:latin typeface="Comic Sans MS" pitchFamily="66" charset="0"/>
              </a:rPr>
            </a:br>
            <a:r>
              <a:rPr lang="en-US" b="1" dirty="0">
                <a:solidFill>
                  <a:schemeClr val="accent5">
                    <a:lumMod val="20000"/>
                    <a:lumOff val="80000"/>
                  </a:schemeClr>
                </a:solidFill>
                <a:latin typeface="Comic Sans MS" pitchFamily="66" charset="0"/>
              </a:rPr>
              <a:t>And Laban searched all the tent, but found them not.</a:t>
            </a:r>
          </a:p>
          <a:p>
            <a:endParaRPr lang="en-US" b="1"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bg1"/>
                </a:solidFill>
              </a:rPr>
              <a:t>52</a:t>
            </a:fld>
            <a:endParaRPr lang="en-US" dirty="0">
              <a:solidFill>
                <a:schemeClr val="bg1"/>
              </a:solidFill>
            </a:endParaRPr>
          </a:p>
        </p:txBody>
      </p:sp>
      <p:sp>
        <p:nvSpPr>
          <p:cNvPr id="5" name="Title 1"/>
          <p:cNvSpPr>
            <a:spLocks noGrp="1"/>
          </p:cNvSpPr>
          <p:nvPr>
            <p:ph type="title"/>
          </p:nvPr>
        </p:nvSpPr>
        <p:spPr>
          <a:xfrm>
            <a:off x="1775818" y="0"/>
            <a:ext cx="6301382" cy="2209800"/>
          </a:xfrm>
        </p:spPr>
        <p:txBody>
          <a:bodyPr>
            <a:normAutofit/>
            <a:scene3d>
              <a:camera prst="orthographicFront"/>
              <a:lightRig rig="threePt" dir="t"/>
            </a:scene3d>
            <a:sp3d extrusionH="57150">
              <a:bevelT w="82550" h="38100" prst="coolSlant"/>
            </a:sp3d>
          </a:bodyPr>
          <a:lstStyle/>
          <a:p>
            <a:pPr algn="ctr"/>
            <a:r>
              <a:rPr lang="en-US" sz="4000" dirty="0">
                <a:solidFill>
                  <a:schemeClr val="accent5">
                    <a:lumMod val="20000"/>
                    <a:lumOff val="80000"/>
                  </a:schemeClr>
                </a:solidFill>
                <a:latin typeface="Cooper Black" pitchFamily="18" charset="0"/>
              </a:rPr>
              <a:t>Investigation on </a:t>
            </a:r>
            <a:br>
              <a:rPr lang="en-US" sz="4000" dirty="0">
                <a:solidFill>
                  <a:schemeClr val="accent5">
                    <a:lumMod val="20000"/>
                    <a:lumOff val="80000"/>
                  </a:schemeClr>
                </a:solidFill>
                <a:latin typeface="Cooper Black" pitchFamily="18" charset="0"/>
              </a:rPr>
            </a:br>
            <a:r>
              <a:rPr lang="en-US" sz="4000" dirty="0">
                <a:solidFill>
                  <a:schemeClr val="accent5">
                    <a:lumMod val="20000"/>
                    <a:lumOff val="80000"/>
                  </a:schemeClr>
                </a:solidFill>
                <a:latin typeface="Cooper Black" pitchFamily="18" charset="0"/>
              </a:rPr>
              <a:t>the Hebrew Name </a:t>
            </a:r>
            <a:br>
              <a:rPr lang="en-US" sz="4000" dirty="0">
                <a:solidFill>
                  <a:schemeClr val="accent5">
                    <a:lumMod val="20000"/>
                    <a:lumOff val="80000"/>
                  </a:schemeClr>
                </a:solidFill>
                <a:latin typeface="Cooper Black" pitchFamily="18" charset="0"/>
              </a:rPr>
            </a:br>
            <a:r>
              <a:rPr lang="en-US" sz="4000" dirty="0">
                <a:solidFill>
                  <a:schemeClr val="accent5">
                    <a:lumMod val="20000"/>
                    <a:lumOff val="80000"/>
                  </a:schemeClr>
                </a:solidFill>
                <a:latin typeface="Cooper Black" pitchFamily="18" charset="0"/>
              </a:rPr>
              <a:t>Laban</a:t>
            </a:r>
            <a:endParaRPr lang="en-US" sz="4000" dirty="0">
              <a:solidFill>
                <a:schemeClr val="accent5">
                  <a:lumMod val="20000"/>
                  <a:lumOff val="80000"/>
                </a:schemeClr>
              </a:solidFill>
            </a:endParaRPr>
          </a:p>
        </p:txBody>
      </p:sp>
      <p:pic>
        <p:nvPicPr>
          <p:cNvPr id="19460" name="Picture 4" descr="C:\Users\Rae\Desktop\goddess statu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3246877"/>
            <a:ext cx="2295525" cy="2478124"/>
          </a:xfrm>
          <a:prstGeom prst="roundRect">
            <a:avLst>
              <a:gd name="adj" fmla="val 72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1000" y="390163"/>
            <a:ext cx="1999073" cy="2057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8" name="Picture 5" descr="C:\Users\Rae\Desktop\rachel images 1 edit.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28600" y="4114800"/>
            <a:ext cx="1963327" cy="2498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8370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wheel(1)">
                                      <p:cBhvr>
                                        <p:cTn id="12" dur="2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1" presetClass="entr" presetSubtype="1"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tile tx="0" ty="0" sx="100000" sy="100000" flip="none" algn="tl"/>
        </a:blip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131769140"/>
              </p:ext>
            </p:extLst>
          </p:nvPr>
        </p:nvGraphicFramePr>
        <p:xfrm>
          <a:off x="457200" y="914400"/>
          <a:ext cx="11277600" cy="2164080"/>
        </p:xfrm>
        <a:graphic>
          <a:graphicData uri="http://schemas.openxmlformats.org/drawingml/2006/table">
            <a:tbl>
              <a:tblPr firstRow="1" bandRow="1">
                <a:tableStyleId>{00A15C55-8517-42AA-B614-E9B94910E393}</a:tableStyleId>
              </a:tblPr>
              <a:tblGrid>
                <a:gridCol w="2451652">
                  <a:extLst>
                    <a:ext uri="{9D8B030D-6E8A-4147-A177-3AD203B41FA5}">
                      <a16:colId xmlns:a16="http://schemas.microsoft.com/office/drawing/2014/main" val="20000"/>
                    </a:ext>
                  </a:extLst>
                </a:gridCol>
                <a:gridCol w="4494696">
                  <a:extLst>
                    <a:ext uri="{9D8B030D-6E8A-4147-A177-3AD203B41FA5}">
                      <a16:colId xmlns:a16="http://schemas.microsoft.com/office/drawing/2014/main" val="20001"/>
                    </a:ext>
                  </a:extLst>
                </a:gridCol>
                <a:gridCol w="4331252">
                  <a:extLst>
                    <a:ext uri="{9D8B030D-6E8A-4147-A177-3AD203B41FA5}">
                      <a16:colId xmlns:a16="http://schemas.microsoft.com/office/drawing/2014/main" val="20002"/>
                    </a:ext>
                  </a:extLst>
                </a:gridCol>
              </a:tblGrid>
              <a:tr h="370840">
                <a:tc>
                  <a:txBody>
                    <a:bodyPr/>
                    <a:lstStyle/>
                    <a:p>
                      <a:pPr algn="ctr"/>
                      <a:r>
                        <a:rPr lang="en-US" sz="2800" dirty="0">
                          <a:solidFill>
                            <a:srgbClr val="990033"/>
                          </a:solidFill>
                        </a:rPr>
                        <a:t>Column 1 + </a:t>
                      </a:r>
                    </a:p>
                  </a:txBody>
                  <a:tcPr>
                    <a:cell3D prstMaterial="dkEdge">
                      <a:bevel/>
                      <a:lightRig rig="flood" dir="t"/>
                    </a:cell3D>
                  </a:tcPr>
                </a:tc>
                <a:tc>
                  <a:txBody>
                    <a:bodyPr/>
                    <a:lstStyle/>
                    <a:p>
                      <a:pPr algn="ctr"/>
                      <a:r>
                        <a:rPr lang="en-US" sz="2800" dirty="0">
                          <a:solidFill>
                            <a:srgbClr val="990033"/>
                          </a:solidFill>
                        </a:rPr>
                        <a:t>Column 2 = </a:t>
                      </a:r>
                    </a:p>
                  </a:txBody>
                  <a:tcPr>
                    <a:cell3D prstMaterial="dkEdge">
                      <a:bevel/>
                      <a:lightRig rig="flood" dir="t"/>
                    </a:cell3D>
                  </a:tcPr>
                </a:tc>
                <a:tc>
                  <a:txBody>
                    <a:bodyPr/>
                    <a:lstStyle/>
                    <a:p>
                      <a:pPr algn="ctr"/>
                      <a:r>
                        <a:rPr lang="en-US" sz="2800" dirty="0">
                          <a:solidFill>
                            <a:srgbClr val="990033"/>
                          </a:solidFill>
                        </a:rPr>
                        <a:t>Column 3</a:t>
                      </a:r>
                    </a:p>
                  </a:txBody>
                  <a:tcPr>
                    <a:cell3D prstMaterial="dkEdge">
                      <a:bevel/>
                      <a:lightRig rig="flood" dir="t"/>
                    </a:cell3D>
                  </a:tcPr>
                </a:tc>
                <a:extLst>
                  <a:ext uri="{0D108BD9-81ED-4DB2-BD59-A6C34878D82A}">
                    <a16:rowId xmlns:a16="http://schemas.microsoft.com/office/drawing/2014/main" val="10000"/>
                  </a:ext>
                </a:extLst>
              </a:tr>
              <a:tr h="370840">
                <a:tc>
                  <a:txBody>
                    <a:bodyPr/>
                    <a:lstStyle/>
                    <a:p>
                      <a:pPr algn="ctr"/>
                      <a:r>
                        <a:rPr lang="en-US" sz="2400" b="1" dirty="0">
                          <a:solidFill>
                            <a:schemeClr val="accent5">
                              <a:lumMod val="50000"/>
                            </a:schemeClr>
                          </a:solidFill>
                        </a:rPr>
                        <a:t>Terah</a:t>
                      </a:r>
                      <a:r>
                        <a:rPr lang="en-US" sz="2400" dirty="0">
                          <a:solidFill>
                            <a:schemeClr val="accent5">
                              <a:lumMod val="50000"/>
                            </a:schemeClr>
                          </a:solidFill>
                        </a:rPr>
                        <a:t> (H8646)</a:t>
                      </a:r>
                    </a:p>
                  </a:txBody>
                  <a:tcPr>
                    <a:cell3D prstMaterial="dkEdge">
                      <a:bevel/>
                      <a:lightRig rig="flood" dir="t"/>
                    </a:cell3D>
                  </a:tcPr>
                </a:tc>
                <a:tc>
                  <a:txBody>
                    <a:bodyPr/>
                    <a:lstStyle/>
                    <a:p>
                      <a:pPr algn="ctr"/>
                      <a:r>
                        <a:rPr lang="en-US" sz="2400" b="1" dirty="0">
                          <a:solidFill>
                            <a:schemeClr val="accent5">
                              <a:lumMod val="50000"/>
                            </a:schemeClr>
                          </a:solidFill>
                        </a:rPr>
                        <a:t>“</a:t>
                      </a:r>
                      <a:r>
                        <a:rPr lang="en-US" sz="2400" b="1" dirty="0" err="1">
                          <a:solidFill>
                            <a:schemeClr val="accent5">
                              <a:lumMod val="50000"/>
                            </a:schemeClr>
                          </a:solidFill>
                        </a:rPr>
                        <a:t>teraphim</a:t>
                      </a:r>
                      <a:r>
                        <a:rPr lang="en-US" sz="2400" b="1" dirty="0">
                          <a:solidFill>
                            <a:schemeClr val="accent5">
                              <a:lumMod val="50000"/>
                            </a:schemeClr>
                          </a:solidFill>
                        </a:rPr>
                        <a:t>” Images </a:t>
                      </a:r>
                      <a:r>
                        <a:rPr lang="en-US" sz="2400" dirty="0">
                          <a:solidFill>
                            <a:schemeClr val="accent5">
                              <a:lumMod val="50000"/>
                            </a:schemeClr>
                          </a:solidFill>
                        </a:rPr>
                        <a:t>(H8655)</a:t>
                      </a:r>
                      <a:br>
                        <a:rPr lang="en-US" sz="2400" dirty="0">
                          <a:solidFill>
                            <a:schemeClr val="accent5">
                              <a:lumMod val="50000"/>
                            </a:schemeClr>
                          </a:solidFill>
                        </a:rPr>
                      </a:br>
                      <a:r>
                        <a:rPr lang="en-US" sz="2400" dirty="0">
                          <a:solidFill>
                            <a:schemeClr val="accent5">
                              <a:lumMod val="50000"/>
                            </a:schemeClr>
                          </a:solidFill>
                        </a:rPr>
                        <a:t>“Family Idols”</a:t>
                      </a:r>
                    </a:p>
                  </a:txBody>
                  <a:tcPr>
                    <a:cell3D prstMaterial="dkEdge">
                      <a:bevel/>
                      <a:lightRig rig="flood" dir="t"/>
                    </a:cell3D>
                  </a:tcPr>
                </a:tc>
                <a:tc>
                  <a:txBody>
                    <a:bodyPr/>
                    <a:lstStyle/>
                    <a:p>
                      <a:pPr algn="ctr"/>
                      <a:r>
                        <a:rPr lang="en-US" sz="2400" dirty="0">
                          <a:solidFill>
                            <a:schemeClr val="accent5">
                              <a:lumMod val="50000"/>
                            </a:schemeClr>
                          </a:solidFill>
                        </a:rPr>
                        <a:t>Spelling, Pronunciation and Word Numbers Connect to </a:t>
                      </a:r>
                      <a:r>
                        <a:rPr lang="en-US" sz="2400" b="1" dirty="0">
                          <a:solidFill>
                            <a:schemeClr val="accent5">
                              <a:lumMod val="50000"/>
                            </a:schemeClr>
                          </a:solidFill>
                        </a:rPr>
                        <a:t>Idols</a:t>
                      </a:r>
                      <a:r>
                        <a:rPr lang="en-US" sz="2400" dirty="0">
                          <a:solidFill>
                            <a:schemeClr val="accent5">
                              <a:lumMod val="50000"/>
                            </a:schemeClr>
                          </a:solidFill>
                        </a:rPr>
                        <a:t> </a:t>
                      </a:r>
                    </a:p>
                  </a:txBody>
                  <a:tcPr>
                    <a:cell3D prstMaterial="dkEdge">
                      <a:bevel/>
                      <a:lightRig rig="flood" dir="t"/>
                    </a:cell3D>
                  </a:tcPr>
                </a:tc>
                <a:extLst>
                  <a:ext uri="{0D108BD9-81ED-4DB2-BD59-A6C34878D82A}">
                    <a16:rowId xmlns:a16="http://schemas.microsoft.com/office/drawing/2014/main" val="10001"/>
                  </a:ext>
                </a:extLst>
              </a:tr>
              <a:tr h="370840">
                <a:tc>
                  <a:txBody>
                    <a:bodyPr/>
                    <a:lstStyle/>
                    <a:p>
                      <a:pPr algn="ctr"/>
                      <a:r>
                        <a:rPr lang="en-US" sz="2400" b="1" dirty="0"/>
                        <a:t>Laban</a:t>
                      </a:r>
                      <a:r>
                        <a:rPr lang="en-US" sz="2400" dirty="0"/>
                        <a:t> (H3837)</a:t>
                      </a:r>
                    </a:p>
                  </a:txBody>
                  <a:tcPr>
                    <a:cell3D prstMaterial="dkEdge">
                      <a:bevel/>
                      <a:lightRig rig="flood" dir="t"/>
                    </a:cell3D>
                  </a:tcPr>
                </a:tc>
                <a:tc>
                  <a:txBody>
                    <a:bodyPr/>
                    <a:lstStyle/>
                    <a:p>
                      <a:pPr algn="ctr"/>
                      <a:r>
                        <a:rPr lang="en-US" sz="2400" b="1" dirty="0"/>
                        <a:t>“</a:t>
                      </a:r>
                      <a:r>
                        <a:rPr lang="en-US" sz="2400" b="1" dirty="0" err="1"/>
                        <a:t>lebanah</a:t>
                      </a:r>
                      <a:r>
                        <a:rPr lang="en-US" sz="2400" b="1" dirty="0"/>
                        <a:t>”</a:t>
                      </a:r>
                      <a:r>
                        <a:rPr lang="en-US" sz="2400" dirty="0"/>
                        <a:t> (H3842)</a:t>
                      </a:r>
                      <a:br>
                        <a:rPr lang="en-US" sz="2400" dirty="0"/>
                      </a:br>
                      <a:r>
                        <a:rPr lang="en-US" sz="2400" dirty="0"/>
                        <a:t>“Whiteness” (color of the moon)</a:t>
                      </a:r>
                    </a:p>
                  </a:txBody>
                  <a:tcPr>
                    <a:cell3D prstMaterial="dkEdge">
                      <a:bevel/>
                      <a:lightRig rig="flood" dir="t"/>
                    </a:cell3D>
                  </a:tcPr>
                </a:tc>
                <a:tc>
                  <a:txBody>
                    <a:bodyPr/>
                    <a:lstStyle/>
                    <a:p>
                      <a:pPr algn="ctr"/>
                      <a:r>
                        <a:rPr lang="en-US" sz="2400" dirty="0"/>
                        <a:t>Spelling, Pronunciation and Word Numbers Connect to the </a:t>
                      </a:r>
                      <a:r>
                        <a:rPr lang="en-US" sz="2400" b="1" dirty="0"/>
                        <a:t>Moon</a:t>
                      </a:r>
                    </a:p>
                  </a:txBody>
                  <a:tcPr>
                    <a:cell3D prstMaterial="dkEdge">
                      <a:bevel/>
                      <a:lightRig rig="flood" dir="t"/>
                    </a:cell3D>
                  </a:tcPr>
                </a:tc>
                <a:extLst>
                  <a:ext uri="{0D108BD9-81ED-4DB2-BD59-A6C34878D82A}">
                    <a16:rowId xmlns:a16="http://schemas.microsoft.com/office/drawing/2014/main" val="10002"/>
                  </a:ext>
                </a:extLst>
              </a:tr>
            </a:tbl>
          </a:graphicData>
        </a:graphic>
      </p:graphicFrame>
      <p:sp>
        <p:nvSpPr>
          <p:cNvPr id="7" name="Rectangle 6"/>
          <p:cNvSpPr/>
          <p:nvPr/>
        </p:nvSpPr>
        <p:spPr>
          <a:xfrm>
            <a:off x="7391400" y="2286000"/>
            <a:ext cx="4309947" cy="762000"/>
          </a:xfrm>
          <a:prstGeom prst="rect">
            <a:avLst/>
          </a:prstGeom>
          <a:solidFill>
            <a:schemeClr val="accent6">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95599" y="2286000"/>
            <a:ext cx="4495801" cy="762000"/>
          </a:xfrm>
          <a:prstGeom prst="rect">
            <a:avLst/>
          </a:prstGeom>
          <a:solidFill>
            <a:schemeClr val="accent6">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pPr algn="ctr"/>
            <a:r>
              <a:rPr lang="en-US" sz="3600" dirty="0">
                <a:solidFill>
                  <a:srgbClr val="9E2A2A"/>
                </a:solidFill>
                <a:latin typeface="Cooper Black" pitchFamily="18" charset="0"/>
              </a:rPr>
              <a:t>Comparing </a:t>
            </a:r>
            <a:r>
              <a:rPr lang="en-US" sz="3600" dirty="0">
                <a:solidFill>
                  <a:schemeClr val="accent5">
                    <a:lumMod val="75000"/>
                  </a:schemeClr>
                </a:solidFill>
                <a:latin typeface="Cooper Black" pitchFamily="18" charset="0"/>
              </a:rPr>
              <a:t>“Terah &amp; Images” </a:t>
            </a:r>
            <a:r>
              <a:rPr lang="en-US" sz="3600" dirty="0">
                <a:solidFill>
                  <a:srgbClr val="9E2A2A"/>
                </a:solidFill>
                <a:latin typeface="Cooper Black" pitchFamily="18" charset="0"/>
              </a:rPr>
              <a:t>to </a:t>
            </a:r>
            <a:r>
              <a:rPr lang="en-US" sz="3600" dirty="0">
                <a:solidFill>
                  <a:schemeClr val="tx1">
                    <a:lumMod val="75000"/>
                    <a:lumOff val="25000"/>
                  </a:schemeClr>
                </a:solidFill>
                <a:latin typeface="Cooper Black" pitchFamily="18" charset="0"/>
              </a:rPr>
              <a:t>“Laban &amp; the Moon”</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tx1">
                    <a:lumMod val="65000"/>
                    <a:lumOff val="35000"/>
                  </a:schemeClr>
                </a:solidFill>
              </a:rPr>
              <a:t>53</a:t>
            </a:fld>
            <a:endParaRPr lang="en-US" dirty="0">
              <a:solidFill>
                <a:schemeClr val="tx1">
                  <a:lumMod val="65000"/>
                  <a:lumOff val="35000"/>
                </a:schemeClr>
              </a:solidFill>
            </a:endParaRPr>
          </a:p>
        </p:txBody>
      </p:sp>
      <p:sp>
        <p:nvSpPr>
          <p:cNvPr id="6" name="Content Placeholder 2"/>
          <p:cNvSpPr txBox="1">
            <a:spLocks/>
          </p:cNvSpPr>
          <p:nvPr/>
        </p:nvSpPr>
        <p:spPr>
          <a:xfrm>
            <a:off x="304800" y="3200400"/>
            <a:ext cx="11430000" cy="365760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9E2A2A"/>
                </a:solidFill>
              </a:rPr>
              <a:t>There is very strong indication now that Terah did have an occupation in Haran of making [moon] idols for distribution.  </a:t>
            </a:r>
          </a:p>
          <a:p>
            <a:r>
              <a:rPr lang="en-US" b="1" dirty="0">
                <a:solidFill>
                  <a:srgbClr val="C00000"/>
                </a:solidFill>
              </a:rPr>
              <a:t>Remember, Terah came out of Ur, the first center for major idol worship and Haran was also a moon worshipping center.</a:t>
            </a:r>
          </a:p>
          <a:p>
            <a:r>
              <a:rPr lang="en-US" b="1" dirty="0"/>
              <a:t>There is no </a:t>
            </a:r>
            <a:r>
              <a:rPr lang="en-US" b="1" u="sng" dirty="0"/>
              <a:t>Scripture stating those words</a:t>
            </a:r>
            <a:r>
              <a:rPr lang="en-US" b="1" dirty="0"/>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but the connection can be proven through the name Terah, and the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teraphim</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family idols that </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were in Laban's possession nearly 200 years later </a:t>
            </a:r>
            <a:r>
              <a:rPr lang="en-US" b="1" dirty="0"/>
              <a:t>– only to be coveted</a:t>
            </a:r>
            <a:br>
              <a:rPr lang="en-US" b="1" dirty="0"/>
            </a:br>
            <a:r>
              <a:rPr lang="en-US" b="1" dirty="0"/>
              <a:t>and stolen by Rachel. </a:t>
            </a:r>
          </a:p>
        </p:txBody>
      </p:sp>
    </p:spTree>
    <p:extLst>
      <p:ext uri="{BB962C8B-B14F-4D97-AF65-F5344CB8AC3E}">
        <p14:creationId xmlns:p14="http://schemas.microsoft.com/office/powerpoint/2010/main" val="194242278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500"/>
                                        <p:tgtEl>
                                          <p:spTgt spid="3"/>
                                        </p:tgtEl>
                                        <p:attrNameLst>
                                          <p:attrName>ppt_w</p:attrName>
                                        </p:attrNameLst>
                                      </p:cBhvr>
                                      <p:tavLst>
                                        <p:tav tm="0">
                                          <p:val>
                                            <p:strVal val="ppt_w"/>
                                          </p:val>
                                        </p:tav>
                                        <p:tav tm="100000">
                                          <p:val>
                                            <p:fltVal val="0"/>
                                          </p:val>
                                        </p:tav>
                                      </p:tavLst>
                                    </p:anim>
                                    <p:anim calcmode="lin" valueType="num">
                                      <p:cBhvr>
                                        <p:cTn id="7" dur="1500"/>
                                        <p:tgtEl>
                                          <p:spTgt spid="3"/>
                                        </p:tgtEl>
                                        <p:attrNameLst>
                                          <p:attrName>ppt_h</p:attrName>
                                        </p:attrNameLst>
                                      </p:cBhvr>
                                      <p:tavLst>
                                        <p:tav tm="0">
                                          <p:val>
                                            <p:strVal val="ppt_h"/>
                                          </p:val>
                                        </p:tav>
                                        <p:tav tm="100000">
                                          <p:val>
                                            <p:fltVal val="0"/>
                                          </p:val>
                                        </p:tav>
                                      </p:tavLst>
                                    </p:anim>
                                    <p:anim calcmode="lin" valueType="num">
                                      <p:cBhvr>
                                        <p:cTn id="8" dur="1500"/>
                                        <p:tgtEl>
                                          <p:spTgt spid="3"/>
                                        </p:tgtEl>
                                        <p:attrNameLst>
                                          <p:attrName>style.rotation</p:attrName>
                                        </p:attrNameLst>
                                      </p:cBhvr>
                                      <p:tavLst>
                                        <p:tav tm="0">
                                          <p:val>
                                            <p:fltVal val="0"/>
                                          </p:val>
                                        </p:tav>
                                        <p:tav tm="100000">
                                          <p:val>
                                            <p:fltVal val="90"/>
                                          </p:val>
                                        </p:tav>
                                      </p:tavLst>
                                    </p:anim>
                                    <p:animEffect transition="out" filter="fade">
                                      <p:cBhvr>
                                        <p:cTn id="9" dur="1500"/>
                                        <p:tgtEl>
                                          <p:spTgt spid="3"/>
                                        </p:tgtEl>
                                      </p:cBhvr>
                                    </p:animEffect>
                                    <p:set>
                                      <p:cBhvr>
                                        <p:cTn id="10" dur="1" fill="hold">
                                          <p:stCondLst>
                                            <p:cond delay="1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500"/>
                                        <p:tgtEl>
                                          <p:spTgt spid="7"/>
                                        </p:tgtEl>
                                        <p:attrNameLst>
                                          <p:attrName>ppt_w</p:attrName>
                                        </p:attrNameLst>
                                      </p:cBhvr>
                                      <p:tavLst>
                                        <p:tav tm="0">
                                          <p:val>
                                            <p:strVal val="ppt_w"/>
                                          </p:val>
                                        </p:tav>
                                        <p:tav tm="100000">
                                          <p:val>
                                            <p:fltVal val="0"/>
                                          </p:val>
                                        </p:tav>
                                      </p:tavLst>
                                    </p:anim>
                                    <p:anim calcmode="lin" valueType="num">
                                      <p:cBhvr>
                                        <p:cTn id="15" dur="1500"/>
                                        <p:tgtEl>
                                          <p:spTgt spid="7"/>
                                        </p:tgtEl>
                                        <p:attrNameLst>
                                          <p:attrName>ppt_h</p:attrName>
                                        </p:attrNameLst>
                                      </p:cBhvr>
                                      <p:tavLst>
                                        <p:tav tm="0">
                                          <p:val>
                                            <p:strVal val="ppt_h"/>
                                          </p:val>
                                        </p:tav>
                                        <p:tav tm="100000">
                                          <p:val>
                                            <p:fltVal val="0"/>
                                          </p:val>
                                        </p:tav>
                                      </p:tavLst>
                                    </p:anim>
                                    <p:anim calcmode="lin" valueType="num">
                                      <p:cBhvr>
                                        <p:cTn id="16" dur="1500"/>
                                        <p:tgtEl>
                                          <p:spTgt spid="7"/>
                                        </p:tgtEl>
                                        <p:attrNameLst>
                                          <p:attrName>style.rotation</p:attrName>
                                        </p:attrNameLst>
                                      </p:cBhvr>
                                      <p:tavLst>
                                        <p:tav tm="0">
                                          <p:val>
                                            <p:fltVal val="0"/>
                                          </p:val>
                                        </p:tav>
                                        <p:tav tm="100000">
                                          <p:val>
                                            <p:fltVal val="90"/>
                                          </p:val>
                                        </p:tav>
                                      </p:tavLst>
                                    </p:anim>
                                    <p:animEffect transition="out" filter="fade">
                                      <p:cBhvr>
                                        <p:cTn id="17" dur="1500"/>
                                        <p:tgtEl>
                                          <p:spTgt spid="7"/>
                                        </p:tgtEl>
                                      </p:cBhvr>
                                    </p:animEffect>
                                    <p:set>
                                      <p:cBhvr>
                                        <p:cTn id="18" dur="1" fill="hold">
                                          <p:stCondLst>
                                            <p:cond delay="1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2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20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left)">
                                      <p:cBhvr>
                                        <p:cTn id="33"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11887200" cy="990600"/>
          </a:xfrm>
        </p:spPr>
        <p:txBody>
          <a:bodyPr>
            <a:normAutofit/>
            <a:scene3d>
              <a:camera prst="orthographicFront"/>
              <a:lightRig rig="threePt" dir="t"/>
            </a:scene3d>
            <a:sp3d extrusionH="57150">
              <a:bevelT h="25400" prst="softRound"/>
            </a:sp3d>
          </a:bodyPr>
          <a:lstStyle/>
          <a:p>
            <a:pPr algn="ctr"/>
            <a:r>
              <a:rPr lang="en-US" dirty="0">
                <a:solidFill>
                  <a:srgbClr val="9E2A2A"/>
                </a:solidFill>
                <a:latin typeface="Cooper Black" pitchFamily="18" charset="0"/>
              </a:rPr>
              <a:t>The Family Business of Terah</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tx1">
                    <a:lumMod val="75000"/>
                    <a:lumOff val="25000"/>
                  </a:schemeClr>
                </a:solidFill>
              </a:rPr>
              <a:t>54</a:t>
            </a:fld>
            <a:endParaRPr lang="en-US" dirty="0">
              <a:solidFill>
                <a:schemeClr val="tx1">
                  <a:lumMod val="75000"/>
                  <a:lumOff val="25000"/>
                </a:schemeClr>
              </a:solidFill>
            </a:endParaRPr>
          </a:p>
        </p:txBody>
      </p:sp>
      <p:sp>
        <p:nvSpPr>
          <p:cNvPr id="6" name="Content Placeholder 2"/>
          <p:cNvSpPr txBox="1">
            <a:spLocks/>
          </p:cNvSpPr>
          <p:nvPr/>
        </p:nvSpPr>
        <p:spPr>
          <a:xfrm>
            <a:off x="2286000" y="3276600"/>
            <a:ext cx="8001000" cy="342900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C00000"/>
                </a:solidFill>
              </a:rPr>
              <a:t>Terah’s</a:t>
            </a:r>
            <a:r>
              <a:rPr lang="en-US" b="1" dirty="0">
                <a:solidFill>
                  <a:srgbClr val="C00000"/>
                </a:solidFill>
              </a:rPr>
              <a:t> business of manufacturing idols </a:t>
            </a:r>
            <a:br>
              <a:rPr lang="en-US" b="1" dirty="0">
                <a:solidFill>
                  <a:srgbClr val="C00000"/>
                </a:solidFill>
              </a:rPr>
            </a:br>
            <a:r>
              <a:rPr lang="en-US" b="1" dirty="0">
                <a:solidFill>
                  <a:srgbClr val="C00000"/>
                </a:solidFill>
              </a:rPr>
              <a:t>would have been passed down through the generations, thus a line of precious family idols.</a:t>
            </a:r>
          </a:p>
          <a:p>
            <a:r>
              <a:rPr lang="en-US" b="1" dirty="0">
                <a:solidFill>
                  <a:schemeClr val="accent5">
                    <a:lumMod val="75000"/>
                  </a:schemeClr>
                </a:solidFill>
              </a:rPr>
              <a:t>Everything is pointing back to these “family </a:t>
            </a:r>
            <a:br>
              <a:rPr lang="en-US" b="1" dirty="0">
                <a:solidFill>
                  <a:schemeClr val="accent5">
                    <a:lumMod val="75000"/>
                  </a:schemeClr>
                </a:solidFill>
              </a:rPr>
            </a:br>
            <a:r>
              <a:rPr lang="en-US" b="1" dirty="0">
                <a:solidFill>
                  <a:schemeClr val="accent5">
                    <a:lumMod val="75000"/>
                  </a:schemeClr>
                </a:solidFill>
              </a:rPr>
              <a:t>idols” as being connected to moon worship (Laban/</a:t>
            </a:r>
            <a:r>
              <a:rPr lang="en-US" b="1" dirty="0" err="1">
                <a:solidFill>
                  <a:schemeClr val="accent5">
                    <a:lumMod val="75000"/>
                  </a:schemeClr>
                </a:solidFill>
              </a:rPr>
              <a:t>Lebanah</a:t>
            </a:r>
            <a:r>
              <a:rPr lang="en-US" b="1" dirty="0">
                <a:solidFill>
                  <a:schemeClr val="accent5">
                    <a:lumMod val="75000"/>
                  </a:schemeClr>
                </a:solidFill>
              </a:rPr>
              <a:t>).  These were moon idols – </a:t>
            </a:r>
            <a:br>
              <a:rPr lang="en-US" b="1" dirty="0">
                <a:solidFill>
                  <a:schemeClr val="accent5">
                    <a:lumMod val="75000"/>
                  </a:schemeClr>
                </a:solidFill>
              </a:rPr>
            </a:br>
            <a:r>
              <a:rPr lang="en-US" b="1" dirty="0">
                <a:solidFill>
                  <a:schemeClr val="accent5">
                    <a:lumMod val="75000"/>
                  </a:schemeClr>
                </a:solidFill>
              </a:rPr>
              <a:t>linked to Semiramis in Babylon.</a:t>
            </a:r>
            <a:endParaRPr lang="en-US" dirty="0">
              <a:solidFill>
                <a:schemeClr val="accent5">
                  <a:lumMod val="75000"/>
                </a:schemeClr>
              </a:solidFill>
            </a:endParaRPr>
          </a:p>
          <a:p>
            <a:endParaRPr lang="en-US" dirty="0">
              <a:solidFill>
                <a:schemeClr val="accent5">
                  <a:lumMod val="75000"/>
                </a:schemeClr>
              </a:solidFill>
            </a:endParaRPr>
          </a:p>
        </p:txBody>
      </p:sp>
      <p:pic>
        <p:nvPicPr>
          <p:cNvPr id="20482" name="Picture 2" descr="C:\Users\Rae\Desktop\Terah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58961" y="3429000"/>
            <a:ext cx="17526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descr="C:\Users\Rae\Desktop\Lab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9528" y="3276600"/>
            <a:ext cx="1820862" cy="2374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4" name="Picture 2" descr="C:\Users\Rae\Desktop\teraphim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5070412"/>
            <a:ext cx="1113407" cy="1635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11" name="Content Placeholder 4"/>
          <p:cNvGraphicFramePr>
            <a:graphicFrameLocks noGrp="1"/>
          </p:cNvGraphicFramePr>
          <p:nvPr>
            <p:ph idx="1"/>
            <p:extLst>
              <p:ext uri="{D42A27DB-BD31-4B8C-83A1-F6EECF244321}">
                <p14:modId xmlns:p14="http://schemas.microsoft.com/office/powerpoint/2010/main" val="1422855906"/>
              </p:ext>
            </p:extLst>
          </p:nvPr>
        </p:nvGraphicFramePr>
        <p:xfrm>
          <a:off x="457200" y="914400"/>
          <a:ext cx="11277600" cy="2164080"/>
        </p:xfrm>
        <a:graphic>
          <a:graphicData uri="http://schemas.openxmlformats.org/drawingml/2006/table">
            <a:tbl>
              <a:tblPr firstRow="1" bandRow="1">
                <a:tableStyleId>{00A15C55-8517-42AA-B614-E9B94910E393}</a:tableStyleId>
              </a:tblPr>
              <a:tblGrid>
                <a:gridCol w="2451652">
                  <a:extLst>
                    <a:ext uri="{9D8B030D-6E8A-4147-A177-3AD203B41FA5}">
                      <a16:colId xmlns:a16="http://schemas.microsoft.com/office/drawing/2014/main" val="20000"/>
                    </a:ext>
                  </a:extLst>
                </a:gridCol>
                <a:gridCol w="4494696">
                  <a:extLst>
                    <a:ext uri="{9D8B030D-6E8A-4147-A177-3AD203B41FA5}">
                      <a16:colId xmlns:a16="http://schemas.microsoft.com/office/drawing/2014/main" val="20001"/>
                    </a:ext>
                  </a:extLst>
                </a:gridCol>
                <a:gridCol w="4331252">
                  <a:extLst>
                    <a:ext uri="{9D8B030D-6E8A-4147-A177-3AD203B41FA5}">
                      <a16:colId xmlns:a16="http://schemas.microsoft.com/office/drawing/2014/main" val="20002"/>
                    </a:ext>
                  </a:extLst>
                </a:gridCol>
              </a:tblGrid>
              <a:tr h="370840">
                <a:tc>
                  <a:txBody>
                    <a:bodyPr/>
                    <a:lstStyle/>
                    <a:p>
                      <a:pPr algn="ctr"/>
                      <a:r>
                        <a:rPr lang="en-US" sz="2800" dirty="0">
                          <a:solidFill>
                            <a:srgbClr val="990033"/>
                          </a:solidFill>
                        </a:rPr>
                        <a:t>Column 1 + </a:t>
                      </a:r>
                    </a:p>
                  </a:txBody>
                  <a:tcPr>
                    <a:cell3D prstMaterial="dkEdge">
                      <a:bevel/>
                      <a:lightRig rig="flood" dir="t"/>
                    </a:cell3D>
                  </a:tcPr>
                </a:tc>
                <a:tc>
                  <a:txBody>
                    <a:bodyPr/>
                    <a:lstStyle/>
                    <a:p>
                      <a:pPr algn="ctr"/>
                      <a:r>
                        <a:rPr lang="en-US" sz="2800" dirty="0">
                          <a:solidFill>
                            <a:srgbClr val="990033"/>
                          </a:solidFill>
                        </a:rPr>
                        <a:t>Column 2 = </a:t>
                      </a:r>
                    </a:p>
                  </a:txBody>
                  <a:tcPr>
                    <a:cell3D prstMaterial="dkEdge">
                      <a:bevel/>
                      <a:lightRig rig="flood" dir="t"/>
                    </a:cell3D>
                  </a:tcPr>
                </a:tc>
                <a:tc>
                  <a:txBody>
                    <a:bodyPr/>
                    <a:lstStyle/>
                    <a:p>
                      <a:pPr algn="ctr"/>
                      <a:r>
                        <a:rPr lang="en-US" sz="2800" dirty="0">
                          <a:solidFill>
                            <a:srgbClr val="990033"/>
                          </a:solidFill>
                        </a:rPr>
                        <a:t>Column 3</a:t>
                      </a:r>
                    </a:p>
                  </a:txBody>
                  <a:tcPr>
                    <a:cell3D prstMaterial="dkEdge">
                      <a:bevel/>
                      <a:lightRig rig="flood" dir="t"/>
                    </a:cell3D>
                  </a:tcPr>
                </a:tc>
                <a:extLst>
                  <a:ext uri="{0D108BD9-81ED-4DB2-BD59-A6C34878D82A}">
                    <a16:rowId xmlns:a16="http://schemas.microsoft.com/office/drawing/2014/main" val="10000"/>
                  </a:ext>
                </a:extLst>
              </a:tr>
              <a:tr h="370840">
                <a:tc>
                  <a:txBody>
                    <a:bodyPr/>
                    <a:lstStyle/>
                    <a:p>
                      <a:pPr algn="ctr"/>
                      <a:r>
                        <a:rPr lang="en-US" sz="2400" b="1" dirty="0">
                          <a:solidFill>
                            <a:schemeClr val="accent5">
                              <a:lumMod val="50000"/>
                            </a:schemeClr>
                          </a:solidFill>
                        </a:rPr>
                        <a:t>Terah</a:t>
                      </a:r>
                      <a:r>
                        <a:rPr lang="en-US" sz="2400" dirty="0">
                          <a:solidFill>
                            <a:schemeClr val="accent5">
                              <a:lumMod val="50000"/>
                            </a:schemeClr>
                          </a:solidFill>
                        </a:rPr>
                        <a:t> (H8646)</a:t>
                      </a:r>
                    </a:p>
                  </a:txBody>
                  <a:tcPr>
                    <a:cell3D prstMaterial="dkEdge">
                      <a:bevel/>
                      <a:lightRig rig="flood" dir="t"/>
                    </a:cell3D>
                  </a:tcPr>
                </a:tc>
                <a:tc>
                  <a:txBody>
                    <a:bodyPr/>
                    <a:lstStyle/>
                    <a:p>
                      <a:pPr algn="ctr"/>
                      <a:r>
                        <a:rPr lang="en-US" sz="2400" b="1" dirty="0">
                          <a:solidFill>
                            <a:schemeClr val="accent5">
                              <a:lumMod val="50000"/>
                            </a:schemeClr>
                          </a:solidFill>
                        </a:rPr>
                        <a:t>“</a:t>
                      </a:r>
                      <a:r>
                        <a:rPr lang="en-US" sz="2400" b="1" dirty="0" err="1">
                          <a:solidFill>
                            <a:schemeClr val="accent5">
                              <a:lumMod val="50000"/>
                            </a:schemeClr>
                          </a:solidFill>
                        </a:rPr>
                        <a:t>teraphim</a:t>
                      </a:r>
                      <a:r>
                        <a:rPr lang="en-US" sz="2400" b="1" dirty="0">
                          <a:solidFill>
                            <a:schemeClr val="accent5">
                              <a:lumMod val="50000"/>
                            </a:schemeClr>
                          </a:solidFill>
                        </a:rPr>
                        <a:t>” Images </a:t>
                      </a:r>
                      <a:r>
                        <a:rPr lang="en-US" sz="2400" dirty="0">
                          <a:solidFill>
                            <a:schemeClr val="accent5">
                              <a:lumMod val="50000"/>
                            </a:schemeClr>
                          </a:solidFill>
                        </a:rPr>
                        <a:t>(H8655)</a:t>
                      </a:r>
                      <a:br>
                        <a:rPr lang="en-US" sz="2400" dirty="0">
                          <a:solidFill>
                            <a:schemeClr val="accent5">
                              <a:lumMod val="50000"/>
                            </a:schemeClr>
                          </a:solidFill>
                        </a:rPr>
                      </a:br>
                      <a:r>
                        <a:rPr lang="en-US" sz="2400" dirty="0">
                          <a:solidFill>
                            <a:schemeClr val="accent5">
                              <a:lumMod val="50000"/>
                            </a:schemeClr>
                          </a:solidFill>
                        </a:rPr>
                        <a:t>“Family Idols”</a:t>
                      </a:r>
                    </a:p>
                  </a:txBody>
                  <a:tcPr>
                    <a:cell3D prstMaterial="dkEdge">
                      <a:bevel/>
                      <a:lightRig rig="flood" dir="t"/>
                    </a:cell3D>
                  </a:tcPr>
                </a:tc>
                <a:tc>
                  <a:txBody>
                    <a:bodyPr/>
                    <a:lstStyle/>
                    <a:p>
                      <a:pPr algn="ctr"/>
                      <a:r>
                        <a:rPr lang="en-US" sz="2400" dirty="0">
                          <a:solidFill>
                            <a:schemeClr val="accent5">
                              <a:lumMod val="50000"/>
                            </a:schemeClr>
                          </a:solidFill>
                        </a:rPr>
                        <a:t>Spelling, Pronunciation and Word Numbers Connect to </a:t>
                      </a:r>
                      <a:r>
                        <a:rPr lang="en-US" sz="2400" b="1" dirty="0">
                          <a:solidFill>
                            <a:schemeClr val="accent5">
                              <a:lumMod val="50000"/>
                            </a:schemeClr>
                          </a:solidFill>
                        </a:rPr>
                        <a:t>Idols</a:t>
                      </a:r>
                      <a:r>
                        <a:rPr lang="en-US" sz="2400" dirty="0">
                          <a:solidFill>
                            <a:schemeClr val="accent5">
                              <a:lumMod val="50000"/>
                            </a:schemeClr>
                          </a:solidFill>
                        </a:rPr>
                        <a:t> </a:t>
                      </a:r>
                    </a:p>
                  </a:txBody>
                  <a:tcPr>
                    <a:cell3D prstMaterial="dkEdge">
                      <a:bevel/>
                      <a:lightRig rig="flood" dir="t"/>
                    </a:cell3D>
                  </a:tcPr>
                </a:tc>
                <a:extLst>
                  <a:ext uri="{0D108BD9-81ED-4DB2-BD59-A6C34878D82A}">
                    <a16:rowId xmlns:a16="http://schemas.microsoft.com/office/drawing/2014/main" val="10001"/>
                  </a:ext>
                </a:extLst>
              </a:tr>
              <a:tr h="370840">
                <a:tc>
                  <a:txBody>
                    <a:bodyPr/>
                    <a:lstStyle/>
                    <a:p>
                      <a:pPr algn="ctr"/>
                      <a:r>
                        <a:rPr lang="en-US" sz="2400" b="1" dirty="0"/>
                        <a:t>Laban</a:t>
                      </a:r>
                      <a:r>
                        <a:rPr lang="en-US" sz="2400" dirty="0"/>
                        <a:t> (H3837)</a:t>
                      </a:r>
                    </a:p>
                  </a:txBody>
                  <a:tcPr>
                    <a:cell3D prstMaterial="dkEdge">
                      <a:bevel/>
                      <a:lightRig rig="flood" dir="t"/>
                    </a:cell3D>
                  </a:tcPr>
                </a:tc>
                <a:tc>
                  <a:txBody>
                    <a:bodyPr/>
                    <a:lstStyle/>
                    <a:p>
                      <a:pPr algn="ctr"/>
                      <a:r>
                        <a:rPr lang="en-US" sz="2400" b="1" dirty="0"/>
                        <a:t>“</a:t>
                      </a:r>
                      <a:r>
                        <a:rPr lang="en-US" sz="2400" b="1" dirty="0" err="1"/>
                        <a:t>lebanah</a:t>
                      </a:r>
                      <a:r>
                        <a:rPr lang="en-US" sz="2400" b="1" dirty="0"/>
                        <a:t>”</a:t>
                      </a:r>
                      <a:r>
                        <a:rPr lang="en-US" sz="2400" dirty="0"/>
                        <a:t> (H3842)</a:t>
                      </a:r>
                      <a:br>
                        <a:rPr lang="en-US" sz="2400" dirty="0"/>
                      </a:br>
                      <a:r>
                        <a:rPr lang="en-US" sz="2400" dirty="0"/>
                        <a:t>“Whiteness” (color of the moon)</a:t>
                      </a:r>
                    </a:p>
                  </a:txBody>
                  <a:tcPr>
                    <a:cell3D prstMaterial="dkEdge">
                      <a:bevel/>
                      <a:lightRig rig="flood" dir="t"/>
                    </a:cell3D>
                  </a:tcPr>
                </a:tc>
                <a:tc>
                  <a:txBody>
                    <a:bodyPr/>
                    <a:lstStyle/>
                    <a:p>
                      <a:pPr algn="ctr"/>
                      <a:r>
                        <a:rPr lang="en-US" sz="2400" dirty="0"/>
                        <a:t>Spelling, Pronunciation and Word Numbers Connect to the </a:t>
                      </a:r>
                      <a:r>
                        <a:rPr lang="en-US" sz="2400" b="1" dirty="0"/>
                        <a:t>Moon</a:t>
                      </a:r>
                    </a:p>
                  </a:txBody>
                  <a:tcPr>
                    <a:cell3D prstMaterial="dkEdge">
                      <a:bevel/>
                      <a:lightRig rig="flood" dir="t"/>
                    </a:cell3D>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0200087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2000"/>
                                        <p:tgtEl>
                                          <p:spTgt spid="6">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wipe(up)">
                                      <p:cBhvr>
                                        <p:cTn id="10" dur="1500"/>
                                        <p:tgtEl>
                                          <p:spTgt spid="204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up)">
                                      <p:cBhvr>
                                        <p:cTn id="15" dur="2000"/>
                                        <p:tgtEl>
                                          <p:spTgt spid="6">
                                            <p:txEl>
                                              <p:pRg st="1" end="1"/>
                                            </p:txEl>
                                          </p:spTgt>
                                        </p:tgtEl>
                                      </p:cBhvr>
                                    </p:animEffect>
                                  </p:childTnLst>
                                </p:cTn>
                              </p:par>
                              <p:par>
                                <p:cTn id="16" presetID="8" presetClass="entr" presetSubtype="3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out)">
                                      <p:cBhvr>
                                        <p:cTn id="18" dur="2000"/>
                                        <p:tgtEl>
                                          <p:spTgt spid="7"/>
                                        </p:tgtEl>
                                      </p:cBhvr>
                                    </p:animEffect>
                                  </p:childTnLst>
                                </p:cTn>
                              </p:par>
                            </p:childTnLst>
                          </p:cTn>
                        </p:par>
                        <p:par>
                          <p:cTn id="19" fill="hold">
                            <p:stCondLst>
                              <p:cond delay="2000"/>
                            </p:stCondLst>
                            <p:childTnLst>
                              <p:par>
                                <p:cTn id="20" presetID="8" presetClass="entr" presetSubtype="32" fill="hold" nodeType="after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diamond(out)">
                                      <p:cBhvr>
                                        <p:cTn id="22" dur="1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1"/>
            <a:ext cx="7315200" cy="10668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Egypt &amp; Moon Worship</a:t>
            </a:r>
          </a:p>
        </p:txBody>
      </p:sp>
      <p:sp>
        <p:nvSpPr>
          <p:cNvPr id="3" name="Content Placeholder 2"/>
          <p:cNvSpPr>
            <a:spLocks noGrp="1"/>
          </p:cNvSpPr>
          <p:nvPr>
            <p:ph idx="1"/>
          </p:nvPr>
        </p:nvSpPr>
        <p:spPr>
          <a:xfrm>
            <a:off x="4800600" y="914400"/>
            <a:ext cx="6934200" cy="5594838"/>
          </a:xfrm>
        </p:spPr>
        <p:txBody>
          <a:bodyPr>
            <a:normAutofit fontScale="92500" lnSpcReduction="10000"/>
            <a:scene3d>
              <a:camera prst="orthographicFront"/>
              <a:lightRig rig="threePt" dir="t"/>
            </a:scene3d>
            <a:sp3d extrusionH="57150">
              <a:bevelT w="38100" h="38100"/>
            </a:sp3d>
          </a:bodyPr>
          <a:lstStyle/>
          <a:p>
            <a:r>
              <a:rPr lang="en-US" b="1" dirty="0">
                <a:solidFill>
                  <a:srgbClr val="00B050"/>
                </a:solidFill>
              </a:rPr>
              <a:t>Abraham was told his descendants would be in bondage to Egypt, not returning to Canaan for 430 years.</a:t>
            </a:r>
          </a:p>
          <a:p>
            <a:r>
              <a:rPr lang="en-US" b="1" dirty="0">
                <a:solidFill>
                  <a:schemeClr val="accent2">
                    <a:lumMod val="75000"/>
                  </a:schemeClr>
                </a:solidFill>
              </a:rPr>
              <a:t>Egypt had “Ra” as their sun god and </a:t>
            </a:r>
            <a:br>
              <a:rPr lang="en-US" b="1" dirty="0">
                <a:solidFill>
                  <a:schemeClr val="accent2">
                    <a:lumMod val="75000"/>
                  </a:schemeClr>
                </a:solidFill>
              </a:rPr>
            </a:br>
            <a:r>
              <a:rPr lang="en-US" b="1" dirty="0">
                <a:solidFill>
                  <a:schemeClr val="accent2">
                    <a:lumMod val="75000"/>
                  </a:schemeClr>
                </a:solidFill>
              </a:rPr>
              <a:t>“Isis” as their moon goddess.</a:t>
            </a:r>
          </a:p>
          <a:p>
            <a:r>
              <a:rPr lang="en-US" b="1" dirty="0">
                <a:solidFill>
                  <a:srgbClr val="FF0000"/>
                </a:solidFill>
              </a:rPr>
              <a:t>It’s very likely these two major gods were a snare to </a:t>
            </a:r>
            <a:r>
              <a:rPr lang="en-US" b="1" dirty="0">
                <a:solidFill>
                  <a:srgbClr val="0070C0"/>
                </a:solidFill>
              </a:rPr>
              <a:t>Yahuah’s</a:t>
            </a:r>
            <a:r>
              <a:rPr lang="en-US" b="1" dirty="0">
                <a:solidFill>
                  <a:srgbClr val="FF0000"/>
                </a:solidFill>
              </a:rPr>
              <a:t> people while in bondage.</a:t>
            </a:r>
          </a:p>
          <a:p>
            <a:r>
              <a:rPr lang="en-US" b="1" dirty="0">
                <a:solidFill>
                  <a:srgbClr val="982906"/>
                </a:solidFill>
              </a:rPr>
              <a:t>Egypt’s sun god “Ra” was challenged by the 10</a:t>
            </a:r>
            <a:r>
              <a:rPr lang="en-US" b="1" baseline="30000" dirty="0">
                <a:solidFill>
                  <a:srgbClr val="982906"/>
                </a:solidFill>
              </a:rPr>
              <a:t>th</a:t>
            </a:r>
            <a:r>
              <a:rPr lang="en-US" b="1" dirty="0">
                <a:solidFill>
                  <a:srgbClr val="982906"/>
                </a:solidFill>
              </a:rPr>
              <a:t> plague of Egypt resulting in the death of the first born of each family.</a:t>
            </a:r>
          </a:p>
          <a:p>
            <a:r>
              <a:rPr lang="en-US" b="1" dirty="0">
                <a:solidFill>
                  <a:srgbClr val="C00000"/>
                </a:solidFill>
              </a:rPr>
              <a:t>At Passover, all firstborn “under the blood” were delivered from death.</a:t>
            </a:r>
          </a:p>
          <a:p>
            <a:r>
              <a:rPr lang="en-US" b="1" dirty="0">
                <a:solidFill>
                  <a:srgbClr val="00B050"/>
                </a:solidFill>
              </a:rPr>
              <a:t>There are 42 campsites on the journey to Canaan.  Let’s examine Campsite #11.</a:t>
            </a:r>
            <a:endParaRPr lang="en-US" dirty="0">
              <a:solidFill>
                <a:srgbClr val="00B050"/>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tx1">
                    <a:lumMod val="65000"/>
                    <a:lumOff val="35000"/>
                  </a:schemeClr>
                </a:solidFill>
              </a:rPr>
              <a:t>55</a:t>
            </a:fld>
            <a:endParaRPr lang="en-US" dirty="0">
              <a:solidFill>
                <a:schemeClr val="tx1">
                  <a:lumMod val="65000"/>
                  <a:lumOff val="35000"/>
                </a:schemeClr>
              </a:solidFill>
            </a:endParaRPr>
          </a:p>
        </p:txBody>
      </p:sp>
      <p:pic>
        <p:nvPicPr>
          <p:cNvPr id="21506" name="Picture 2" descr="C:\Users\Rae\Desktop\egypt &amp; moon wor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79" y="304800"/>
            <a:ext cx="4189321" cy="6204438"/>
          </a:xfrm>
          <a:prstGeom prst="roundRect">
            <a:avLst>
              <a:gd name="adj" fmla="val 11111"/>
            </a:avLst>
          </a:prstGeom>
          <a:ln w="1905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relaxedInset"/>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350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250"/>
                                        <p:tgtEl>
                                          <p:spTgt spid="3">
                                            <p:txEl>
                                              <p:pRg st="1" end="1"/>
                                            </p:txEl>
                                          </p:spTgt>
                                        </p:tgtEl>
                                      </p:cBhvr>
                                    </p:animEffect>
                                    <p:anim calcmode="lin" valueType="num">
                                      <p:cBhvr>
                                        <p:cTn id="8"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250"/>
                                        <p:tgtEl>
                                          <p:spTgt spid="3">
                                            <p:txEl>
                                              <p:pRg st="2" end="2"/>
                                            </p:txEl>
                                          </p:spTgt>
                                        </p:tgtEl>
                                      </p:cBhvr>
                                    </p:animEffect>
                                    <p:anim calcmode="lin" valueType="num">
                                      <p:cBhvr>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250"/>
                                        <p:tgtEl>
                                          <p:spTgt spid="3">
                                            <p:txEl>
                                              <p:pRg st="3" end="3"/>
                                            </p:txEl>
                                          </p:spTgt>
                                        </p:tgtEl>
                                      </p:cBhvr>
                                    </p:animEffect>
                                    <p:anim calcmode="lin" valueType="num">
                                      <p:cBhvr>
                                        <p:cTn id="22"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250"/>
                                        <p:tgtEl>
                                          <p:spTgt spid="3">
                                            <p:txEl>
                                              <p:pRg st="4" end="4"/>
                                            </p:txEl>
                                          </p:spTgt>
                                        </p:tgtEl>
                                      </p:cBhvr>
                                    </p:animEffect>
                                    <p:anim calcmode="lin" valueType="num">
                                      <p:cBhvr>
                                        <p:cTn id="29"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250"/>
                                        <p:tgtEl>
                                          <p:spTgt spid="3">
                                            <p:txEl>
                                              <p:pRg st="5" end="5"/>
                                            </p:txEl>
                                          </p:spTgt>
                                        </p:tgtEl>
                                      </p:cBhvr>
                                    </p:animEffect>
                                    <p:anim calcmode="lin" valueType="num">
                                      <p:cBhvr>
                                        <p:cTn id="36" dur="1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p>
            <a:r>
              <a:rPr lang="en-US" dirty="0">
                <a:solidFill>
                  <a:schemeClr val="accent5">
                    <a:lumMod val="20000"/>
                    <a:lumOff val="80000"/>
                  </a:schemeClr>
                </a:solidFill>
                <a:latin typeface="Cooper Black" pitchFamily="18" charset="0"/>
              </a:rPr>
              <a:t>~1490 BC   Mt Sinai:  11</a:t>
            </a:r>
            <a:r>
              <a:rPr lang="en-US" baseline="30000" dirty="0">
                <a:solidFill>
                  <a:schemeClr val="accent5">
                    <a:lumMod val="20000"/>
                    <a:lumOff val="80000"/>
                  </a:schemeClr>
                </a:solidFill>
                <a:latin typeface="Cooper Black" pitchFamily="18" charset="0"/>
              </a:rPr>
              <a:t>th</a:t>
            </a:r>
            <a:r>
              <a:rPr lang="en-US" dirty="0">
                <a:solidFill>
                  <a:schemeClr val="accent5">
                    <a:lumMod val="20000"/>
                    <a:lumOff val="80000"/>
                  </a:schemeClr>
                </a:solidFill>
                <a:latin typeface="Cooper Black" pitchFamily="18" charset="0"/>
              </a:rPr>
              <a:t> Campsite</a:t>
            </a:r>
          </a:p>
        </p:txBody>
      </p:sp>
      <p:sp>
        <p:nvSpPr>
          <p:cNvPr id="3" name="Content Placeholder 2"/>
          <p:cNvSpPr>
            <a:spLocks noGrp="1"/>
          </p:cNvSpPr>
          <p:nvPr>
            <p:ph idx="1"/>
          </p:nvPr>
        </p:nvSpPr>
        <p:spPr>
          <a:xfrm>
            <a:off x="457200" y="1219200"/>
            <a:ext cx="11201400" cy="5181600"/>
          </a:xfrm>
          <a:solidFill>
            <a:schemeClr val="accent5">
              <a:lumMod val="75000"/>
              <a:alpha val="39000"/>
            </a:schemeClr>
          </a:solidFill>
          <a:scene3d>
            <a:camera prst="orthographicFront"/>
            <a:lightRig rig="threePt" dir="t"/>
          </a:scene3d>
          <a:sp3d>
            <a:bevelT w="152400" h="50800" prst="softRound"/>
          </a:sp3d>
        </p:spPr>
        <p:txBody>
          <a:bodyPr>
            <a:normAutofit/>
            <a:sp3d extrusionH="57150">
              <a:bevelT h="25400" prst="softRound"/>
            </a:sp3d>
          </a:bodyPr>
          <a:lstStyle/>
          <a:p>
            <a:r>
              <a:rPr lang="en-US" b="1" dirty="0">
                <a:solidFill>
                  <a:schemeClr val="accent2">
                    <a:lumMod val="20000"/>
                    <a:lumOff val="80000"/>
                  </a:schemeClr>
                </a:solidFill>
              </a:rPr>
              <a:t>The #11 connects to negative concepts of reproof, warning and disorder.</a:t>
            </a:r>
          </a:p>
          <a:p>
            <a:r>
              <a:rPr lang="en-US" b="1" dirty="0">
                <a:solidFill>
                  <a:schemeClr val="accent2">
                    <a:lumMod val="20000"/>
                    <a:lumOff val="80000"/>
                  </a:schemeClr>
                </a:solidFill>
              </a:rPr>
              <a:t>The root word for “Sinai” means “tares, thorns and demons” </a:t>
            </a:r>
            <a:r>
              <a:rPr lang="en-US" sz="2000" b="1" dirty="0">
                <a:solidFill>
                  <a:schemeClr val="accent2">
                    <a:lumMod val="20000"/>
                    <a:lumOff val="80000"/>
                  </a:schemeClr>
                </a:solidFill>
              </a:rPr>
              <a:t>[neg. form].</a:t>
            </a:r>
            <a:endParaRPr lang="en-US" b="1" dirty="0">
              <a:solidFill>
                <a:schemeClr val="accent2">
                  <a:lumMod val="20000"/>
                  <a:lumOff val="80000"/>
                </a:schemeClr>
              </a:solidFill>
            </a:endParaRPr>
          </a:p>
          <a:p>
            <a:r>
              <a:rPr lang="en-US" sz="3200" b="1" dirty="0">
                <a:solidFill>
                  <a:schemeClr val="accent2">
                    <a:lumMod val="20000"/>
                    <a:lumOff val="80000"/>
                  </a:schemeClr>
                </a:solidFill>
              </a:rPr>
              <a:t>In the </a:t>
            </a:r>
            <a:r>
              <a:rPr lang="en-US" sz="3200" b="1" dirty="0" err="1">
                <a:solidFill>
                  <a:schemeClr val="accent2">
                    <a:lumMod val="20000"/>
                    <a:lumOff val="80000"/>
                  </a:schemeClr>
                </a:solidFill>
              </a:rPr>
              <a:t>Syric</a:t>
            </a:r>
            <a:r>
              <a:rPr lang="en-US" sz="3200" b="1" dirty="0">
                <a:solidFill>
                  <a:schemeClr val="accent2">
                    <a:lumMod val="20000"/>
                    <a:lumOff val="80000"/>
                  </a:schemeClr>
                </a:solidFill>
              </a:rPr>
              <a:t> language, </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32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Sinai</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means “to shine” as the “</a:t>
            </a:r>
            <a:r>
              <a:rPr lang="en-US" sz="32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moon</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which was an object of worship in the area. </a:t>
            </a:r>
          </a:p>
          <a:p>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This campsite, found in an area of </a:t>
            </a:r>
            <a:r>
              <a:rPr lang="en-US"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moon worship</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b="1" dirty="0">
                <a:solidFill>
                  <a:schemeClr val="accent2">
                    <a:lumMod val="20000"/>
                    <a:lumOff val="80000"/>
                  </a:schemeClr>
                </a:solidFill>
              </a:rPr>
              <a:t>is the very place where the enemy planned to again exalt his throne over </a:t>
            </a:r>
            <a:r>
              <a:rPr lang="en-US" b="1" dirty="0">
                <a:solidFill>
                  <a:srgbClr val="00B0F0"/>
                </a:solidFill>
              </a:rPr>
              <a:t>Yahuah’s.</a:t>
            </a:r>
          </a:p>
          <a:p>
            <a:r>
              <a:rPr lang="en-US" b="1" dirty="0">
                <a:solidFill>
                  <a:schemeClr val="accent2">
                    <a:lumMod val="20000"/>
                    <a:lumOff val="80000"/>
                  </a:schemeClr>
                </a:solidFill>
              </a:rPr>
              <a:t>Only 40 days after the everlasting covenant was spoken, </a:t>
            </a:r>
            <a:r>
              <a:rPr lang="en-US" b="1" dirty="0">
                <a:solidFill>
                  <a:srgbClr val="00B0F0"/>
                </a:solidFill>
              </a:rPr>
              <a:t>Yahuah’s</a:t>
            </a:r>
            <a:r>
              <a:rPr lang="en-US" b="1" dirty="0">
                <a:solidFill>
                  <a:schemeClr val="accent2">
                    <a:lumMod val="20000"/>
                    <a:lumOff val="80000"/>
                  </a:schemeClr>
                </a:solidFill>
              </a:rPr>
              <a:t> people had broken their covenant agreement, and were found dancing before the image of the Egyptian false trinity. </a:t>
            </a:r>
          </a:p>
          <a:p>
            <a:r>
              <a:rPr lang="en-US" b="1" dirty="0">
                <a:solidFill>
                  <a:schemeClr val="accent2">
                    <a:lumMod val="20000"/>
                    <a:lumOff val="80000"/>
                  </a:schemeClr>
                </a:solidFill>
              </a:rPr>
              <a:t>This action was clearly a case of blasphemously mixing worship intended for </a:t>
            </a:r>
            <a:r>
              <a:rPr lang="en-US" b="1" dirty="0">
                <a:solidFill>
                  <a:srgbClr val="00B0F0"/>
                </a:solidFill>
              </a:rPr>
              <a:t>Yahuah</a:t>
            </a:r>
            <a:r>
              <a:rPr lang="en-US" b="1" dirty="0">
                <a:solidFill>
                  <a:schemeClr val="accent2">
                    <a:lumMod val="20000"/>
                    <a:lumOff val="80000"/>
                  </a:schemeClr>
                </a:solidFill>
              </a:rPr>
              <a:t> as well as being mixed with idolatry.</a:t>
            </a: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solidFill>
                  <a:schemeClr val="bg1"/>
                </a:solidFill>
              </a:rPr>
              <a:pPr/>
              <a:t>56</a:t>
            </a:fld>
            <a:endParaRPr lang="en-US" dirty="0">
              <a:solidFill>
                <a:schemeClr val="bg1"/>
              </a:solidFill>
            </a:endParaRPr>
          </a:p>
        </p:txBody>
      </p:sp>
    </p:spTree>
    <p:extLst>
      <p:ext uri="{BB962C8B-B14F-4D97-AF65-F5344CB8AC3E}">
        <p14:creationId xmlns:p14="http://schemas.microsoft.com/office/powerpoint/2010/main" val="28158191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25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29"/>
            <a:ext cx="12039600" cy="1066800"/>
          </a:xfrm>
        </p:spPr>
        <p:txBody>
          <a:bodyPr>
            <a:scene3d>
              <a:camera prst="orthographicFront"/>
              <a:lightRig rig="threePt" dir="t"/>
            </a:scene3d>
            <a:sp3d extrusionH="57150">
              <a:bevelT h="25400" prst="softRound"/>
            </a:sp3d>
          </a:bodyPr>
          <a:lstStyle/>
          <a:p>
            <a:pPr algn="ctr"/>
            <a:r>
              <a:rPr lang="en-US" dirty="0">
                <a:solidFill>
                  <a:schemeClr val="accent4"/>
                </a:solidFill>
                <a:latin typeface="Cooper Black" pitchFamily="18" charset="0"/>
              </a:rPr>
              <a:t> 11</a:t>
            </a:r>
            <a:r>
              <a:rPr lang="en-US" baseline="30000" dirty="0">
                <a:solidFill>
                  <a:schemeClr val="accent4"/>
                </a:solidFill>
                <a:latin typeface="Cooper Black" pitchFamily="18" charset="0"/>
              </a:rPr>
              <a:t>th</a:t>
            </a:r>
            <a:r>
              <a:rPr lang="en-US" dirty="0">
                <a:solidFill>
                  <a:schemeClr val="accent4"/>
                </a:solidFill>
                <a:latin typeface="Cooper Black" pitchFamily="18" charset="0"/>
              </a:rPr>
              <a:t> Campsite:                          False Trinity</a:t>
            </a:r>
            <a:endParaRPr lang="en-US" dirty="0">
              <a:solidFill>
                <a:schemeClr val="accent4"/>
              </a:solidFill>
            </a:endParaRPr>
          </a:p>
        </p:txBody>
      </p:sp>
      <p:sp>
        <p:nvSpPr>
          <p:cNvPr id="3" name="Content Placeholder 2"/>
          <p:cNvSpPr>
            <a:spLocks noGrp="1"/>
          </p:cNvSpPr>
          <p:nvPr>
            <p:ph idx="1"/>
          </p:nvPr>
        </p:nvSpPr>
        <p:spPr>
          <a:xfrm>
            <a:off x="533400" y="3581400"/>
            <a:ext cx="11125200" cy="3068638"/>
          </a:xfrm>
          <a:solidFill>
            <a:schemeClr val="accent2">
              <a:lumMod val="20000"/>
              <a:lumOff val="80000"/>
              <a:alpha val="38000"/>
            </a:schemeClr>
          </a:solidFill>
          <a:scene3d>
            <a:camera prst="orthographicFront"/>
            <a:lightRig rig="threePt" dir="t"/>
          </a:scene3d>
          <a:sp3d>
            <a:bevelT w="114300" prst="artDeco"/>
          </a:sp3d>
        </p:spPr>
        <p:txBody>
          <a:bodyPr>
            <a:normAutofit/>
            <a:sp3d extrusionH="57150">
              <a:bevelT h="25400" prst="softRound"/>
            </a:sp3d>
          </a:bodyPr>
          <a:lstStyle/>
          <a:p>
            <a:pPr marL="0" indent="0">
              <a:buNone/>
            </a:pPr>
            <a:r>
              <a:rPr lang="en-US" b="1" dirty="0" err="1">
                <a:solidFill>
                  <a:srgbClr val="990033"/>
                </a:solidFill>
              </a:rPr>
              <a:t>Exo</a:t>
            </a:r>
            <a:r>
              <a:rPr lang="en-US" b="1" dirty="0">
                <a:solidFill>
                  <a:srgbClr val="990033"/>
                </a:solidFill>
              </a:rPr>
              <a:t> 32:4-5  </a:t>
            </a:r>
            <a:r>
              <a:rPr lang="en-US" dirty="0">
                <a:solidFill>
                  <a:srgbClr val="990033"/>
                </a:solidFill>
              </a:rPr>
              <a:t> </a:t>
            </a:r>
            <a:r>
              <a:rPr lang="en-US" b="1" dirty="0"/>
              <a:t>… he [</a:t>
            </a:r>
            <a:r>
              <a:rPr lang="en-US" b="1" dirty="0">
                <a:solidFill>
                  <a:srgbClr val="990033"/>
                </a:solidFill>
              </a:rPr>
              <a:t>Aaron</a:t>
            </a:r>
            <a:r>
              <a:rPr lang="en-US" b="1" dirty="0"/>
              <a:t>] had </a:t>
            </a:r>
            <a:r>
              <a:rPr lang="en-US" b="1" dirty="0">
                <a:solidFill>
                  <a:srgbClr val="990033"/>
                </a:solidFill>
              </a:rPr>
              <a:t>made</a:t>
            </a:r>
            <a:r>
              <a:rPr lang="en-US" b="1" dirty="0"/>
              <a:t> it a </a:t>
            </a:r>
            <a:r>
              <a:rPr lang="en-US" b="1" dirty="0">
                <a:solidFill>
                  <a:srgbClr val="990033"/>
                </a:solidFill>
              </a:rPr>
              <a:t>molten calf: </a:t>
            </a:r>
            <a:r>
              <a:rPr lang="en-US" b="1" dirty="0"/>
              <a:t>and they said, These be thy god</a:t>
            </a:r>
            <a:r>
              <a:rPr lang="en-US" b="1" u="sng" dirty="0">
                <a:solidFill>
                  <a:srgbClr val="990033"/>
                </a:solidFill>
              </a:rPr>
              <a:t>s</a:t>
            </a:r>
            <a:r>
              <a:rPr lang="en-US" b="1" dirty="0">
                <a:solidFill>
                  <a:srgbClr val="990033"/>
                </a:solidFill>
              </a:rPr>
              <a:t>,</a:t>
            </a:r>
            <a:r>
              <a:rPr lang="en-US" b="1" dirty="0"/>
              <a:t> O Israel, which brought thee up out of the land of Egypt.  </a:t>
            </a:r>
            <a:br>
              <a:rPr lang="en-US" b="1" dirty="0"/>
            </a:br>
            <a:r>
              <a:rPr lang="en-US" b="1" dirty="0"/>
              <a:t>5  </a:t>
            </a:r>
            <a:r>
              <a:rPr lang="en-US" b="1" dirty="0">
                <a:solidFill>
                  <a:srgbClr val="990033"/>
                </a:solidFill>
              </a:rPr>
              <a:t>And</a:t>
            </a:r>
            <a:r>
              <a:rPr lang="en-US" b="1" dirty="0"/>
              <a:t> when Aaron saw it, </a:t>
            </a:r>
            <a:r>
              <a:rPr lang="en-US" b="1" dirty="0">
                <a:solidFill>
                  <a:srgbClr val="990033"/>
                </a:solidFill>
              </a:rPr>
              <a:t>he built an altar before it … </a:t>
            </a:r>
          </a:p>
          <a:p>
            <a:r>
              <a:rPr lang="en-US" b="1" dirty="0">
                <a:ln>
                  <a:solidFill>
                    <a:sysClr val="windowText" lastClr="000000"/>
                  </a:solidFill>
                </a:ln>
                <a:solidFill>
                  <a:schemeClr val="accent5">
                    <a:lumMod val="20000"/>
                    <a:lumOff val="80000"/>
                  </a:schemeClr>
                </a:solidFill>
                <a:effectLst>
                  <a:glow rad="127000">
                    <a:srgbClr val="002060"/>
                  </a:glow>
                </a:effectLst>
              </a:rPr>
              <a:t>The golden calf was not a single entity.  There were three “gods” represented in Aaron’s design at the base of Mt Sinai.</a:t>
            </a:r>
          </a:p>
          <a:p>
            <a:r>
              <a:rPr lang="en-US" b="1" dirty="0">
                <a:ln>
                  <a:solidFill>
                    <a:sysClr val="windowText" lastClr="000000"/>
                  </a:solidFill>
                </a:ln>
                <a:solidFill>
                  <a:schemeClr val="accent5">
                    <a:lumMod val="20000"/>
                    <a:lumOff val="80000"/>
                  </a:schemeClr>
                </a:solidFill>
                <a:effectLst>
                  <a:glow rad="127000">
                    <a:srgbClr val="002060"/>
                  </a:glow>
                </a:effectLst>
              </a:rPr>
              <a:t>The physical altar site still stands at the base of </a:t>
            </a:r>
            <a:r>
              <a:rPr lang="en-US" b="1" i="1" dirty="0">
                <a:ln>
                  <a:solidFill>
                    <a:sysClr val="windowText" lastClr="000000"/>
                  </a:solidFill>
                </a:ln>
                <a:solidFill>
                  <a:schemeClr val="accent5">
                    <a:lumMod val="20000"/>
                    <a:lumOff val="80000"/>
                  </a:schemeClr>
                </a:solidFill>
                <a:effectLst>
                  <a:glow rad="127000">
                    <a:srgbClr val="002060"/>
                  </a:glow>
                </a:effectLst>
              </a:rPr>
              <a:t>Jebel el </a:t>
            </a:r>
            <a:r>
              <a:rPr lang="en-US" b="1" i="1" dirty="0" err="1">
                <a:ln>
                  <a:solidFill>
                    <a:sysClr val="windowText" lastClr="000000"/>
                  </a:solidFill>
                </a:ln>
                <a:solidFill>
                  <a:schemeClr val="accent5">
                    <a:lumMod val="20000"/>
                    <a:lumOff val="80000"/>
                  </a:schemeClr>
                </a:solidFill>
                <a:effectLst>
                  <a:glow rad="127000">
                    <a:srgbClr val="002060"/>
                  </a:glow>
                </a:effectLst>
              </a:rPr>
              <a:t>Lawz</a:t>
            </a:r>
            <a:r>
              <a:rPr lang="en-US" b="1" dirty="0">
                <a:ln>
                  <a:solidFill>
                    <a:sysClr val="windowText" lastClr="000000"/>
                  </a:solidFill>
                </a:ln>
                <a:solidFill>
                  <a:schemeClr val="accent5">
                    <a:lumMod val="20000"/>
                    <a:lumOff val="80000"/>
                  </a:schemeClr>
                </a:solidFill>
                <a:effectLst>
                  <a:glow rad="127000">
                    <a:srgbClr val="002060"/>
                  </a:glow>
                </a:effectLst>
              </a:rPr>
              <a:t> along with photos of what the Egyptian calf “god” most accurately looked like.</a:t>
            </a:r>
          </a:p>
        </p:txBody>
      </p:sp>
      <p:sp>
        <p:nvSpPr>
          <p:cNvPr id="4" name="Slide Number Placeholder 3"/>
          <p:cNvSpPr>
            <a:spLocks noGrp="1"/>
          </p:cNvSpPr>
          <p:nvPr>
            <p:ph type="sldNum" sz="quarter" idx="12"/>
          </p:nvPr>
        </p:nvSpPr>
        <p:spPr>
          <a:xfrm>
            <a:off x="9296400" y="6416675"/>
            <a:ext cx="2819400" cy="365125"/>
          </a:xfrm>
        </p:spPr>
        <p:txBody>
          <a:bodyPr/>
          <a:lstStyle/>
          <a:p>
            <a:fld id="{AA4C6552-42F6-43F2-A3FB-E92E8C09004E}" type="slidenum">
              <a:rPr lang="en-US" smtClean="0">
                <a:solidFill>
                  <a:schemeClr val="accent4">
                    <a:lumMod val="20000"/>
                    <a:lumOff val="80000"/>
                  </a:schemeClr>
                </a:solidFill>
              </a:rPr>
              <a:pPr/>
              <a:t>57</a:t>
            </a:fld>
            <a:endParaRPr lang="en-US" dirty="0">
              <a:solidFill>
                <a:schemeClr val="accent4">
                  <a:lumMod val="20000"/>
                  <a:lumOff val="80000"/>
                </a:schemeClr>
              </a:solidFill>
            </a:endParaRPr>
          </a:p>
        </p:txBody>
      </p:sp>
    </p:spTree>
    <p:extLst>
      <p:ext uri="{BB962C8B-B14F-4D97-AF65-F5344CB8AC3E}">
        <p14:creationId xmlns:p14="http://schemas.microsoft.com/office/powerpoint/2010/main" val="20959762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3956" y="0"/>
            <a:ext cx="9938044" cy="13255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oper Black" pitchFamily="18" charset="0"/>
              </a:rPr>
              <a:t> </a:t>
            </a:r>
            <a:r>
              <a:rPr lang="en-US" sz="6000" b="1" dirty="0">
                <a:ln w="11430">
                  <a:solidFill>
                    <a:srgbClr val="002060"/>
                  </a:solidFill>
                </a:ln>
                <a:solidFill>
                  <a:schemeClr val="accent4">
                    <a:lumMod val="75000"/>
                  </a:schemeClr>
                </a:solidFill>
                <a:effectLst>
                  <a:outerShdw blurRad="50800" dist="39000" dir="5460000" algn="tl">
                    <a:srgbClr val="000000">
                      <a:alpha val="38000"/>
                    </a:srgbClr>
                  </a:outerShdw>
                </a:effectLst>
                <a:latin typeface="Cooper Black" pitchFamily="18" charset="0"/>
              </a:rPr>
              <a:t>Egypt’s Unholy Trinity</a:t>
            </a:r>
            <a:endParaRPr lang="en-US" sz="6000" b="1" dirty="0">
              <a:ln w="11430">
                <a:solidFill>
                  <a:srgbClr val="002060"/>
                </a:solidFill>
              </a:ln>
              <a:solidFill>
                <a:schemeClr val="accent4">
                  <a:lumMod val="75000"/>
                </a:schemeClr>
              </a:soli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2286000" y="1295400"/>
            <a:ext cx="9677400" cy="5308920"/>
          </a:xfrm>
        </p:spPr>
        <p:txBody>
          <a:bodyPr>
            <a:normAutofit lnSpcReduction="10000"/>
            <a:scene3d>
              <a:camera prst="orthographicFront"/>
              <a:lightRig rig="threePt" dir="t"/>
            </a:scene3d>
            <a:sp3d extrusionH="57150">
              <a:bevelT w="38100" h="38100"/>
            </a:sp3d>
          </a:bodyPr>
          <a:lstStyle/>
          <a:p>
            <a:r>
              <a:rPr lang="en-US" b="1" dirty="0">
                <a:solidFill>
                  <a:schemeClr val="tx1">
                    <a:lumMod val="65000"/>
                    <a:lumOff val="35000"/>
                  </a:schemeClr>
                </a:solidFill>
              </a:rPr>
              <a:t>The golden Egyptian “calf god” does NOT depict a “single god.” </a:t>
            </a:r>
          </a:p>
          <a:p>
            <a:r>
              <a:rPr lang="en-US" b="1" dirty="0">
                <a:solidFill>
                  <a:srgbClr val="C00000"/>
                </a:solidFill>
              </a:rPr>
              <a:t>The solar disk represents the serpent/sun “god,” </a:t>
            </a:r>
            <a:br>
              <a:rPr lang="en-US" b="1" dirty="0">
                <a:solidFill>
                  <a:srgbClr val="C00000"/>
                </a:solidFill>
              </a:rPr>
            </a:br>
            <a:r>
              <a:rPr lang="en-US" b="1" dirty="0">
                <a:solidFill>
                  <a:srgbClr val="C00000"/>
                </a:solidFill>
              </a:rPr>
              <a:t>as the “father” of the calf “god,” shown on the </a:t>
            </a:r>
            <a:br>
              <a:rPr lang="en-US" b="1" dirty="0">
                <a:solidFill>
                  <a:srgbClr val="C00000"/>
                </a:solidFill>
              </a:rPr>
            </a:br>
            <a:r>
              <a:rPr lang="en-US" b="1" dirty="0">
                <a:solidFill>
                  <a:srgbClr val="C00000"/>
                </a:solidFill>
              </a:rPr>
              <a:t>head of the golden calf.</a:t>
            </a:r>
          </a:p>
          <a:p>
            <a:r>
              <a:rPr lang="en-US" b="1" dirty="0">
                <a:solidFill>
                  <a:srgbClr val="7030A0"/>
                </a:solidFill>
              </a:rPr>
              <a:t>The 3</a:t>
            </a:r>
            <a:r>
              <a:rPr lang="en-US" b="1" baseline="30000" dirty="0">
                <a:solidFill>
                  <a:srgbClr val="7030A0"/>
                </a:solidFill>
              </a:rPr>
              <a:t>rd</a:t>
            </a:r>
            <a:r>
              <a:rPr lang="en-US" b="1" dirty="0">
                <a:solidFill>
                  <a:srgbClr val="7030A0"/>
                </a:solidFill>
              </a:rPr>
              <a:t> deity is the </a:t>
            </a:r>
            <a:r>
              <a:rPr lang="en-US" b="1" u="sng" dirty="0">
                <a:solidFill>
                  <a:srgbClr val="7030A0"/>
                </a:solidFill>
              </a:rPr>
              <a:t>female component</a:t>
            </a:r>
            <a:r>
              <a:rPr lang="en-US" b="1" dirty="0">
                <a:solidFill>
                  <a:srgbClr val="7030A0"/>
                </a:solidFill>
              </a:rPr>
              <a:t>.  </a:t>
            </a:r>
            <a:br>
              <a:rPr lang="en-US" b="1" dirty="0">
                <a:solidFill>
                  <a:srgbClr val="7030A0"/>
                </a:solidFill>
              </a:rPr>
            </a:br>
            <a:r>
              <a:rPr lang="en-US" b="1" dirty="0">
                <a:solidFill>
                  <a:srgbClr val="7030A0"/>
                </a:solidFill>
              </a:rPr>
              <a:t>It is not part of the golden calf itself, </a:t>
            </a:r>
            <a:br>
              <a:rPr lang="en-US" b="1" dirty="0">
                <a:solidFill>
                  <a:srgbClr val="7030A0"/>
                </a:solidFill>
              </a:rPr>
            </a:br>
            <a:r>
              <a:rPr lang="en-US" b="1" dirty="0">
                <a:solidFill>
                  <a:srgbClr val="7030A0"/>
                </a:solidFill>
              </a:rPr>
              <a:t>but rather </a:t>
            </a:r>
            <a:r>
              <a:rPr lang="en-US" b="1" u="sng" dirty="0">
                <a:solidFill>
                  <a:srgbClr val="7030A0"/>
                </a:solidFill>
              </a:rPr>
              <a:t>was part of the altar base</a:t>
            </a:r>
            <a:r>
              <a:rPr lang="en-US" b="1" dirty="0">
                <a:solidFill>
                  <a:srgbClr val="7030A0"/>
                </a:solidFill>
              </a:rPr>
              <a:t>.</a:t>
            </a:r>
          </a:p>
          <a:p>
            <a:r>
              <a:rPr lang="en-US" b="1" dirty="0">
                <a:solidFill>
                  <a:srgbClr val="FC5D04"/>
                </a:solidFill>
              </a:rPr>
              <a:t>Upon the stones are petroglyphs </a:t>
            </a:r>
            <a:br>
              <a:rPr lang="en-US" b="1" dirty="0">
                <a:solidFill>
                  <a:srgbClr val="FC5D04"/>
                </a:solidFill>
              </a:rPr>
            </a:br>
            <a:r>
              <a:rPr lang="en-US" b="1" dirty="0">
                <a:solidFill>
                  <a:srgbClr val="FC5D04"/>
                </a:solidFill>
              </a:rPr>
              <a:t>depicting this Egyptian “god.” </a:t>
            </a:r>
          </a:p>
          <a:p>
            <a:r>
              <a:rPr lang="en-US" b="1" dirty="0">
                <a:solidFill>
                  <a:srgbClr val="982906"/>
                </a:solidFill>
              </a:rPr>
              <a:t>These deities were also known as the </a:t>
            </a:r>
            <a:br>
              <a:rPr lang="en-US" b="1" dirty="0">
                <a:solidFill>
                  <a:srgbClr val="982906"/>
                </a:solidFill>
              </a:rPr>
            </a:br>
            <a:r>
              <a:rPr lang="en-US" b="1" dirty="0">
                <a:solidFill>
                  <a:srgbClr val="982906"/>
                </a:solidFill>
              </a:rPr>
              <a:t>“sun god,” with the “moon goddess” being</a:t>
            </a:r>
            <a:br>
              <a:rPr lang="en-US" b="1" dirty="0">
                <a:solidFill>
                  <a:srgbClr val="982906"/>
                </a:solidFill>
              </a:rPr>
            </a:br>
            <a:r>
              <a:rPr lang="en-US" b="1" dirty="0">
                <a:solidFill>
                  <a:srgbClr val="982906"/>
                </a:solidFill>
              </a:rPr>
              <a:t>his wife.  Their son was the false messiah.</a:t>
            </a:r>
          </a:p>
          <a:p>
            <a:pPr marL="0" indent="0">
              <a:buNone/>
            </a:pPr>
            <a:r>
              <a:rPr lang="en-US" sz="1600" dirty="0"/>
              <a:t>(</a:t>
            </a:r>
            <a:r>
              <a:rPr lang="en-US" sz="1600" i="1" dirty="0"/>
              <a:t>Called to Canaan, </a:t>
            </a:r>
            <a:r>
              <a:rPr lang="en-US" sz="1600" dirty="0" err="1"/>
              <a:t>Bk</a:t>
            </a:r>
            <a:r>
              <a:rPr lang="en-US" sz="1600" dirty="0"/>
              <a:t> 1, Chapter 11, Davis &amp; Manfredine.)</a:t>
            </a:r>
          </a:p>
          <a:p>
            <a:pPr marL="0" indent="0">
              <a:buNone/>
            </a:pPr>
            <a:endParaRPr lang="en-US" dirty="0"/>
          </a:p>
          <a:p>
            <a:endParaRPr lang="en-US" dirty="0"/>
          </a:p>
        </p:txBody>
      </p:sp>
      <p:sp>
        <p:nvSpPr>
          <p:cNvPr id="4" name="Slide Number Placeholder 3"/>
          <p:cNvSpPr>
            <a:spLocks noGrp="1"/>
          </p:cNvSpPr>
          <p:nvPr>
            <p:ph type="sldNum" sz="quarter" idx="12"/>
          </p:nvPr>
        </p:nvSpPr>
        <p:spPr>
          <a:xfrm>
            <a:off x="9372600" y="6492875"/>
            <a:ext cx="2743200" cy="365125"/>
          </a:xfrm>
        </p:spPr>
        <p:txBody>
          <a:bodyPr/>
          <a:lstStyle/>
          <a:p>
            <a:fld id="{AA4C6552-42F6-43F2-A3FB-E92E8C09004E}" type="slidenum">
              <a:rPr lang="en-US" smtClean="0"/>
              <a:pPr/>
              <a:t>58</a:t>
            </a:fld>
            <a:endParaRPr lang="en-US" dirty="0"/>
          </a:p>
        </p:txBody>
      </p:sp>
      <p:pic>
        <p:nvPicPr>
          <p:cNvPr id="5" name="Picture 4" descr="C:\Users\Rae\Desktop\moons &amp; gods\golden calf 57 km.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2180719" cy="2154555"/>
          </a:xfrm>
          <a:prstGeom prst="rect">
            <a:avLst/>
          </a:prstGeom>
          <a:ln>
            <a:noFill/>
          </a:ln>
          <a:effectLst>
            <a:softEdge rad="112500"/>
          </a:effectLst>
        </p:spPr>
      </p:pic>
      <p:pic>
        <p:nvPicPr>
          <p:cNvPr id="6" name="Picture 5" descr="C:\Users\Rae\Desktop\moons &amp; gods\golden calf carved 29 k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399" y="4699321"/>
            <a:ext cx="2892107" cy="1905000"/>
          </a:xfrm>
          <a:prstGeom prst="rect">
            <a:avLst/>
          </a:prstGeom>
          <a:ln>
            <a:noFill/>
          </a:ln>
          <a:effectLst>
            <a:softEdge rad="112500"/>
          </a:effectLst>
        </p:spPr>
      </p:pic>
      <p:pic>
        <p:nvPicPr>
          <p:cNvPr id="7" name="Picture 6" descr="C:\Users\Rae\Desktop\moons &amp; gods\golden calf altar 27 kb.jpg"/>
          <p:cNvPicPr/>
          <p:nvPr/>
        </p:nvPicPr>
        <p:blipFill>
          <a:blip r:embed="rId4">
            <a:extLst>
              <a:ext uri="{28A0092B-C50C-407E-A947-70E740481C1C}">
                <a14:useLocalDpi xmlns:a14="http://schemas.microsoft.com/office/drawing/2010/main" val="0"/>
              </a:ext>
            </a:extLst>
          </a:blip>
          <a:srcRect/>
          <a:stretch>
            <a:fillRect/>
          </a:stretch>
        </p:blipFill>
        <p:spPr bwMode="auto">
          <a:xfrm>
            <a:off x="8839200" y="2895600"/>
            <a:ext cx="3044507" cy="1789253"/>
          </a:xfrm>
          <a:prstGeom prst="rect">
            <a:avLst/>
          </a:prstGeom>
          <a:ln>
            <a:noFill/>
          </a:ln>
          <a:effectLst>
            <a:softEdge rad="112500"/>
          </a:effectLst>
        </p:spPr>
      </p:pic>
      <p:sp>
        <p:nvSpPr>
          <p:cNvPr id="8" name="Rectangle 7"/>
          <p:cNvSpPr/>
          <p:nvPr/>
        </p:nvSpPr>
        <p:spPr>
          <a:xfrm>
            <a:off x="219745" y="2383155"/>
            <a:ext cx="2034211" cy="424731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4A206A"/>
                </a:solidFill>
                <a:effectLst>
                  <a:outerShdw blurRad="50800" dist="39000" dir="5460000" algn="tl">
                    <a:srgbClr val="000000">
                      <a:alpha val="38000"/>
                    </a:srgbClr>
                  </a:outerShdw>
                </a:effectLst>
              </a:rPr>
              <a:t>In this</a:t>
            </a:r>
            <a:br>
              <a:rPr lang="en-US" sz="5400" b="1" cap="none" spc="0" dirty="0">
                <a:ln w="11430"/>
                <a:solidFill>
                  <a:srgbClr val="4A206A"/>
                </a:solidFill>
                <a:effectLst>
                  <a:outerShdw blurRad="50800" dist="39000" dir="5460000" algn="tl">
                    <a:srgbClr val="000000">
                      <a:alpha val="38000"/>
                    </a:srgbClr>
                  </a:outerShdw>
                </a:effectLst>
              </a:rPr>
            </a:br>
            <a:r>
              <a:rPr lang="en-US" sz="5400" b="1" cap="none" spc="0" dirty="0">
                <a:ln w="11430"/>
                <a:solidFill>
                  <a:srgbClr val="4A206A"/>
                </a:solidFill>
                <a:effectLst>
                  <a:outerShdw blurRad="50800" dist="39000" dir="5460000" algn="tl">
                    <a:srgbClr val="000000">
                      <a:alpha val="38000"/>
                    </a:srgbClr>
                  </a:outerShdw>
                </a:effectLst>
              </a:rPr>
              <a:t>image</a:t>
            </a:r>
            <a:br>
              <a:rPr lang="en-US" sz="5400" b="1" cap="none" spc="0" dirty="0">
                <a:ln w="11430"/>
                <a:solidFill>
                  <a:srgbClr val="4A206A"/>
                </a:solidFill>
                <a:effectLst>
                  <a:outerShdw blurRad="50800" dist="39000" dir="5460000" algn="tl">
                    <a:srgbClr val="000000">
                      <a:alpha val="38000"/>
                    </a:srgbClr>
                  </a:outerShdw>
                </a:effectLst>
              </a:rPr>
            </a:br>
            <a:r>
              <a:rPr lang="en-US" sz="5400" b="1" cap="none" spc="0" dirty="0">
                <a:ln w="11430"/>
                <a:solidFill>
                  <a:srgbClr val="4A206A"/>
                </a:solidFill>
                <a:effectLst>
                  <a:outerShdw blurRad="50800" dist="39000" dir="5460000" algn="tl">
                    <a:srgbClr val="000000">
                      <a:alpha val="38000"/>
                    </a:srgbClr>
                  </a:outerShdw>
                </a:effectLst>
              </a:rPr>
              <a:t>2 gods</a:t>
            </a:r>
            <a:br>
              <a:rPr lang="en-US" sz="5400" b="1" cap="none" spc="0" dirty="0">
                <a:ln w="11430"/>
                <a:solidFill>
                  <a:srgbClr val="4A206A"/>
                </a:solidFill>
                <a:effectLst>
                  <a:outerShdw blurRad="50800" dist="39000" dir="5460000" algn="tl">
                    <a:srgbClr val="000000">
                      <a:alpha val="38000"/>
                    </a:srgbClr>
                  </a:outerShdw>
                </a:effectLst>
              </a:rPr>
            </a:br>
            <a:r>
              <a:rPr lang="en-US" sz="5400" b="1" cap="none" spc="0" dirty="0">
                <a:ln w="11430"/>
                <a:solidFill>
                  <a:srgbClr val="4A206A"/>
                </a:solidFill>
                <a:effectLst>
                  <a:outerShdw blurRad="50800" dist="39000" dir="5460000" algn="tl">
                    <a:srgbClr val="000000">
                      <a:alpha val="38000"/>
                    </a:srgbClr>
                  </a:outerShdw>
                </a:effectLst>
              </a:rPr>
              <a:t>are </a:t>
            </a:r>
            <a:br>
              <a:rPr lang="en-US" sz="5400" b="1" cap="none" spc="0" dirty="0">
                <a:ln w="11430"/>
                <a:solidFill>
                  <a:srgbClr val="4A206A"/>
                </a:solidFill>
                <a:effectLst>
                  <a:outerShdw blurRad="50800" dist="39000" dir="5460000" algn="tl">
                    <a:srgbClr val="000000">
                      <a:alpha val="38000"/>
                    </a:srgbClr>
                  </a:outerShdw>
                </a:effectLst>
              </a:rPr>
            </a:br>
            <a:r>
              <a:rPr lang="en-US" sz="5400" b="1" cap="none" spc="0" dirty="0">
                <a:ln w="11430"/>
                <a:solidFill>
                  <a:srgbClr val="4A206A"/>
                </a:solidFill>
                <a:effectLst>
                  <a:outerShdw blurRad="50800" dist="39000" dir="5460000" algn="tl">
                    <a:srgbClr val="000000">
                      <a:alpha val="38000"/>
                    </a:srgbClr>
                  </a:outerShdw>
                </a:effectLst>
              </a:rPr>
              <a:t>seen.</a:t>
            </a:r>
          </a:p>
        </p:txBody>
      </p:sp>
      <p:sp>
        <p:nvSpPr>
          <p:cNvPr id="9" name="Rectangle 8"/>
          <p:cNvSpPr/>
          <p:nvPr/>
        </p:nvSpPr>
        <p:spPr>
          <a:xfrm>
            <a:off x="0" y="6873791"/>
            <a:ext cx="12192000" cy="1077218"/>
          </a:xfrm>
          <a:prstGeom prst="rect">
            <a:avLst/>
          </a:prstGeom>
          <a:noFill/>
        </p:spPr>
        <p:txBody>
          <a:bodyPr wrap="square" lIns="91440" tIns="45720" rIns="91440" bIns="45720">
            <a:spAutoFit/>
          </a:bodyPr>
          <a:lstStyle/>
          <a:p>
            <a:r>
              <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Extra information on the golden calf on the last slide – from Beth </a:t>
            </a:r>
            <a:r>
              <a:rPr lang="en-US" sz="3200" b="1" cap="none" spc="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Holtwick</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Mar 2019.</a:t>
            </a: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62375044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25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125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1250"/>
                                        <p:tgtEl>
                                          <p:spTgt spid="3">
                                            <p:txEl>
                                              <p:pRg st="2" end="2"/>
                                            </p:txEl>
                                          </p:spTgt>
                                        </p:tgtEl>
                                      </p:cBhvr>
                                    </p:animEffect>
                                  </p:childTnLst>
                                </p:cTn>
                              </p:par>
                            </p:childTnLst>
                          </p:cTn>
                        </p:par>
                        <p:par>
                          <p:cTn id="25" fill="hold">
                            <p:stCondLst>
                              <p:cond delay="1250"/>
                            </p:stCondLst>
                            <p:childTnLst>
                              <p:par>
                                <p:cTn id="26" presetID="6" presetClass="entr" presetSubtype="16"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1250"/>
                                        <p:tgtEl>
                                          <p:spTgt spid="3">
                                            <p:txEl>
                                              <p:pRg st="3" end="3"/>
                                            </p:txEl>
                                          </p:spTgt>
                                        </p:tgtEl>
                                      </p:cBhvr>
                                    </p:animEffect>
                                  </p:childTnLst>
                                </p:cTn>
                              </p:par>
                            </p:childTnLst>
                          </p:cTn>
                        </p:par>
                        <p:par>
                          <p:cTn id="34" fill="hold">
                            <p:stCondLst>
                              <p:cond delay="1250"/>
                            </p:stCondLst>
                            <p:childTnLst>
                              <p:par>
                                <p:cTn id="35" presetID="6" presetClass="entr" presetSubtype="16" fill="hold" nodeType="after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1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0"/>
            <a:ext cx="11582400" cy="1143000"/>
          </a:xfrm>
        </p:spPr>
        <p:txBody>
          <a:bodyPr>
            <a:normAutofit/>
            <a:scene3d>
              <a:camera prst="orthographicFront"/>
              <a:lightRig rig="threePt" dir="t"/>
            </a:scene3d>
            <a:sp3d extrusionH="57150">
              <a:bevelT h="25400" prst="softRound"/>
            </a:sp3d>
          </a:bodyPr>
          <a:lstStyle/>
          <a:p>
            <a:r>
              <a:rPr lang="en-US" b="1" dirty="0">
                <a:ln w="11430">
                  <a:solidFill>
                    <a:srgbClr val="002060"/>
                  </a:solidFill>
                </a:ln>
                <a:solidFill>
                  <a:schemeClr val="accent4"/>
                </a:solidFill>
                <a:effectLst>
                  <a:outerShdw blurRad="50800" dist="39000" dir="5460000" algn="tl">
                    <a:srgbClr val="000000">
                      <a:alpha val="38000"/>
                    </a:srgbClr>
                  </a:outerShdw>
                </a:effectLst>
                <a:latin typeface="Cooper Black" pitchFamily="18" charset="0"/>
              </a:rPr>
              <a:t>What is still standing ~3470 years later?</a:t>
            </a:r>
            <a:endParaRPr lang="en-US" dirty="0">
              <a:ln w="11430">
                <a:solidFill>
                  <a:srgbClr val="002060"/>
                </a:solidFill>
              </a:ln>
              <a:solidFill>
                <a:schemeClr val="accent4"/>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bg1"/>
                </a:solidFill>
              </a:rPr>
              <a:pPr/>
              <a:t>59</a:t>
            </a:fld>
            <a:endParaRPr lang="en-US" dirty="0">
              <a:solidFill>
                <a:schemeClr val="bg1"/>
              </a:solidFill>
            </a:endParaRPr>
          </a:p>
        </p:txBody>
      </p:sp>
      <p:sp>
        <p:nvSpPr>
          <p:cNvPr id="6" name="Title 1"/>
          <p:cNvSpPr txBox="1">
            <a:spLocks/>
          </p:cNvSpPr>
          <p:nvPr/>
        </p:nvSpPr>
        <p:spPr>
          <a:xfrm>
            <a:off x="0" y="4953000"/>
            <a:ext cx="12192000" cy="152400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w="28575">
                  <a:solidFill>
                    <a:srgbClr val="C00000"/>
                  </a:solidFill>
                </a:ln>
                <a:solidFill>
                  <a:srgbClr val="E2C29C"/>
                </a:solidFill>
                <a:effectLst>
                  <a:outerShdw blurRad="50800" dist="39000" dir="5460000" algn="tl">
                    <a:srgbClr val="000000">
                      <a:alpha val="38000"/>
                    </a:srgbClr>
                  </a:outerShdw>
                </a:effectLst>
                <a:latin typeface="Cooper Black" pitchFamily="18" charset="0"/>
              </a:rPr>
              <a:t>The “altar” representing </a:t>
            </a:r>
            <a:br>
              <a:rPr lang="en-US" b="1" dirty="0">
                <a:ln w="28575">
                  <a:solidFill>
                    <a:srgbClr val="C00000"/>
                  </a:solidFill>
                </a:ln>
                <a:solidFill>
                  <a:srgbClr val="E2C29C"/>
                </a:solidFill>
                <a:effectLst>
                  <a:outerShdw blurRad="50800" dist="39000" dir="5460000" algn="tl">
                    <a:srgbClr val="000000">
                      <a:alpha val="38000"/>
                    </a:srgbClr>
                  </a:outerShdw>
                </a:effectLst>
                <a:latin typeface="Cooper Black" pitchFamily="18" charset="0"/>
              </a:rPr>
            </a:br>
            <a:r>
              <a:rPr lang="en-US" b="1" dirty="0">
                <a:ln w="28575">
                  <a:solidFill>
                    <a:srgbClr val="C00000"/>
                  </a:solidFill>
                </a:ln>
                <a:solidFill>
                  <a:srgbClr val="E2C29C"/>
                </a:solidFill>
                <a:effectLst>
                  <a:outerShdw blurRad="50800" dist="39000" dir="5460000" algn="tl">
                    <a:srgbClr val="000000">
                      <a:alpha val="38000"/>
                    </a:srgbClr>
                  </a:outerShdw>
                </a:effectLst>
                <a:latin typeface="Cooper Black" pitchFamily="18" charset="0"/>
              </a:rPr>
              <a:t>the </a:t>
            </a:r>
            <a:r>
              <a:rPr lang="en-US" b="1" u="sng" dirty="0">
                <a:ln w="28575">
                  <a:solidFill>
                    <a:srgbClr val="C00000"/>
                  </a:solidFill>
                </a:ln>
                <a:solidFill>
                  <a:srgbClr val="E2C29C"/>
                </a:solidFill>
                <a:effectLst>
                  <a:outerShdw blurRad="50800" dist="39000" dir="5460000" algn="tl">
                    <a:srgbClr val="000000">
                      <a:alpha val="38000"/>
                    </a:srgbClr>
                  </a:outerShdw>
                </a:effectLst>
                <a:latin typeface="Cooper Black" pitchFamily="18" charset="0"/>
              </a:rPr>
              <a:t>moon</a:t>
            </a:r>
            <a:r>
              <a:rPr lang="en-US" b="1" dirty="0">
                <a:ln w="28575">
                  <a:solidFill>
                    <a:srgbClr val="C00000"/>
                  </a:solidFill>
                </a:ln>
                <a:solidFill>
                  <a:srgbClr val="E2C29C"/>
                </a:solidFill>
                <a:effectLst>
                  <a:outerShdw blurRad="50800" dist="39000" dir="5460000" algn="tl">
                    <a:srgbClr val="000000">
                      <a:alpha val="38000"/>
                    </a:srgbClr>
                  </a:outerShdw>
                </a:effectLst>
                <a:latin typeface="Cooper Black" pitchFamily="18" charset="0"/>
              </a:rPr>
              <a:t> goddess! </a:t>
            </a:r>
            <a:endParaRPr lang="en-US" dirty="0">
              <a:ln w="28575">
                <a:solidFill>
                  <a:srgbClr val="C00000"/>
                </a:solidFill>
              </a:ln>
              <a:solidFill>
                <a:srgbClr val="E2C29C"/>
              </a:solidFill>
            </a:endParaRPr>
          </a:p>
        </p:txBody>
      </p:sp>
    </p:spTree>
    <p:extLst>
      <p:ext uri="{BB962C8B-B14F-4D97-AF65-F5344CB8AC3E}">
        <p14:creationId xmlns:p14="http://schemas.microsoft.com/office/powerpoint/2010/main" val="11917360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2605863697"/>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648049"/>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  Terah &amp; ‘no gods’</a:t>
            </a:r>
            <a:endParaRPr lang="en-US" sz="3600" dirty="0"/>
          </a:p>
        </p:txBody>
      </p:sp>
      <p:sp>
        <p:nvSpPr>
          <p:cNvPr id="9" name="TextBox 8"/>
          <p:cNvSpPr txBox="1"/>
          <p:nvPr/>
        </p:nvSpPr>
        <p:spPr>
          <a:xfrm>
            <a:off x="429640" y="4027268"/>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11.  Egypt &amp; ‘no gods’  </a:t>
            </a:r>
            <a:endParaRPr lang="en-US" sz="3600" dirty="0"/>
          </a:p>
        </p:txBody>
      </p:sp>
      <p:sp>
        <p:nvSpPr>
          <p:cNvPr id="10" name="TextBox 9"/>
          <p:cNvSpPr txBox="1"/>
          <p:nvPr/>
        </p:nvSpPr>
        <p:spPr>
          <a:xfrm>
            <a:off x="433528" y="540003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12.  Joshua &amp; ‘no gods’  </a:t>
            </a:r>
            <a:endParaRPr lang="en-US" sz="3600" dirty="0"/>
          </a:p>
        </p:txBody>
      </p:sp>
      <p:sp>
        <p:nvSpPr>
          <p:cNvPr id="11" name="TextBox 10"/>
          <p:cNvSpPr txBox="1"/>
          <p:nvPr/>
        </p:nvSpPr>
        <p:spPr>
          <a:xfrm>
            <a:off x="428666" y="126639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  Flood to Nimrod</a:t>
            </a:r>
            <a:endParaRPr lang="en-US" sz="3600" dirty="0"/>
          </a:p>
        </p:txBody>
      </p:sp>
      <p:sp>
        <p:nvSpPr>
          <p:cNvPr id="12" name="Content Placeholder 2"/>
          <p:cNvSpPr txBox="1">
            <a:spLocks/>
          </p:cNvSpPr>
          <p:nvPr/>
        </p:nvSpPr>
        <p:spPr>
          <a:xfrm>
            <a:off x="5266878" y="1022350"/>
            <a:ext cx="6391722" cy="126365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~700 years after the flood:  Nimrod was worshipped as a ‘no god.’  Did this happen when he was living, or only after he had died?  Does it matter?</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Terah and his family lived in the area of Babylon called Ur of the </a:t>
            </a:r>
            <a:r>
              <a:rPr lang="en-US" sz="2400" b="1" dirty="0" err="1">
                <a:solidFill>
                  <a:schemeClr val="bg2">
                    <a:lumMod val="25000"/>
                  </a:schemeClr>
                </a:solidFill>
              </a:rPr>
              <a:t>Chaldees</a:t>
            </a:r>
            <a:r>
              <a:rPr lang="en-US" sz="2400" b="1" dirty="0">
                <a:solidFill>
                  <a:schemeClr val="bg2">
                    <a:lumMod val="25000"/>
                  </a:schemeClr>
                </a:solidFill>
              </a:rPr>
              <a:t> where ‘no gods’ were worshipped.  Was Terah influenced as well?</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Egypt also worshipped many ‘no gods’ while Yahuah’s people were in bondage there.  </a:t>
            </a:r>
            <a:br>
              <a:rPr lang="en-US" sz="2400" b="1" dirty="0">
                <a:solidFill>
                  <a:srgbClr val="006600"/>
                </a:solidFill>
              </a:rPr>
            </a:br>
            <a:r>
              <a:rPr lang="en-US" sz="2400" b="1" dirty="0">
                <a:solidFill>
                  <a:srgbClr val="006600"/>
                </a:solidFill>
              </a:rPr>
              <a:t>How did this affect the experience at Mt Sinai?</a:t>
            </a:r>
          </a:p>
        </p:txBody>
      </p:sp>
      <p:sp>
        <p:nvSpPr>
          <p:cNvPr id="15" name="Content Placeholder 2"/>
          <p:cNvSpPr txBox="1">
            <a:spLocks/>
          </p:cNvSpPr>
          <p:nvPr/>
        </p:nvSpPr>
        <p:spPr>
          <a:xfrm>
            <a:off x="522623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Joshua trained under Moses, the last Melchizedek priest.  His mandate was to clear the land of idols.  What was his last plea to Yahuah’s people?</a:t>
            </a:r>
          </a:p>
        </p:txBody>
      </p:sp>
      <p:sp>
        <p:nvSpPr>
          <p:cNvPr id="16" name="TextBox 15"/>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660033"/>
                </a:solidFill>
                <a:effectLst>
                  <a:outerShdw blurRad="50800" dist="39000" dir="5460000" algn="tl">
                    <a:srgbClr val="000000">
                      <a:alpha val="38000"/>
                    </a:srgbClr>
                  </a:outerShdw>
                </a:effectLst>
              </a:rPr>
              <a:t>NEW</a:t>
            </a:r>
            <a:br>
              <a:rPr lang="en-US" sz="2800" b="1" dirty="0">
                <a:ln w="11430"/>
                <a:solidFill>
                  <a:srgbClr val="660033"/>
                </a:solidFill>
                <a:effectLst>
                  <a:outerShdw blurRad="50800" dist="39000" dir="5460000" algn="tl">
                    <a:srgbClr val="000000">
                      <a:alpha val="38000"/>
                    </a:srgbClr>
                  </a:outerShdw>
                </a:effectLst>
              </a:rPr>
            </a:br>
            <a:endParaRPr lang="en-US" sz="2800" b="1" dirty="0">
              <a:ln w="11430"/>
              <a:solidFill>
                <a:srgbClr val="660033"/>
              </a:solidFill>
              <a:effectLst>
                <a:outerShdw blurRad="50800" dist="39000" dir="5460000" algn="tl">
                  <a:srgbClr val="000000">
                    <a:alpha val="38000"/>
                  </a:srgbClr>
                </a:outerShdw>
              </a:effectLst>
            </a:endParaRPr>
          </a:p>
          <a:p>
            <a:pPr algn="ctr"/>
            <a:r>
              <a:rPr lang="en-US" sz="2800" b="1" dirty="0">
                <a:ln w="11430"/>
                <a:solidFill>
                  <a:srgbClr val="660033"/>
                </a:solidFill>
                <a:effectLst>
                  <a:outerShdw blurRad="50800" dist="39000" dir="5460000" algn="tl">
                    <a:srgbClr val="000000">
                      <a:alpha val="38000"/>
                    </a:srgbClr>
                  </a:outerShdw>
                </a:effectLst>
              </a:rPr>
              <a:t>L</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E</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SON</a:t>
            </a:r>
          </a:p>
        </p:txBody>
      </p:sp>
      <p:sp>
        <p:nvSpPr>
          <p:cNvPr id="18"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6</a:t>
            </a:fld>
            <a:endParaRPr lang="en-US" sz="2000" dirty="0">
              <a:solidFill>
                <a:schemeClr val="tx1"/>
              </a:solidFill>
            </a:endParaRPr>
          </a:p>
        </p:txBody>
      </p:sp>
    </p:spTree>
    <p:extLst>
      <p:ext uri="{BB962C8B-B14F-4D97-AF65-F5344CB8AC3E}">
        <p14:creationId xmlns:p14="http://schemas.microsoft.com/office/powerpoint/2010/main" val="90526493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750"/>
                                        <p:tgtEl>
                                          <p:spTgt spid="11">
                                            <p:txEl>
                                              <p:pRg st="0" end="0"/>
                                            </p:txEl>
                                          </p:spTgt>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3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750"/>
                                        <p:tgtEl>
                                          <p:spTgt spid="8">
                                            <p:txEl>
                                              <p:pRg st="0" end="0"/>
                                            </p:txEl>
                                          </p:spTgt>
                                        </p:tgtEl>
                                      </p:cBhvr>
                                    </p:animEffect>
                                  </p:childTnLst>
                                </p:cTn>
                              </p:par>
                            </p:childTnLst>
                          </p:cTn>
                        </p:par>
                        <p:par>
                          <p:cTn id="20" fill="hold">
                            <p:stCondLst>
                              <p:cond delay="1750"/>
                            </p:stCondLst>
                            <p:childTnLst>
                              <p:par>
                                <p:cTn id="21" presetID="22" presetClass="entr" presetSubtype="8" fill="hold" nodeType="afterEffect">
                                  <p:stCondLst>
                                    <p:cond delay="50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175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1750"/>
                                        <p:tgtEl>
                                          <p:spTgt spid="9">
                                            <p:txEl>
                                              <p:pRg st="0" end="0"/>
                                            </p:txEl>
                                          </p:spTgt>
                                        </p:tgtEl>
                                      </p:cBhvr>
                                    </p:animEffect>
                                  </p:childTnLst>
                                </p:cTn>
                              </p:par>
                            </p:childTnLst>
                          </p:cTn>
                        </p:par>
                        <p:par>
                          <p:cTn id="29" fill="hold">
                            <p:stCondLst>
                              <p:cond delay="1750"/>
                            </p:stCondLst>
                            <p:childTnLst>
                              <p:par>
                                <p:cTn id="30" presetID="22" presetClass="entr" presetSubtype="8" fill="hold" nodeType="afterEffect">
                                  <p:stCondLst>
                                    <p:cond delay="50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175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750"/>
                                        <p:tgtEl>
                                          <p:spTgt spid="10">
                                            <p:txEl>
                                              <p:pRg st="0" end="0"/>
                                            </p:txEl>
                                          </p:spTgt>
                                        </p:tgtEl>
                                      </p:cBhvr>
                                    </p:animEffect>
                                  </p:childTnLst>
                                </p:cTn>
                              </p:par>
                            </p:childTnLst>
                          </p:cTn>
                        </p:par>
                        <p:par>
                          <p:cTn id="38" fill="hold">
                            <p:stCondLst>
                              <p:cond delay="2000"/>
                            </p:stCondLst>
                            <p:childTnLst>
                              <p:par>
                                <p:cTn id="39" presetID="22" presetClass="entr" presetSubtype="8" fill="hold" nodeType="afterEffect">
                                  <p:stCondLst>
                                    <p:cond delay="50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1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88153"/>
          </a:xfrm>
        </p:spPr>
        <p:txBody>
          <a:bodyPr>
            <a:scene3d>
              <a:camera prst="orthographicFront"/>
              <a:lightRig rig="threePt" dir="t"/>
            </a:scene3d>
            <a:sp3d extrusionH="57150">
              <a:bevelT w="38100" h="38100"/>
            </a:sp3d>
          </a:bodyPr>
          <a:lstStyle/>
          <a:p>
            <a:pPr algn="ctr"/>
            <a: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t>Moses’ Gives                Strict Commands in</a:t>
            </a:r>
            <a:b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br>
            <a: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t>                                          </a:t>
            </a:r>
            <a:r>
              <a:rPr lang="en-US" b="1" dirty="0">
                <a:ln w="11430"/>
                <a:solidFill>
                  <a:schemeClr val="bg2">
                    <a:lumMod val="75000"/>
                  </a:schemeClr>
                </a:solidFill>
                <a:effectLst>
                  <a:outerShdw blurRad="50800" dist="39000" dir="5460000" algn="tl">
                    <a:srgbClr val="000000">
                      <a:alpha val="38000"/>
                    </a:srgbClr>
                  </a:outerShdw>
                </a:effectLst>
                <a:latin typeface="Cooper Black" pitchFamily="18" charset="0"/>
              </a:rPr>
              <a:t>Deut 4:15-19; </a:t>
            </a:r>
            <a:r>
              <a:rPr lang="en-US" b="1" dirty="0">
                <a:ln w="11430"/>
                <a:solidFill>
                  <a:schemeClr val="accent4"/>
                </a:solidFill>
                <a:effectLst>
                  <a:outerShdw blurRad="50800" dist="39000" dir="5460000" algn="tl">
                    <a:srgbClr val="000000">
                      <a:alpha val="38000"/>
                    </a:srgbClr>
                  </a:outerShdw>
                </a:effectLst>
                <a:latin typeface="Cooper Black" pitchFamily="18" charset="0"/>
              </a:rPr>
              <a:t>17:2-5</a:t>
            </a:r>
            <a:endParaRPr lang="en-US" dirty="0">
              <a:solidFill>
                <a:schemeClr val="accent4"/>
              </a:solidFill>
            </a:endParaRPr>
          </a:p>
        </p:txBody>
      </p:sp>
      <p:sp>
        <p:nvSpPr>
          <p:cNvPr id="3" name="Content Placeholder 2"/>
          <p:cNvSpPr>
            <a:spLocks noGrp="1"/>
          </p:cNvSpPr>
          <p:nvPr>
            <p:ph idx="1"/>
          </p:nvPr>
        </p:nvSpPr>
        <p:spPr>
          <a:xfrm>
            <a:off x="228600" y="2819400"/>
            <a:ext cx="9067800" cy="3733800"/>
          </a:xfrm>
          <a:solidFill>
            <a:schemeClr val="accent5">
              <a:lumMod val="75000"/>
              <a:alpha val="58000"/>
            </a:schemeClr>
          </a:solidFill>
          <a:ln w="76200">
            <a:solidFill>
              <a:schemeClr val="accent5">
                <a:lumMod val="20000"/>
                <a:lumOff val="80000"/>
              </a:schemeClr>
            </a:solidFill>
          </a:ln>
          <a:scene3d>
            <a:camera prst="orthographicFront"/>
            <a:lightRig rig="threePt" dir="t"/>
          </a:scene3d>
          <a:sp3d>
            <a:bevelT w="152400" h="50800" prst="softRound"/>
          </a:sp3d>
        </p:spPr>
        <p:txBody>
          <a:bodyPr>
            <a:normAutofit lnSpcReduction="10000"/>
            <a:sp3d extrusionH="57150">
              <a:bevelT h="25400" prst="softRound"/>
            </a:sp3d>
          </a:bodyPr>
          <a:lstStyle/>
          <a:p>
            <a:pPr marL="0" indent="0">
              <a:buNone/>
            </a:pPr>
            <a:r>
              <a:rPr lang="en-US" b="1" dirty="0">
                <a:solidFill>
                  <a:srgbClr val="FDEDCB"/>
                </a:solidFill>
                <a:effectLst>
                  <a:glow rad="139700">
                    <a:srgbClr val="00B050">
                      <a:alpha val="40000"/>
                    </a:srgbClr>
                  </a:glow>
                </a:effectLst>
              </a:rPr>
              <a:t>If there be any found among you that:</a:t>
            </a:r>
          </a:p>
          <a:p>
            <a:pPr marL="514350" indent="-514350">
              <a:buAutoNum type="arabicPeriod"/>
            </a:pPr>
            <a:r>
              <a:rPr lang="en-US" b="1" dirty="0">
                <a:solidFill>
                  <a:srgbClr val="FDEDCB"/>
                </a:solidFill>
                <a:effectLst>
                  <a:glow rad="139700">
                    <a:schemeClr val="accent1">
                      <a:satMod val="175000"/>
                      <a:alpha val="40000"/>
                    </a:schemeClr>
                  </a:glow>
                </a:effectLst>
              </a:rPr>
              <a:t>Corrupt yourselves by lifting your eyes unto heaven, seeing the sun, moon, stars and all the host of heaven … </a:t>
            </a:r>
          </a:p>
          <a:p>
            <a:pPr marL="514350" indent="-514350">
              <a:buAutoNum type="arabicPeriod"/>
            </a:pPr>
            <a:r>
              <a:rPr lang="en-US" b="1" dirty="0">
                <a:solidFill>
                  <a:srgbClr val="FDEDCB"/>
                </a:solidFill>
                <a:effectLst>
                  <a:glow rad="215900">
                    <a:srgbClr val="C00000">
                      <a:alpha val="40000"/>
                    </a:srgbClr>
                  </a:glow>
                </a:effectLst>
              </a:rPr>
              <a:t>If then you are driven to worship them, serve them, </a:t>
            </a:r>
            <a:br>
              <a:rPr lang="en-US" b="1" dirty="0">
                <a:solidFill>
                  <a:srgbClr val="FDEDCB"/>
                </a:solidFill>
                <a:effectLst>
                  <a:glow rad="215900">
                    <a:srgbClr val="C00000">
                      <a:alpha val="40000"/>
                    </a:srgbClr>
                  </a:glow>
                </a:effectLst>
              </a:rPr>
            </a:br>
            <a:r>
              <a:rPr lang="en-US" b="1" dirty="0">
                <a:solidFill>
                  <a:srgbClr val="FDEDCB"/>
                </a:solidFill>
                <a:effectLst>
                  <a:glow rad="215900">
                    <a:srgbClr val="C00000">
                      <a:alpha val="40000"/>
                    </a:srgbClr>
                  </a:glow>
                </a:effectLst>
              </a:rPr>
              <a:t>or give them sacred regard for any reason …</a:t>
            </a:r>
          </a:p>
          <a:p>
            <a:pPr marL="514350" indent="-514350">
              <a:buAutoNum type="arabicPeriod"/>
            </a:pPr>
            <a:r>
              <a:rPr lang="en-US" b="1" dirty="0">
                <a:solidFill>
                  <a:srgbClr val="FDEDCB"/>
                </a:solidFill>
                <a:effectLst>
                  <a:glow rad="139700">
                    <a:schemeClr val="accent1">
                      <a:satMod val="175000"/>
                      <a:alpha val="40000"/>
                    </a:schemeClr>
                  </a:glow>
                </a:effectLst>
              </a:rPr>
              <a:t>That person shall be stoned until they die. </a:t>
            </a:r>
          </a:p>
          <a:p>
            <a:pPr marL="514350" indent="-514350">
              <a:buAutoNum type="arabicPeriod"/>
            </a:pPr>
            <a:r>
              <a:rPr lang="en-US" b="1" dirty="0">
                <a:solidFill>
                  <a:srgbClr val="FDEDCB"/>
                </a:solidFill>
                <a:effectLst>
                  <a:glow rad="228600">
                    <a:srgbClr val="00FFFF">
                      <a:alpha val="40000"/>
                    </a:srgbClr>
                  </a:glow>
                </a:effectLst>
              </a:rPr>
              <a:t>For Yahuah hath commanded that none should serve </a:t>
            </a:r>
            <a:br>
              <a:rPr lang="en-US" b="1" dirty="0">
                <a:solidFill>
                  <a:srgbClr val="FDEDCB"/>
                </a:solidFill>
                <a:effectLst>
                  <a:glow rad="228600">
                    <a:srgbClr val="00FFFF">
                      <a:alpha val="40000"/>
                    </a:srgbClr>
                  </a:glow>
                </a:effectLst>
              </a:rPr>
            </a:br>
            <a:r>
              <a:rPr lang="en-US" b="1" dirty="0">
                <a:solidFill>
                  <a:srgbClr val="FDEDCB"/>
                </a:solidFill>
                <a:effectLst>
                  <a:glow rad="228600">
                    <a:srgbClr val="00FFFF">
                      <a:alpha val="40000"/>
                    </a:srgbClr>
                  </a:glow>
                </a:effectLst>
              </a:rPr>
              <a:t>or give sacred regard to other gods represented by </a:t>
            </a:r>
            <a:br>
              <a:rPr lang="en-US" b="1" dirty="0">
                <a:solidFill>
                  <a:srgbClr val="FDEDCB"/>
                </a:solidFill>
                <a:effectLst>
                  <a:glow rad="228600">
                    <a:srgbClr val="00FFFF">
                      <a:alpha val="40000"/>
                    </a:srgbClr>
                  </a:glow>
                </a:effectLst>
              </a:rPr>
            </a:br>
            <a:r>
              <a:rPr lang="en-US" b="1" dirty="0">
                <a:solidFill>
                  <a:srgbClr val="FDEDCB"/>
                </a:solidFill>
                <a:effectLst>
                  <a:glow rad="228600">
                    <a:srgbClr val="00FFFF">
                      <a:alpha val="40000"/>
                    </a:srgbClr>
                  </a:glow>
                </a:effectLst>
              </a:rPr>
              <a:t>the sun, moon and stars.</a:t>
            </a:r>
          </a:p>
        </p:txBody>
      </p:sp>
      <p:sp>
        <p:nvSpPr>
          <p:cNvPr id="4" name="Slide Number Placeholder 3"/>
          <p:cNvSpPr>
            <a:spLocks noGrp="1"/>
          </p:cNvSpPr>
          <p:nvPr>
            <p:ph type="sldNum" sz="quarter" idx="12"/>
          </p:nvPr>
        </p:nvSpPr>
        <p:spPr>
          <a:xfrm>
            <a:off x="11430000" y="6416675"/>
            <a:ext cx="609600" cy="365125"/>
          </a:xfrm>
        </p:spPr>
        <p:txBody>
          <a:bodyPr/>
          <a:lstStyle/>
          <a:p>
            <a:fld id="{AA4C6552-42F6-43F2-A3FB-E92E8C09004E}" type="slidenum">
              <a:rPr lang="en-US" smtClean="0">
                <a:solidFill>
                  <a:schemeClr val="accent4">
                    <a:lumMod val="20000"/>
                    <a:lumOff val="80000"/>
                  </a:schemeClr>
                </a:solidFill>
              </a:rPr>
              <a:pPr/>
              <a:t>60</a:t>
            </a:fld>
            <a:endParaRPr lang="en-US" dirty="0">
              <a:solidFill>
                <a:schemeClr val="accent4">
                  <a:lumMod val="20000"/>
                  <a:lumOff val="80000"/>
                </a:schemeClr>
              </a:solidFill>
            </a:endParaRPr>
          </a:p>
        </p:txBody>
      </p:sp>
      <p:sp>
        <p:nvSpPr>
          <p:cNvPr id="5" name="Rectangle 4"/>
          <p:cNvSpPr/>
          <p:nvPr/>
        </p:nvSpPr>
        <p:spPr>
          <a:xfrm>
            <a:off x="6003636" y="2967335"/>
            <a:ext cx="184730" cy="584775"/>
          </a:xfrm>
          <a:prstGeom prst="rect">
            <a:avLst/>
          </a:prstGeom>
          <a:noFill/>
        </p:spPr>
        <p:txBody>
          <a:bodyPr wrap="none" lIns="91440" tIns="45720" rIns="91440" bIns="45720">
            <a:spAutoFit/>
          </a:bodyPr>
          <a:lstStyle/>
          <a:p>
            <a:pPr algn="ctr"/>
            <a:endParaRPr lang="en-US" sz="3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Rectangle 5"/>
          <p:cNvSpPr/>
          <p:nvPr/>
        </p:nvSpPr>
        <p:spPr>
          <a:xfrm>
            <a:off x="9220200" y="1474887"/>
            <a:ext cx="3048000" cy="5078313"/>
          </a:xfrm>
          <a:prstGeom prst="rect">
            <a:avLst/>
          </a:prstGeom>
        </p:spPr>
        <p:txBody>
          <a:bodyPr>
            <a:spAutoFit/>
          </a:bodyPr>
          <a:lstStyle/>
          <a:p>
            <a:pPr lvl="0" algn="ctr"/>
            <a:r>
              <a:rPr lang="en-US" sz="3600" b="1" dirty="0">
                <a:ln w="1905">
                  <a:solidFill>
                    <a:sysClr val="windowText" lastClr="000000"/>
                  </a:solidFill>
                </a:ln>
                <a:solidFill>
                  <a:srgbClr val="FFFF00"/>
                </a:solidFill>
                <a:effectLst>
                  <a:innerShdw blurRad="69850" dist="43180" dir="5400000">
                    <a:srgbClr val="000000">
                      <a:alpha val="65000"/>
                    </a:srgbClr>
                  </a:innerShdw>
                </a:effectLst>
              </a:rPr>
              <a:t>Moses told</a:t>
            </a:r>
            <a:br>
              <a:rPr lang="en-US" sz="3600" b="1" dirty="0">
                <a:ln w="1905">
                  <a:solidFill>
                    <a:sysClr val="windowText" lastClr="000000"/>
                  </a:solidFill>
                </a:ln>
                <a:solidFill>
                  <a:srgbClr val="FFFF00"/>
                </a:solidFill>
                <a:effectLst>
                  <a:innerShdw blurRad="69850" dist="43180" dir="5400000">
                    <a:srgbClr val="000000">
                      <a:alpha val="65000"/>
                    </a:srgbClr>
                  </a:innerShdw>
                </a:effectLst>
              </a:rPr>
            </a:br>
            <a:r>
              <a:rPr lang="en-US" sz="3600" b="1" dirty="0">
                <a:ln w="1905">
                  <a:solidFill>
                    <a:sysClr val="windowText" lastClr="000000"/>
                  </a:solidFill>
                </a:ln>
                <a:solidFill>
                  <a:srgbClr val="FFFF00"/>
                </a:solidFill>
                <a:effectLst>
                  <a:innerShdw blurRad="69850" dist="43180" dir="5400000">
                    <a:srgbClr val="000000">
                      <a:alpha val="65000"/>
                    </a:srgbClr>
                  </a:innerShdw>
                </a:effectLst>
              </a:rPr>
              <a:t>the people not to follow the</a:t>
            </a:r>
            <a:br>
              <a:rPr lang="en-US" sz="3600" b="1" dirty="0">
                <a:ln w="1905">
                  <a:solidFill>
                    <a:sysClr val="windowText" lastClr="000000"/>
                  </a:solidFill>
                </a:ln>
                <a:solidFill>
                  <a:srgbClr val="FFFF00"/>
                </a:solidFill>
                <a:effectLst>
                  <a:innerShdw blurRad="69850" dist="43180" dir="5400000">
                    <a:srgbClr val="000000">
                      <a:alpha val="65000"/>
                    </a:srgbClr>
                  </a:innerShdw>
                </a:effectLst>
              </a:rPr>
            </a:br>
            <a:r>
              <a:rPr lang="en-US" sz="3600" b="1" dirty="0">
                <a:ln w="1905">
                  <a:solidFill>
                    <a:sysClr val="windowText" lastClr="000000"/>
                  </a:solidFill>
                </a:ln>
                <a:solidFill>
                  <a:srgbClr val="FFFF00"/>
                </a:solidFill>
                <a:effectLst>
                  <a:innerShdw blurRad="69850" dist="43180" dir="5400000">
                    <a:srgbClr val="000000">
                      <a:alpha val="65000"/>
                    </a:srgbClr>
                  </a:innerShdw>
                </a:effectLst>
              </a:rPr>
              <a:t>pagan gods.</a:t>
            </a:r>
          </a:p>
          <a:p>
            <a:pPr lvl="0" algn="ctr"/>
            <a:r>
              <a:rPr lang="en-US" sz="3600" b="1" dirty="0">
                <a:ln w="1905">
                  <a:solidFill>
                    <a:sysClr val="windowText" lastClr="000000"/>
                  </a:solidFill>
                </a:ln>
                <a:solidFill>
                  <a:schemeClr val="accent1">
                    <a:lumMod val="20000"/>
                    <a:lumOff val="80000"/>
                  </a:schemeClr>
                </a:solidFill>
                <a:effectLst>
                  <a:innerShdw blurRad="69850" dist="43180" dir="5400000">
                    <a:srgbClr val="000000">
                      <a:alpha val="65000"/>
                    </a:srgbClr>
                  </a:innerShdw>
                </a:effectLst>
              </a:rPr>
              <a:t>But, he also</a:t>
            </a:r>
            <a:br>
              <a:rPr lang="en-US" sz="3600" b="1" dirty="0">
                <a:ln w="1905">
                  <a:solidFill>
                    <a:sysClr val="windowText" lastClr="000000"/>
                  </a:solidFill>
                </a:ln>
                <a:solidFill>
                  <a:schemeClr val="accent1">
                    <a:lumMod val="20000"/>
                    <a:lumOff val="80000"/>
                  </a:schemeClr>
                </a:solidFill>
                <a:effectLst>
                  <a:innerShdw blurRad="69850" dist="43180" dir="5400000">
                    <a:srgbClr val="000000">
                      <a:alpha val="65000"/>
                    </a:srgbClr>
                  </a:innerShdw>
                </a:effectLst>
              </a:rPr>
            </a:br>
            <a:r>
              <a:rPr lang="en-US" sz="3600" b="1" dirty="0">
                <a:ln w="1905">
                  <a:solidFill>
                    <a:sysClr val="windowText" lastClr="000000"/>
                  </a:solidFill>
                </a:ln>
                <a:solidFill>
                  <a:schemeClr val="accent1">
                    <a:lumMod val="20000"/>
                    <a:lumOff val="80000"/>
                  </a:schemeClr>
                </a:solidFill>
                <a:effectLst>
                  <a:innerShdw blurRad="69850" dist="43180" dir="5400000">
                    <a:srgbClr val="000000">
                      <a:alpha val="65000"/>
                    </a:srgbClr>
                  </a:innerShdw>
                </a:effectLst>
              </a:rPr>
              <a:t>said, </a:t>
            </a:r>
            <a:r>
              <a:rPr lang="en-US" sz="3600" b="1" dirty="0">
                <a:ln w="1905">
                  <a:solidFill>
                    <a:sysClr val="windowText" lastClr="000000"/>
                  </a:solidFill>
                </a:ln>
                <a:solidFill>
                  <a:srgbClr val="FFFF00"/>
                </a:solidFill>
                <a:effectLst>
                  <a:innerShdw blurRad="69850" dist="43180" dir="5400000">
                    <a:srgbClr val="000000">
                      <a:alpha val="65000"/>
                    </a:srgbClr>
                  </a:innerShdw>
                </a:effectLst>
              </a:rPr>
              <a:t>after</a:t>
            </a:r>
            <a:br>
              <a:rPr lang="en-US" sz="3600" b="1" dirty="0">
                <a:ln w="1905">
                  <a:solidFill>
                    <a:sysClr val="windowText" lastClr="000000"/>
                  </a:solidFill>
                </a:ln>
                <a:solidFill>
                  <a:srgbClr val="FFFF00"/>
                </a:solidFill>
                <a:effectLst>
                  <a:innerShdw blurRad="69850" dist="43180" dir="5400000">
                    <a:srgbClr val="000000">
                      <a:alpha val="65000"/>
                    </a:srgbClr>
                  </a:innerShdw>
                </a:effectLst>
              </a:rPr>
            </a:br>
            <a:r>
              <a:rPr lang="en-US" sz="3600" b="1" dirty="0">
                <a:ln w="1905">
                  <a:solidFill>
                    <a:sysClr val="windowText" lastClr="000000"/>
                  </a:solidFill>
                </a:ln>
                <a:solidFill>
                  <a:srgbClr val="FFFF00"/>
                </a:solidFill>
                <a:effectLst>
                  <a:innerShdw blurRad="69850" dist="43180" dir="5400000">
                    <a:srgbClr val="000000">
                      <a:alpha val="65000"/>
                    </a:srgbClr>
                  </a:innerShdw>
                </a:effectLst>
              </a:rPr>
              <a:t>he dies that is</a:t>
            </a:r>
            <a:br>
              <a:rPr lang="en-US" sz="3600" b="1" dirty="0">
                <a:ln w="1905">
                  <a:solidFill>
                    <a:sysClr val="windowText" lastClr="000000"/>
                  </a:solidFill>
                </a:ln>
                <a:solidFill>
                  <a:srgbClr val="FFFF00"/>
                </a:solidFill>
                <a:effectLst>
                  <a:innerShdw blurRad="69850" dist="43180" dir="5400000">
                    <a:srgbClr val="000000">
                      <a:alpha val="65000"/>
                    </a:srgbClr>
                  </a:innerShdw>
                </a:effectLst>
              </a:rPr>
            </a:br>
            <a:r>
              <a:rPr lang="en-US" sz="3600" b="1" dirty="0">
                <a:ln w="1905">
                  <a:solidFill>
                    <a:sysClr val="windowText" lastClr="000000"/>
                  </a:solidFill>
                </a:ln>
                <a:solidFill>
                  <a:srgbClr val="FFFF00"/>
                </a:solidFill>
                <a:effectLst>
                  <a:innerShdw blurRad="69850" dist="43180" dir="5400000">
                    <a:srgbClr val="000000">
                      <a:alpha val="65000"/>
                    </a:srgbClr>
                  </a:innerShdw>
                </a:effectLst>
              </a:rPr>
              <a:t>exactly what</a:t>
            </a:r>
            <a:br>
              <a:rPr lang="en-US" sz="3600" b="1" dirty="0">
                <a:ln w="1905">
                  <a:solidFill>
                    <a:sysClr val="windowText" lastClr="000000"/>
                  </a:solidFill>
                </a:ln>
                <a:solidFill>
                  <a:srgbClr val="FFFF00"/>
                </a:solidFill>
                <a:effectLst>
                  <a:innerShdw blurRad="69850" dist="43180" dir="5400000">
                    <a:srgbClr val="000000">
                      <a:alpha val="65000"/>
                    </a:srgbClr>
                  </a:innerShdw>
                </a:effectLst>
              </a:rPr>
            </a:br>
            <a:r>
              <a:rPr lang="en-US" sz="3600" b="1" dirty="0">
                <a:ln w="1905">
                  <a:solidFill>
                    <a:sysClr val="windowText" lastClr="000000"/>
                  </a:solidFill>
                </a:ln>
                <a:solidFill>
                  <a:srgbClr val="FFFF00"/>
                </a:solidFill>
                <a:effectLst>
                  <a:innerShdw blurRad="69850" dist="43180" dir="5400000">
                    <a:srgbClr val="000000">
                      <a:alpha val="65000"/>
                    </a:srgbClr>
                  </a:innerShdw>
                </a:effectLst>
              </a:rPr>
              <a:t>they will do!</a:t>
            </a:r>
          </a:p>
        </p:txBody>
      </p:sp>
    </p:spTree>
    <p:extLst>
      <p:ext uri="{BB962C8B-B14F-4D97-AF65-F5344CB8AC3E}">
        <p14:creationId xmlns:p14="http://schemas.microsoft.com/office/powerpoint/2010/main" val="134880837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25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500"/>
                                        <p:tgtEl>
                                          <p:spTgt spid="6"/>
                                        </p:tgtEl>
                                      </p:cBhvr>
                                    </p:animEffect>
                                    <p:anim calcmode="lin" valueType="num">
                                      <p:cBhvr>
                                        <p:cTn id="23" dur="1500" fill="hold"/>
                                        <p:tgtEl>
                                          <p:spTgt spid="6"/>
                                        </p:tgtEl>
                                        <p:attrNameLst>
                                          <p:attrName>ppt_x</p:attrName>
                                        </p:attrNameLst>
                                      </p:cBhvr>
                                      <p:tavLst>
                                        <p:tav tm="0">
                                          <p:val>
                                            <p:strVal val="#ppt_x"/>
                                          </p:val>
                                        </p:tav>
                                        <p:tav tm="100000">
                                          <p:val>
                                            <p:strVal val="#ppt_x"/>
                                          </p:val>
                                        </p:tav>
                                      </p:tavLst>
                                    </p:anim>
                                    <p:anim calcmode="lin" valueType="num">
                                      <p:cBhvr>
                                        <p:cTn id="24"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8181"/>
            </a:gs>
            <a:gs pos="50000">
              <a:schemeClr val="accent1">
                <a:tint val="44500"/>
                <a:satMod val="160000"/>
              </a:schemeClr>
            </a:gs>
            <a:gs pos="85000">
              <a:schemeClr val="bg1">
                <a:alpha val="96000"/>
                <a:lumMod val="40000"/>
                <a:lumOff val="60000"/>
              </a:schemeClr>
            </a:gs>
            <a:gs pos="100000">
              <a:schemeClr val="bg1"/>
            </a:gs>
          </a:gsLst>
          <a:lin ang="1890000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1466850"/>
            <a:ext cx="8991600" cy="971550"/>
          </a:xfrm>
        </p:spPr>
        <p:txBody>
          <a:bodyPr>
            <a:normAutofit/>
            <a:scene3d>
              <a:camera prst="orthographicFront"/>
              <a:lightRig rig="threePt" dir="t"/>
            </a:scene3d>
            <a:sp3d extrusionH="57150">
              <a:bevelT w="38100" h="38100"/>
            </a:sp3d>
          </a:bodyPr>
          <a:lstStyle/>
          <a:p>
            <a:pPr algn="ctr"/>
            <a:r>
              <a:rPr lang="en-US" sz="5400" b="1" dirty="0">
                <a:solidFill>
                  <a:srgbClr val="0070C0"/>
                </a:solidFill>
                <a:latin typeface="Lucida Calligraphy" pitchFamily="66" charset="0"/>
              </a:rPr>
              <a:t>Yahuah’s</a:t>
            </a:r>
            <a:r>
              <a:rPr lang="en-US" sz="5400" dirty="0">
                <a:solidFill>
                  <a:srgbClr val="0070C0"/>
                </a:solidFill>
                <a:latin typeface="Lucida Calligraphy" pitchFamily="66" charset="0"/>
              </a:rPr>
              <a:t> </a:t>
            </a:r>
            <a:r>
              <a:rPr lang="en-US" sz="5400" b="1" dirty="0">
                <a:solidFill>
                  <a:srgbClr val="0070C0"/>
                </a:solidFill>
                <a:latin typeface="Lucida Calligraphy" pitchFamily="66" charset="0"/>
              </a:rPr>
              <a:t>Calendar</a:t>
            </a:r>
          </a:p>
        </p:txBody>
      </p:sp>
      <p:sp>
        <p:nvSpPr>
          <p:cNvPr id="7" name="Content Placeholder 6"/>
          <p:cNvSpPr>
            <a:spLocks noGrp="1"/>
          </p:cNvSpPr>
          <p:nvPr>
            <p:ph idx="1"/>
          </p:nvPr>
        </p:nvSpPr>
        <p:spPr>
          <a:xfrm>
            <a:off x="228600" y="228600"/>
            <a:ext cx="11658600" cy="1295400"/>
          </a:xfrm>
        </p:spPr>
        <p:txBody>
          <a:bodyPr>
            <a:normAutofit/>
            <a:scene3d>
              <a:camera prst="orthographicFront"/>
              <a:lightRig rig="threePt" dir="t"/>
            </a:scene3d>
            <a:sp3d extrusionH="57150">
              <a:bevelT w="38100" h="38100"/>
            </a:sp3d>
          </a:bodyPr>
          <a:lstStyle/>
          <a:p>
            <a:r>
              <a:rPr lang="en-US" b="1" dirty="0">
                <a:solidFill>
                  <a:schemeClr val="accent2">
                    <a:lumMod val="50000"/>
                  </a:schemeClr>
                </a:solidFill>
                <a:effectLst>
                  <a:glow rad="228600">
                    <a:schemeClr val="accent4">
                      <a:satMod val="175000"/>
                      <a:alpha val="40000"/>
                    </a:schemeClr>
                  </a:glow>
                </a:effectLst>
              </a:rPr>
              <a:t>The pagans began their days with looking to the sun. </a:t>
            </a:r>
          </a:p>
          <a:p>
            <a:r>
              <a:rPr lang="en-US" sz="3200" b="1" dirty="0">
                <a:ln w="3175">
                  <a:noFill/>
                  <a:prstDash val="solid"/>
                </a:ln>
                <a:solidFill>
                  <a:srgbClr val="FFFFFF"/>
                </a:solidFill>
                <a:effectLst>
                  <a:glow rad="139700">
                    <a:schemeClr val="accent5">
                      <a:satMod val="175000"/>
                      <a:alpha val="40000"/>
                    </a:schemeClr>
                  </a:glow>
                  <a:outerShdw blurRad="38100" dist="32000" dir="5400000" algn="tl">
                    <a:srgbClr val="000000">
                      <a:alpha val="30000"/>
                    </a:srgbClr>
                  </a:outerShdw>
                </a:effectLst>
              </a:rPr>
              <a:t>They also began their months by looking to the moon.</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tx1">
                    <a:lumMod val="75000"/>
                    <a:lumOff val="25000"/>
                  </a:schemeClr>
                </a:solidFill>
              </a:rPr>
              <a:pPr/>
              <a:t>61</a:t>
            </a:fld>
            <a:endParaRPr lang="en-US" dirty="0">
              <a:solidFill>
                <a:schemeClr val="tx1">
                  <a:lumMod val="75000"/>
                  <a:lumOff val="25000"/>
                </a:schemeClr>
              </a:solidFill>
            </a:endParaRPr>
          </a:p>
        </p:txBody>
      </p:sp>
      <p:pic>
        <p:nvPicPr>
          <p:cNvPr id="26626" name="Picture 2" descr="C:\Users\Rae\Desktop\calendar f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9300" y="152400"/>
            <a:ext cx="2324100" cy="1962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ontent Placeholder 6"/>
          <p:cNvSpPr txBox="1">
            <a:spLocks/>
          </p:cNvSpPr>
          <p:nvPr/>
        </p:nvSpPr>
        <p:spPr>
          <a:xfrm>
            <a:off x="304800" y="2419350"/>
            <a:ext cx="11658600" cy="459105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F0"/>
                </a:solidFill>
                <a:effectLst>
                  <a:glow rad="228600">
                    <a:schemeClr val="accent4">
                      <a:satMod val="175000"/>
                      <a:alpha val="40000"/>
                    </a:schemeClr>
                  </a:glow>
                </a:effectLst>
              </a:rPr>
              <a:t>Yahuah’s calendar commencements do not follow the ways of the pagans </a:t>
            </a:r>
            <a:br>
              <a:rPr lang="en-US" b="1" dirty="0">
                <a:solidFill>
                  <a:srgbClr val="00B0F0"/>
                </a:solidFill>
                <a:effectLst>
                  <a:glow rad="228600">
                    <a:schemeClr val="accent4">
                      <a:satMod val="175000"/>
                      <a:alpha val="40000"/>
                    </a:schemeClr>
                  </a:glow>
                </a:effectLst>
              </a:rPr>
            </a:br>
            <a:r>
              <a:rPr lang="en-US" b="1" dirty="0">
                <a:solidFill>
                  <a:srgbClr val="00B0F0"/>
                </a:solidFill>
                <a:effectLst>
                  <a:glow rad="228600">
                    <a:schemeClr val="accent4">
                      <a:satMod val="175000"/>
                      <a:alpha val="40000"/>
                    </a:schemeClr>
                  </a:glow>
                </a:effectLst>
              </a:rPr>
              <a:t>by looking to the sun or the moon for calculation of His worship times.</a:t>
            </a:r>
          </a:p>
          <a:p>
            <a:r>
              <a:rPr lang="en-US" b="1" dirty="0">
                <a:solidFill>
                  <a:srgbClr val="FF0000"/>
                </a:solidFill>
              </a:rPr>
              <a:t>Therefore, there is nothing more offensive to </a:t>
            </a:r>
            <a:r>
              <a:rPr lang="en-US" b="1" dirty="0">
                <a:solidFill>
                  <a:srgbClr val="0070C0"/>
                </a:solidFill>
              </a:rPr>
              <a:t>Yahuah</a:t>
            </a:r>
            <a:r>
              <a:rPr lang="en-US" b="1" dirty="0">
                <a:solidFill>
                  <a:srgbClr val="FF0000"/>
                </a:solidFill>
              </a:rPr>
              <a:t> than the mixing of these profane, idolatrous practices with His sacred worship.</a:t>
            </a:r>
          </a:p>
          <a:p>
            <a:r>
              <a:rPr lang="en-US" b="1" dirty="0">
                <a:solidFill>
                  <a:schemeClr val="accent2">
                    <a:lumMod val="40000"/>
                    <a:lumOff val="60000"/>
                  </a:schemeClr>
                </a:solidFill>
                <a:effectLst>
                  <a:glow rad="228600">
                    <a:schemeClr val="tx1">
                      <a:alpha val="40000"/>
                    </a:schemeClr>
                  </a:glow>
                </a:effectLst>
                <a:latin typeface="Comic Sans MS" pitchFamily="66" charset="0"/>
              </a:rPr>
              <a:t>This would be the </a:t>
            </a:r>
            <a:r>
              <a:rPr lang="en-US" b="1" dirty="0">
                <a:solidFill>
                  <a:srgbClr val="FF0000"/>
                </a:solidFill>
                <a:effectLst>
                  <a:glow rad="228600">
                    <a:schemeClr val="tx1">
                      <a:alpha val="40000"/>
                    </a:schemeClr>
                  </a:glow>
                </a:effectLst>
                <a:latin typeface="Comic Sans MS" pitchFamily="66" charset="0"/>
              </a:rPr>
              <a:t>ultimate blasphemy </a:t>
            </a:r>
            <a:r>
              <a:rPr lang="en-US" b="1" dirty="0">
                <a:solidFill>
                  <a:schemeClr val="accent2">
                    <a:lumMod val="40000"/>
                    <a:lumOff val="60000"/>
                  </a:schemeClr>
                </a:solidFill>
                <a:effectLst>
                  <a:glow rad="228600">
                    <a:schemeClr val="tx1">
                      <a:alpha val="40000"/>
                    </a:schemeClr>
                  </a:glow>
                </a:effectLst>
                <a:latin typeface="Comic Sans MS" pitchFamily="66" charset="0"/>
              </a:rPr>
              <a:t>and an act tantamount </a:t>
            </a:r>
            <a:br>
              <a:rPr lang="en-US" b="1" dirty="0">
                <a:solidFill>
                  <a:schemeClr val="accent2">
                    <a:lumMod val="40000"/>
                    <a:lumOff val="60000"/>
                  </a:schemeClr>
                </a:solidFill>
                <a:effectLst>
                  <a:glow rad="228600">
                    <a:schemeClr val="tx1">
                      <a:alpha val="40000"/>
                    </a:schemeClr>
                  </a:glow>
                </a:effectLst>
                <a:latin typeface="Comic Sans MS" pitchFamily="66" charset="0"/>
              </a:rPr>
            </a:br>
            <a:r>
              <a:rPr lang="en-US" b="1" dirty="0">
                <a:solidFill>
                  <a:schemeClr val="accent2">
                    <a:lumMod val="40000"/>
                    <a:lumOff val="60000"/>
                  </a:schemeClr>
                </a:solidFill>
                <a:effectLst>
                  <a:glow rad="228600">
                    <a:schemeClr val="tx1">
                      <a:alpha val="40000"/>
                    </a:schemeClr>
                  </a:glow>
                </a:effectLst>
                <a:latin typeface="Comic Sans MS" pitchFamily="66" charset="0"/>
              </a:rPr>
              <a:t>to the highest level of</a:t>
            </a:r>
            <a:r>
              <a:rPr lang="en-US" b="1" dirty="0">
                <a:solidFill>
                  <a:schemeClr val="accent2"/>
                </a:solidFill>
                <a:effectLst>
                  <a:glow rad="228600">
                    <a:schemeClr val="tx1">
                      <a:alpha val="40000"/>
                    </a:schemeClr>
                  </a:glow>
                </a:effectLst>
                <a:latin typeface="Comic Sans MS" pitchFamily="66" charset="0"/>
              </a:rPr>
              <a:t> </a:t>
            </a:r>
            <a:r>
              <a:rPr lang="en-US" b="1" dirty="0">
                <a:solidFill>
                  <a:srgbClr val="FF0000"/>
                </a:solidFill>
                <a:effectLst>
                  <a:glow rad="228600">
                    <a:schemeClr val="tx1">
                      <a:alpha val="40000"/>
                    </a:schemeClr>
                  </a:glow>
                </a:effectLst>
                <a:latin typeface="Comic Sans MS" pitchFamily="66" charset="0"/>
              </a:rPr>
              <a:t>spiritual rebellion </a:t>
            </a:r>
            <a:r>
              <a:rPr lang="en-US" b="1" dirty="0">
                <a:solidFill>
                  <a:schemeClr val="accent2">
                    <a:lumMod val="40000"/>
                    <a:lumOff val="60000"/>
                  </a:schemeClr>
                </a:solidFill>
                <a:effectLst>
                  <a:glow rad="228600">
                    <a:schemeClr val="tx1">
                      <a:alpha val="40000"/>
                    </a:schemeClr>
                  </a:glow>
                </a:effectLst>
                <a:latin typeface="Comic Sans MS" pitchFamily="66" charset="0"/>
              </a:rPr>
              <a:t>– it’s an</a:t>
            </a:r>
            <a:r>
              <a:rPr lang="en-US" b="1" dirty="0">
                <a:solidFill>
                  <a:schemeClr val="accent2"/>
                </a:solidFill>
                <a:effectLst>
                  <a:glow rad="228600">
                    <a:schemeClr val="tx1">
                      <a:alpha val="40000"/>
                    </a:schemeClr>
                  </a:glow>
                </a:effectLst>
                <a:latin typeface="Comic Sans MS" pitchFamily="66" charset="0"/>
              </a:rPr>
              <a:t> </a:t>
            </a:r>
            <a:r>
              <a:rPr lang="en-US" b="1" u="sng" dirty="0">
                <a:solidFill>
                  <a:srgbClr val="FF0000"/>
                </a:solidFill>
                <a:effectLst>
                  <a:glow rad="228600">
                    <a:schemeClr val="tx1">
                      <a:alpha val="40000"/>
                    </a:schemeClr>
                  </a:glow>
                </a:effectLst>
                <a:latin typeface="Comic Sans MS" pitchFamily="66" charset="0"/>
              </a:rPr>
              <a:t>abomination</a:t>
            </a:r>
            <a:r>
              <a:rPr lang="en-US" b="1" dirty="0">
                <a:solidFill>
                  <a:srgbClr val="FF0000"/>
                </a:solidFill>
                <a:effectLst>
                  <a:glow rad="228600">
                    <a:schemeClr val="tx1">
                      <a:alpha val="40000"/>
                    </a:schemeClr>
                  </a:glow>
                </a:effectLst>
                <a:latin typeface="Comic Sans MS" pitchFamily="66" charset="0"/>
              </a:rPr>
              <a:t>! </a:t>
            </a:r>
          </a:p>
          <a:p>
            <a:r>
              <a:rPr lang="en-US" b="1" dirty="0">
                <a:solidFill>
                  <a:srgbClr val="C00000"/>
                </a:solidFill>
              </a:rPr>
              <a:t>It was these pagan roots that were found at the base of Mt Sinai only </a:t>
            </a:r>
            <a:br>
              <a:rPr lang="en-US" b="1" dirty="0">
                <a:solidFill>
                  <a:srgbClr val="C00000"/>
                </a:solidFill>
              </a:rPr>
            </a:br>
            <a:r>
              <a:rPr lang="en-US" b="1" dirty="0">
                <a:solidFill>
                  <a:srgbClr val="C00000"/>
                </a:solidFill>
              </a:rPr>
              <a:t>40 days after the people had agreed to </a:t>
            </a:r>
            <a:r>
              <a:rPr lang="en-US" b="1" dirty="0">
                <a:solidFill>
                  <a:srgbClr val="0070C0"/>
                </a:solidFill>
              </a:rPr>
              <a:t>Yahuah’s</a:t>
            </a:r>
            <a:r>
              <a:rPr lang="en-US" b="1" dirty="0">
                <a:solidFill>
                  <a:srgbClr val="C00000"/>
                </a:solidFill>
              </a:rPr>
              <a:t> everlasting Covenant!</a:t>
            </a:r>
          </a:p>
          <a:p>
            <a:r>
              <a:rPr lang="en-US" b="1" dirty="0">
                <a:solidFill>
                  <a:schemeClr val="accent5">
                    <a:lumMod val="50000"/>
                  </a:schemeClr>
                </a:solidFill>
              </a:rPr>
              <a:t>Beware of falling into idolatry while professing to worship your Creator.</a:t>
            </a:r>
          </a:p>
          <a:p>
            <a:endParaRPr lang="en-US" b="1" dirty="0">
              <a:solidFill>
                <a:schemeClr val="accent5">
                  <a:lumMod val="50000"/>
                </a:schemeClr>
              </a:solidFill>
            </a:endParaRPr>
          </a:p>
        </p:txBody>
      </p:sp>
    </p:spTree>
    <p:extLst>
      <p:ext uri="{BB962C8B-B14F-4D97-AF65-F5344CB8AC3E}">
        <p14:creationId xmlns:p14="http://schemas.microsoft.com/office/powerpoint/2010/main" val="115300221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17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left)">
                                      <p:cBhvr>
                                        <p:cTn id="18" dur="175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left)">
                                      <p:cBhvr>
                                        <p:cTn id="23" dur="175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wipe(left)">
                                      <p:cBhvr>
                                        <p:cTn id="28" dur="175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Effect transition="in" filter="wipe(left)">
                                      <p:cBhvr>
                                        <p:cTn id="33" dur="1750"/>
                                        <p:tgtEl>
                                          <p:spTgt spid="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Effect transition="in" filter="wipe(left)">
                                      <p:cBhvr>
                                        <p:cTn id="38" dur="17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scene3d>
              <a:camera prst="orthographicFront"/>
              <a:lightRig rig="threePt" dir="t"/>
            </a:scene3d>
            <a:sp3d extrusionH="57150">
              <a:bevelT h="25400" prst="softRound"/>
            </a:sp3d>
          </a:bodyPr>
          <a:lstStyle/>
          <a:p>
            <a:pPr algn="ctr"/>
            <a: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t>What About the ‘Calendar’ &amp; </a:t>
            </a:r>
            <a:b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br>
            <a:r>
              <a:rPr lang="en-US" b="1" dirty="0">
                <a:ln w="11430"/>
                <a:solidFill>
                  <a:schemeClr val="accent1">
                    <a:lumMod val="20000"/>
                    <a:lumOff val="80000"/>
                  </a:schemeClr>
                </a:solidFill>
                <a:effectLst>
                  <a:outerShdw blurRad="50800" dist="39000" dir="5460000" algn="tl">
                    <a:srgbClr val="000000">
                      <a:alpha val="38000"/>
                    </a:srgbClr>
                  </a:outerShdw>
                </a:effectLst>
                <a:latin typeface="Cooper Black" pitchFamily="18" charset="0"/>
              </a:rPr>
              <a:t>Christian Churches Today?</a:t>
            </a:r>
            <a:endParaRPr lang="en-US" dirty="0"/>
          </a:p>
        </p:txBody>
      </p:sp>
      <p:sp>
        <p:nvSpPr>
          <p:cNvPr id="3" name="Content Placeholder 2"/>
          <p:cNvSpPr>
            <a:spLocks noGrp="1"/>
          </p:cNvSpPr>
          <p:nvPr>
            <p:ph idx="1"/>
          </p:nvPr>
        </p:nvSpPr>
        <p:spPr>
          <a:xfrm>
            <a:off x="0" y="1460500"/>
            <a:ext cx="11353800" cy="5168900"/>
          </a:xfrm>
        </p:spPr>
        <p:txBody>
          <a:bodyPr/>
          <a:lstStyle/>
          <a:p>
            <a:r>
              <a:rPr lang="en-US" b="1" dirty="0">
                <a:ln>
                  <a:solidFill>
                    <a:sysClr val="windowText" lastClr="000000"/>
                  </a:solidFill>
                </a:ln>
                <a:solidFill>
                  <a:srgbClr val="FADA7A"/>
                </a:solidFill>
              </a:rPr>
              <a:t>Sunday Christians:  </a:t>
            </a:r>
            <a:r>
              <a:rPr lang="en-US" b="1" dirty="0">
                <a:solidFill>
                  <a:srgbClr val="FDEDCB"/>
                </a:solidFill>
              </a:rPr>
              <a:t>all honour their day of worship on </a:t>
            </a:r>
            <a:br>
              <a:rPr lang="en-US" b="1" dirty="0">
                <a:solidFill>
                  <a:srgbClr val="FDEDCB"/>
                </a:solidFill>
              </a:rPr>
            </a:br>
            <a:r>
              <a:rPr lang="en-US" b="1" dirty="0">
                <a:solidFill>
                  <a:srgbClr val="FDEDCB"/>
                </a:solidFill>
              </a:rPr>
              <a:t>“</a:t>
            </a:r>
            <a:r>
              <a:rPr lang="en-US" b="1" u="sng" dirty="0">
                <a:solidFill>
                  <a:srgbClr val="FDEDCB"/>
                </a:solidFill>
              </a:rPr>
              <a:t>Sunday</a:t>
            </a:r>
            <a:r>
              <a:rPr lang="en-US" b="1" dirty="0">
                <a:solidFill>
                  <a:srgbClr val="FDEDCB"/>
                </a:solidFill>
              </a:rPr>
              <a:t>” – giving homage to the “sun god” from ages past.</a:t>
            </a:r>
          </a:p>
          <a:p>
            <a:r>
              <a:rPr lang="en-US" b="1" dirty="0">
                <a:ln>
                  <a:solidFill>
                    <a:sysClr val="windowText" lastClr="000000"/>
                  </a:solidFill>
                </a:ln>
                <a:solidFill>
                  <a:srgbClr val="FFFF00"/>
                </a:solidFill>
              </a:rPr>
              <a:t>Sabbath Keepers:  </a:t>
            </a:r>
            <a:r>
              <a:rPr lang="en-US" b="1" dirty="0">
                <a:solidFill>
                  <a:srgbClr val="FDEDCB"/>
                </a:solidFill>
              </a:rPr>
              <a:t>most honour the opening of their </a:t>
            </a:r>
            <a:br>
              <a:rPr lang="en-US" b="1" dirty="0">
                <a:solidFill>
                  <a:srgbClr val="FDEDCB"/>
                </a:solidFill>
              </a:rPr>
            </a:br>
            <a:r>
              <a:rPr lang="en-US" b="1" dirty="0">
                <a:solidFill>
                  <a:srgbClr val="FDEDCB"/>
                </a:solidFill>
              </a:rPr>
              <a:t>worship days beginning with the sunset the </a:t>
            </a:r>
            <a:br>
              <a:rPr lang="en-US" b="1" dirty="0">
                <a:solidFill>
                  <a:srgbClr val="FDEDCB"/>
                </a:solidFill>
              </a:rPr>
            </a:br>
            <a:r>
              <a:rPr lang="en-US" b="1" dirty="0">
                <a:solidFill>
                  <a:srgbClr val="FDEDCB"/>
                </a:solidFill>
              </a:rPr>
              <a:t>night before Sabbath, paying homage to </a:t>
            </a:r>
            <a:br>
              <a:rPr lang="en-US" b="1" dirty="0">
                <a:solidFill>
                  <a:srgbClr val="FDEDCB"/>
                </a:solidFill>
              </a:rPr>
            </a:br>
            <a:r>
              <a:rPr lang="en-US" b="1" dirty="0">
                <a:solidFill>
                  <a:srgbClr val="FDEDCB"/>
                </a:solidFill>
              </a:rPr>
              <a:t>the “sun god” from ages past. </a:t>
            </a:r>
          </a:p>
          <a:p>
            <a:r>
              <a:rPr lang="en-US" b="1" dirty="0">
                <a:ln>
                  <a:solidFill>
                    <a:sysClr val="windowText" lastClr="000000"/>
                  </a:solidFill>
                </a:ln>
                <a:solidFill>
                  <a:srgbClr val="FFFF00"/>
                </a:solidFill>
              </a:rPr>
              <a:t>Sabbath Keepers/</a:t>
            </a:r>
            <a:r>
              <a:rPr lang="en-US" b="1" dirty="0">
                <a:ln>
                  <a:solidFill>
                    <a:sysClr val="windowText" lastClr="000000"/>
                  </a:solidFill>
                </a:ln>
                <a:solidFill>
                  <a:srgbClr val="FFC000"/>
                </a:solidFill>
              </a:rPr>
              <a:t>most </a:t>
            </a:r>
            <a:r>
              <a:rPr lang="en-US" b="1" dirty="0">
                <a:ln>
                  <a:solidFill>
                    <a:sysClr val="windowText" lastClr="000000"/>
                  </a:solidFill>
                </a:ln>
                <a:solidFill>
                  <a:srgbClr val="FFC000"/>
                </a:solidFill>
                <a:effectLst>
                  <a:glow rad="228600">
                    <a:schemeClr val="accent1">
                      <a:satMod val="175000"/>
                      <a:alpha val="40000"/>
                    </a:schemeClr>
                  </a:glow>
                </a:effectLst>
              </a:rPr>
              <a:t>Feast Keepers:</a:t>
            </a:r>
            <a:br>
              <a:rPr lang="en-US" b="1" dirty="0">
                <a:ln>
                  <a:solidFill>
                    <a:sysClr val="windowText" lastClr="000000"/>
                  </a:solidFill>
                </a:ln>
                <a:solidFill>
                  <a:srgbClr val="FFC000"/>
                </a:solidFill>
                <a:effectLst>
                  <a:glow rad="228600">
                    <a:schemeClr val="accent1">
                      <a:satMod val="175000"/>
                      <a:alpha val="40000"/>
                    </a:schemeClr>
                  </a:glow>
                </a:effectLst>
              </a:rPr>
            </a:br>
            <a:r>
              <a:rPr lang="en-US" b="1" dirty="0">
                <a:solidFill>
                  <a:srgbClr val="FDEDCB"/>
                </a:solidFill>
              </a:rPr>
              <a:t>In addition to honouring sunset,</a:t>
            </a:r>
            <a:br>
              <a:rPr lang="en-US" b="1" dirty="0">
                <a:solidFill>
                  <a:srgbClr val="FDEDCB"/>
                </a:solidFill>
              </a:rPr>
            </a:br>
            <a:r>
              <a:rPr lang="en-US" b="1" dirty="0">
                <a:solidFill>
                  <a:srgbClr val="FDEDCB"/>
                </a:solidFill>
              </a:rPr>
              <a:t>most also honour the moon for</a:t>
            </a:r>
            <a:br>
              <a:rPr lang="en-US" b="1" dirty="0">
                <a:solidFill>
                  <a:srgbClr val="FDEDCB"/>
                </a:solidFill>
              </a:rPr>
            </a:br>
            <a:r>
              <a:rPr lang="en-US" b="1" dirty="0">
                <a:solidFill>
                  <a:srgbClr val="FDEDCB"/>
                </a:solidFill>
              </a:rPr>
              <a:t>the Biblical month-start, thus</a:t>
            </a:r>
            <a:br>
              <a:rPr lang="en-US" b="1" dirty="0">
                <a:solidFill>
                  <a:srgbClr val="FDEDCB"/>
                </a:solidFill>
              </a:rPr>
            </a:br>
            <a:r>
              <a:rPr lang="en-US" b="1" dirty="0">
                <a:solidFill>
                  <a:srgbClr val="FDEDCB"/>
                </a:solidFill>
              </a:rPr>
              <a:t>paying homage to the “goddess</a:t>
            </a:r>
            <a:br>
              <a:rPr lang="en-US" b="1" dirty="0">
                <a:solidFill>
                  <a:srgbClr val="FDEDCB"/>
                </a:solidFill>
              </a:rPr>
            </a:br>
            <a:r>
              <a:rPr lang="en-US" b="1" dirty="0">
                <a:solidFill>
                  <a:srgbClr val="FDEDCB"/>
                </a:solidFill>
              </a:rPr>
              <a:t>of the moon.”</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bg1"/>
                </a:solidFill>
              </a:rPr>
              <a:pPr/>
              <a:t>62</a:t>
            </a:fld>
            <a:endParaRPr lang="en-US" dirty="0">
              <a:solidFill>
                <a:schemeClr val="bg1"/>
              </a:solidFill>
            </a:endParaRPr>
          </a:p>
        </p:txBody>
      </p:sp>
      <p:sp>
        <p:nvSpPr>
          <p:cNvPr id="6" name="Title 1"/>
          <p:cNvSpPr txBox="1">
            <a:spLocks/>
          </p:cNvSpPr>
          <p:nvPr/>
        </p:nvSpPr>
        <p:spPr>
          <a:xfrm>
            <a:off x="2514600" y="5943600"/>
            <a:ext cx="9144000" cy="99060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Which of the 3 groups is </a:t>
            </a:r>
            <a:r>
              <a:rPr lang="en-US" sz="3200" b="1" u="sng"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most</a:t>
            </a: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 </a:t>
            </a:r>
            <a:r>
              <a:rPr lang="en-US" sz="3200" b="1" u="sng"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deceived</a:t>
            </a:r>
            <a:r>
              <a:rPr lang="en-US" sz="32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a:t>
            </a:r>
            <a:endParaRPr lang="en-US" sz="3200" dirty="0">
              <a:solidFill>
                <a:schemeClr val="accent2">
                  <a:lumMod val="60000"/>
                  <a:lumOff val="40000"/>
                </a:schemeClr>
              </a:solidFill>
            </a:endParaRPr>
          </a:p>
        </p:txBody>
      </p:sp>
    </p:spTree>
    <p:extLst>
      <p:ext uri="{BB962C8B-B14F-4D97-AF65-F5344CB8AC3E}">
        <p14:creationId xmlns:p14="http://schemas.microsoft.com/office/powerpoint/2010/main" val="14162105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r>
              <a:rPr lang="en-US" b="1" dirty="0">
                <a:ln w="11430"/>
                <a:solidFill>
                  <a:srgbClr val="FFC000"/>
                </a:solidFill>
                <a:effectLst>
                  <a:outerShdw blurRad="50800" dist="39000" dir="5460000" algn="tl">
                    <a:srgbClr val="000000">
                      <a:alpha val="38000"/>
                    </a:srgbClr>
                  </a:outerShdw>
                </a:effectLst>
                <a:latin typeface="Cooper Black" pitchFamily="18" charset="0"/>
              </a:rPr>
              <a:t>~1450 BC   </a:t>
            </a:r>
            <a:r>
              <a:rPr lang="en-US" b="1" dirty="0">
                <a:ln w="11430"/>
                <a:solidFill>
                  <a:srgbClr val="0070C0"/>
                </a:solidFill>
                <a:effectLst>
                  <a:outerShdw blurRad="50800" dist="39000" dir="5460000" algn="tl">
                    <a:srgbClr val="000000">
                      <a:alpha val="38000"/>
                    </a:srgbClr>
                  </a:outerShdw>
                </a:effectLst>
                <a:latin typeface="Cooper Black" pitchFamily="18" charset="0"/>
              </a:rPr>
              <a:t>Joshua Follows Moses’ Leadership</a:t>
            </a:r>
            <a:endParaRPr lang="en-US" dirty="0">
              <a:solidFill>
                <a:srgbClr val="0070C0"/>
              </a:solidFill>
            </a:endParaRPr>
          </a:p>
        </p:txBody>
      </p:sp>
      <p:sp>
        <p:nvSpPr>
          <p:cNvPr id="3" name="Content Placeholder 2"/>
          <p:cNvSpPr>
            <a:spLocks noGrp="1"/>
          </p:cNvSpPr>
          <p:nvPr>
            <p:ph idx="1"/>
          </p:nvPr>
        </p:nvSpPr>
        <p:spPr>
          <a:xfrm>
            <a:off x="228600" y="1066800"/>
            <a:ext cx="9331960" cy="914400"/>
          </a:xfrm>
        </p:spPr>
        <p:txBody>
          <a:bodyPr>
            <a:normAutofit/>
            <a:scene3d>
              <a:camera prst="orthographicFront"/>
              <a:lightRig rig="threePt" dir="t"/>
            </a:scene3d>
            <a:sp3d extrusionH="57150">
              <a:bevelT w="38100" h="38100"/>
            </a:sp3d>
          </a:bodyPr>
          <a:lstStyle/>
          <a:p>
            <a:r>
              <a:rPr lang="en-US" b="1" dirty="0">
                <a:solidFill>
                  <a:schemeClr val="accent5">
                    <a:lumMod val="75000"/>
                  </a:schemeClr>
                </a:solidFill>
              </a:rPr>
              <a:t>Joshua’s 1</a:t>
            </a:r>
            <a:r>
              <a:rPr lang="en-US" b="1" baseline="30000" dirty="0">
                <a:solidFill>
                  <a:schemeClr val="accent5">
                    <a:lumMod val="75000"/>
                  </a:schemeClr>
                </a:solidFill>
              </a:rPr>
              <a:t>st</a:t>
            </a:r>
            <a:r>
              <a:rPr lang="en-US" b="1" dirty="0">
                <a:solidFill>
                  <a:schemeClr val="accent5">
                    <a:lumMod val="75000"/>
                  </a:schemeClr>
                </a:solidFill>
              </a:rPr>
              <a:t> campaign before entering the land of Canaan was to </a:t>
            </a:r>
            <a:r>
              <a:rPr lang="en-US" b="1" dirty="0">
                <a:solidFill>
                  <a:srgbClr val="C00000"/>
                </a:solidFill>
              </a:rPr>
              <a:t>destroy Jericho </a:t>
            </a:r>
            <a:r>
              <a:rPr lang="en-US" sz="2400" dirty="0">
                <a:solidFill>
                  <a:srgbClr val="C00000"/>
                </a:solidFill>
              </a:rPr>
              <a:t>[</a:t>
            </a:r>
            <a:r>
              <a:rPr lang="en-US" sz="2400" dirty="0" err="1">
                <a:solidFill>
                  <a:srgbClr val="C00000"/>
                </a:solidFill>
              </a:rPr>
              <a:t>Yericho</a:t>
            </a:r>
            <a:r>
              <a:rPr lang="en-US" sz="2400" dirty="0">
                <a:solidFill>
                  <a:srgbClr val="C00000"/>
                </a:solidFill>
              </a:rPr>
              <a:t>],</a:t>
            </a:r>
            <a:r>
              <a:rPr lang="en-US" dirty="0">
                <a:solidFill>
                  <a:schemeClr val="accent5">
                    <a:lumMod val="75000"/>
                  </a:schemeClr>
                </a:solidFill>
              </a:rPr>
              <a:t> </a:t>
            </a:r>
            <a:r>
              <a:rPr lang="en-US" b="1" u="sng" dirty="0">
                <a:solidFill>
                  <a:srgbClr val="C00000"/>
                </a:solidFill>
              </a:rPr>
              <a:t>a MOON worshipping city</a:t>
            </a:r>
            <a:r>
              <a:rPr lang="en-US" dirty="0">
                <a:solidFill>
                  <a:srgbClr val="C00000"/>
                </a:solidFill>
              </a:rPr>
              <a:t>.</a:t>
            </a:r>
          </a:p>
          <a:p>
            <a:endParaRPr lang="en-US" dirty="0">
              <a:solidFill>
                <a:schemeClr val="accent5">
                  <a:lumMod val="75000"/>
                </a:scheme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pPr/>
              <a:t>63</a:t>
            </a:fld>
            <a:endParaRPr lang="en-US" dirty="0"/>
          </a:p>
        </p:txBody>
      </p:sp>
      <p:pic>
        <p:nvPicPr>
          <p:cNvPr id="27652" name="Picture 4" descr="C:\Users\Rae\Desktop\Joshua warrior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 y="1958890"/>
            <a:ext cx="2209800" cy="25369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653" name="Picture 5" descr="C:\Users\Rae\Desktop\joshua war cry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958702"/>
            <a:ext cx="2237214" cy="2806991"/>
          </a:xfrm>
          <a:prstGeom prst="roundRect">
            <a:avLst>
              <a:gd name="adj" fmla="val 11111"/>
            </a:avLst>
          </a:prstGeom>
          <a:ln w="190500" cap="rnd">
            <a:solidFill>
              <a:srgbClr val="E2C29C"/>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relaxedInset"/>
            <a:extrusionClr>
              <a:srgbClr val="FFFFFF"/>
            </a:extrusionClr>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9921597" y="3984239"/>
            <a:ext cx="1965603" cy="2246769"/>
          </a:xfrm>
          <a:prstGeom prst="rect">
            <a:avLst/>
          </a:prstGeom>
          <a:noFill/>
        </p:spPr>
        <p:txBody>
          <a:bodyPr wrap="none" lIns="91440" tIns="45720" rIns="91440" bIns="45720">
            <a:spAutoFit/>
          </a:bodyPr>
          <a:lstStyle/>
          <a:p>
            <a:pPr algn="ctr"/>
            <a:r>
              <a:rPr lang="en-US" sz="2800" b="1" cap="none" spc="0" dirty="0">
                <a:ln w="1905"/>
                <a:solidFill>
                  <a:schemeClr val="accent5">
                    <a:lumMod val="50000"/>
                  </a:schemeClr>
                </a:solidFill>
                <a:effectLst>
                  <a:innerShdw blurRad="69850" dist="43180" dir="5400000">
                    <a:srgbClr val="000000">
                      <a:alpha val="65000"/>
                    </a:srgbClr>
                  </a:innerShdw>
                </a:effectLst>
              </a:rPr>
              <a:t>Joshua said </a:t>
            </a:r>
            <a:br>
              <a:rPr lang="en-US" sz="2800" b="1" cap="none" spc="0" dirty="0">
                <a:ln w="1905"/>
                <a:solidFill>
                  <a:schemeClr val="accent5">
                    <a:lumMod val="50000"/>
                  </a:schemeClr>
                </a:solidFill>
                <a:effectLst>
                  <a:innerShdw blurRad="69850" dist="43180" dir="5400000">
                    <a:srgbClr val="000000">
                      <a:alpha val="65000"/>
                    </a:srgbClr>
                  </a:innerShdw>
                </a:effectLst>
              </a:rPr>
            </a:br>
            <a:r>
              <a:rPr lang="en-US" sz="2800" b="1" cap="none" spc="0" dirty="0">
                <a:ln w="1905"/>
                <a:solidFill>
                  <a:schemeClr val="accent5">
                    <a:lumMod val="50000"/>
                  </a:schemeClr>
                </a:solidFill>
                <a:effectLst>
                  <a:innerShdw blurRad="69850" dist="43180" dir="5400000">
                    <a:srgbClr val="000000">
                      <a:alpha val="65000"/>
                    </a:srgbClr>
                  </a:innerShdw>
                </a:effectLst>
              </a:rPr>
              <a:t>“Shout!  </a:t>
            </a:r>
            <a:br>
              <a:rPr lang="en-US" sz="2800" b="1" cap="none" spc="0" dirty="0">
                <a:ln w="1905"/>
                <a:solidFill>
                  <a:schemeClr val="accent5">
                    <a:lumMod val="50000"/>
                  </a:schemeClr>
                </a:solidFill>
                <a:effectLst>
                  <a:innerShdw blurRad="69850" dist="43180" dir="5400000">
                    <a:srgbClr val="000000">
                      <a:alpha val="65000"/>
                    </a:srgbClr>
                  </a:innerShdw>
                </a:effectLst>
              </a:rPr>
            </a:br>
            <a:r>
              <a:rPr lang="en-US" sz="2800" b="1" cap="none" spc="0" dirty="0">
                <a:ln w="1905"/>
                <a:solidFill>
                  <a:schemeClr val="accent5">
                    <a:lumMod val="50000"/>
                  </a:schemeClr>
                </a:solidFill>
                <a:effectLst>
                  <a:innerShdw blurRad="69850" dist="43180" dir="5400000">
                    <a:srgbClr val="000000">
                      <a:alpha val="65000"/>
                    </a:srgbClr>
                  </a:innerShdw>
                </a:effectLst>
              </a:rPr>
              <a:t>The walls</a:t>
            </a:r>
            <a:br>
              <a:rPr lang="en-US" sz="2800" b="1" cap="none" spc="0" dirty="0">
                <a:ln w="1905"/>
                <a:solidFill>
                  <a:schemeClr val="accent5">
                    <a:lumMod val="50000"/>
                  </a:schemeClr>
                </a:solidFill>
                <a:effectLst>
                  <a:innerShdw blurRad="69850" dist="43180" dir="5400000">
                    <a:srgbClr val="000000">
                      <a:alpha val="65000"/>
                    </a:srgbClr>
                  </a:innerShdw>
                </a:effectLst>
              </a:rPr>
            </a:br>
            <a:r>
              <a:rPr lang="en-US" sz="2800" b="1" cap="none" spc="0" dirty="0">
                <a:ln w="1905"/>
                <a:solidFill>
                  <a:schemeClr val="accent5">
                    <a:lumMod val="50000"/>
                  </a:schemeClr>
                </a:solidFill>
                <a:effectLst>
                  <a:innerShdw blurRad="69850" dist="43180" dir="5400000">
                    <a:srgbClr val="000000">
                      <a:alpha val="65000"/>
                    </a:srgbClr>
                  </a:innerShdw>
                </a:effectLst>
              </a:rPr>
              <a:t>will come</a:t>
            </a:r>
            <a:br>
              <a:rPr lang="en-US" sz="2800" b="1" cap="none" spc="0" dirty="0">
                <a:ln w="1905"/>
                <a:solidFill>
                  <a:schemeClr val="accent5">
                    <a:lumMod val="50000"/>
                  </a:schemeClr>
                </a:solidFill>
                <a:effectLst>
                  <a:innerShdw blurRad="69850" dist="43180" dir="5400000">
                    <a:srgbClr val="000000">
                      <a:alpha val="65000"/>
                    </a:srgbClr>
                  </a:innerShdw>
                </a:effectLst>
              </a:rPr>
            </a:br>
            <a:r>
              <a:rPr lang="en-US" sz="2800" b="1" cap="none" spc="0" dirty="0">
                <a:ln w="1905"/>
                <a:solidFill>
                  <a:schemeClr val="accent5">
                    <a:lumMod val="50000"/>
                  </a:schemeClr>
                </a:solidFill>
                <a:effectLst>
                  <a:innerShdw blurRad="69850" dist="43180" dir="5400000">
                    <a:srgbClr val="000000">
                      <a:alpha val="65000"/>
                    </a:srgbClr>
                  </a:innerShdw>
                </a:effectLst>
              </a:rPr>
              <a:t>down!”</a:t>
            </a:r>
          </a:p>
        </p:txBody>
      </p:sp>
      <p:sp>
        <p:nvSpPr>
          <p:cNvPr id="8" name="Content Placeholder 2"/>
          <p:cNvSpPr txBox="1">
            <a:spLocks/>
          </p:cNvSpPr>
          <p:nvPr/>
        </p:nvSpPr>
        <p:spPr>
          <a:xfrm>
            <a:off x="1981200" y="1926286"/>
            <a:ext cx="7579360" cy="2798114"/>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n>
                  <a:solidFill>
                    <a:srgbClr val="002060"/>
                  </a:solidFill>
                </a:ln>
                <a:solidFill>
                  <a:srgbClr val="FFC000"/>
                </a:solidFill>
              </a:rPr>
              <a:t>~1430 BC:  </a:t>
            </a:r>
            <a:r>
              <a:rPr lang="en-US" b="1" dirty="0">
                <a:ln w="19050">
                  <a:solidFill>
                    <a:srgbClr val="002060"/>
                  </a:solidFill>
                </a:ln>
                <a:solidFill>
                  <a:schemeClr val="accent5">
                    <a:lumMod val="75000"/>
                  </a:schemeClr>
                </a:solidFill>
              </a:rPr>
              <a:t>For 20 years he fought to rid the land of Canaan of pagan people and practices.</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Before Joshua died, he gave them strict warnings NOT to run after and serve other gods.  </a:t>
            </a:r>
            <a:b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people promised to be obedient … </a:t>
            </a:r>
            <a:endParaRPr lang="en-US" b="1" dirty="0">
              <a:ln w="19050">
                <a:solidFill>
                  <a:schemeClr val="accent2"/>
                </a:solidFill>
              </a:ln>
              <a:solidFill>
                <a:schemeClr val="accent5">
                  <a:lumMod val="75000"/>
                </a:schemeClr>
              </a:solidFill>
            </a:endParaRPr>
          </a:p>
          <a:p>
            <a:r>
              <a:rPr lang="en-US" b="1" dirty="0">
                <a:ln>
                  <a:solidFill>
                    <a:schemeClr val="accent5">
                      <a:lumMod val="50000"/>
                    </a:schemeClr>
                  </a:solidFill>
                </a:ln>
                <a:solidFill>
                  <a:srgbClr val="C00000"/>
                </a:solidFill>
              </a:rPr>
              <a:t>But, the pagan gods were still a problem!</a:t>
            </a:r>
          </a:p>
          <a:p>
            <a:endParaRPr lang="en-US" dirty="0">
              <a:ln>
                <a:solidFill>
                  <a:schemeClr val="accent2"/>
                </a:solidFill>
              </a:ln>
              <a:solidFill>
                <a:schemeClr val="accent5">
                  <a:lumMod val="75000"/>
                </a:schemeClr>
              </a:solidFill>
            </a:endParaRPr>
          </a:p>
        </p:txBody>
      </p:sp>
      <p:sp>
        <p:nvSpPr>
          <p:cNvPr id="9" name="Content Placeholder 2"/>
          <p:cNvSpPr txBox="1">
            <a:spLocks/>
          </p:cNvSpPr>
          <p:nvPr/>
        </p:nvSpPr>
        <p:spPr>
          <a:xfrm>
            <a:off x="381000" y="4648199"/>
            <a:ext cx="9440352" cy="1905001"/>
          </a:xfrm>
          <a:prstGeom prst="rect">
            <a:avLst/>
          </a:prstGeom>
        </p:spPr>
        <p:txBody>
          <a:bodyPr vert="horz" lIns="91440" tIns="45720" rIns="91440" bIns="45720" rtlCol="0">
            <a:normAutofit fontScale="70000" lnSpcReduction="20000"/>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4600" b="1" dirty="0">
                <a:ln>
                  <a:solidFill>
                    <a:srgbClr val="002060"/>
                  </a:solidFill>
                </a:ln>
                <a:solidFill>
                  <a:srgbClr val="FFC000"/>
                </a:solidFill>
              </a:rPr>
              <a:t>~1425 BC:  </a:t>
            </a:r>
            <a:r>
              <a:rPr lang="en-US" sz="3400" b="1" dirty="0">
                <a:solidFill>
                  <a:schemeClr val="accent5">
                    <a:lumMod val="50000"/>
                  </a:schemeClr>
                </a:solidFill>
              </a:rPr>
              <a:t>Josh 24:22-23 </a:t>
            </a:r>
            <a:r>
              <a:rPr lang="en-US" b="1" dirty="0">
                <a:solidFill>
                  <a:schemeClr val="accent5">
                    <a:lumMod val="50000"/>
                  </a:schemeClr>
                </a:solidFill>
              </a:rPr>
              <a:t>appeal is given.   “Joshua said unto the people, </a:t>
            </a:r>
            <a:br>
              <a:rPr lang="en-US" b="1" dirty="0">
                <a:solidFill>
                  <a:schemeClr val="accent5">
                    <a:lumMod val="50000"/>
                  </a:schemeClr>
                </a:solidFill>
              </a:rPr>
            </a:br>
            <a:r>
              <a:rPr lang="en-US" b="1" dirty="0">
                <a:solidFill>
                  <a:schemeClr val="accent5">
                    <a:lumMod val="50000"/>
                  </a:schemeClr>
                </a:solidFill>
              </a:rPr>
              <a:t>Ye are witnesses against yourselves that ye have chosen you </a:t>
            </a:r>
            <a:r>
              <a:rPr lang="en-US" b="1" dirty="0">
                <a:solidFill>
                  <a:srgbClr val="0070C0"/>
                </a:solidFill>
              </a:rPr>
              <a:t>Yahuah,</a:t>
            </a:r>
            <a:r>
              <a:rPr lang="en-US" b="1" dirty="0">
                <a:solidFill>
                  <a:schemeClr val="accent5">
                    <a:lumMod val="50000"/>
                  </a:schemeClr>
                </a:solidFill>
              </a:rPr>
              <a:t> to serve him.  And they said, We are witnesses. </a:t>
            </a:r>
            <a:r>
              <a:rPr lang="en-US" dirty="0">
                <a:solidFill>
                  <a:schemeClr val="accent5">
                    <a:lumMod val="50000"/>
                  </a:schemeClr>
                </a:solidFill>
              </a:rPr>
              <a:t> </a:t>
            </a:r>
            <a:r>
              <a:rPr lang="en-US" b="1" dirty="0">
                <a:solidFill>
                  <a:srgbClr val="0070C0"/>
                </a:solidFill>
              </a:rPr>
              <a:t>23</a:t>
            </a:r>
            <a:r>
              <a:rPr lang="en-US" dirty="0">
                <a:solidFill>
                  <a:schemeClr val="accent5">
                    <a:lumMod val="50000"/>
                  </a:schemeClr>
                </a:solidFill>
              </a:rPr>
              <a:t>  </a:t>
            </a:r>
            <a:r>
              <a:rPr lang="en-US" b="1" dirty="0">
                <a:solidFill>
                  <a:srgbClr val="C00000"/>
                </a:solidFill>
              </a:rPr>
              <a:t>Now therefore put away</a:t>
            </a:r>
            <a:r>
              <a:rPr lang="en-US" dirty="0">
                <a:solidFill>
                  <a:srgbClr val="C00000"/>
                </a:solidFill>
              </a:rPr>
              <a:t>,</a:t>
            </a:r>
            <a:r>
              <a:rPr lang="en-US" b="1" dirty="0">
                <a:solidFill>
                  <a:srgbClr val="C00000"/>
                </a:solidFill>
              </a:rPr>
              <a:t> </a:t>
            </a:r>
            <a:r>
              <a:rPr lang="en-US" b="1" dirty="0">
                <a:solidFill>
                  <a:schemeClr val="accent5">
                    <a:lumMod val="50000"/>
                  </a:schemeClr>
                </a:solidFill>
              </a:rPr>
              <a:t>said he,</a:t>
            </a:r>
            <a:r>
              <a:rPr lang="en-US" dirty="0">
                <a:solidFill>
                  <a:schemeClr val="accent5">
                    <a:lumMod val="50000"/>
                  </a:schemeClr>
                </a:solidFill>
              </a:rPr>
              <a:t> </a:t>
            </a:r>
            <a:r>
              <a:rPr lang="en-US" b="1" u="sng" dirty="0">
                <a:solidFill>
                  <a:srgbClr val="C00000"/>
                </a:solidFill>
              </a:rPr>
              <a:t>the</a:t>
            </a:r>
            <a:r>
              <a:rPr lang="en-US" u="sng" dirty="0">
                <a:solidFill>
                  <a:srgbClr val="C00000"/>
                </a:solidFill>
              </a:rPr>
              <a:t> </a:t>
            </a:r>
            <a:r>
              <a:rPr lang="en-US" b="1" u="sng" dirty="0">
                <a:solidFill>
                  <a:srgbClr val="C00000"/>
                </a:solidFill>
              </a:rPr>
              <a:t>strange gods which are among you</a:t>
            </a:r>
            <a:r>
              <a:rPr lang="en-US" dirty="0">
                <a:solidFill>
                  <a:srgbClr val="C00000"/>
                </a:solidFill>
              </a:rPr>
              <a:t>, </a:t>
            </a:r>
            <a:r>
              <a:rPr lang="en-US" b="1" dirty="0">
                <a:solidFill>
                  <a:schemeClr val="accent5">
                    <a:lumMod val="50000"/>
                  </a:schemeClr>
                </a:solidFill>
              </a:rPr>
              <a:t>and incline your heart unto Yahuah the Elohim of Israel.”  </a:t>
            </a:r>
          </a:p>
          <a:p>
            <a:endParaRPr lang="en-US" dirty="0">
              <a:solidFill>
                <a:schemeClr val="accent5">
                  <a:lumMod val="75000"/>
                </a:schemeClr>
              </a:solidFill>
            </a:endParaRPr>
          </a:p>
        </p:txBody>
      </p:sp>
      <p:sp>
        <p:nvSpPr>
          <p:cNvPr id="10" name="Title 1"/>
          <p:cNvSpPr txBox="1">
            <a:spLocks/>
          </p:cNvSpPr>
          <p:nvPr/>
        </p:nvSpPr>
        <p:spPr>
          <a:xfrm>
            <a:off x="533400" y="6019800"/>
            <a:ext cx="9906000" cy="838200"/>
          </a:xfrm>
          <a:prstGeom prst="rect">
            <a:avLst/>
          </a:prstGeom>
        </p:spPr>
        <p:txBody>
          <a:bodyPr vert="horz" lIns="91440" tIns="45720" rIns="91440" bIns="45720" rtlCol="0" anchor="ctr">
            <a:normAutofit/>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n w="11430">
                  <a:solidFill>
                    <a:srgbClr val="002060"/>
                  </a:solidFill>
                </a:ln>
                <a:solidFill>
                  <a:srgbClr val="FFC000"/>
                </a:solidFill>
                <a:effectLst>
                  <a:outerShdw blurRad="50800" dist="39000" dir="5460000" algn="tl">
                    <a:srgbClr val="000000">
                      <a:alpha val="38000"/>
                    </a:srgbClr>
                  </a:outerShdw>
                </a:effectLst>
                <a:latin typeface="Cooper Black" pitchFamily="18" charset="0"/>
              </a:rPr>
              <a:t>So Israel still had “strange gods” among them?</a:t>
            </a:r>
            <a:endParaRPr lang="en-US" sz="3200" dirty="0">
              <a:ln w="11430">
                <a:solidFill>
                  <a:srgbClr val="002060"/>
                </a:solidFill>
              </a:ln>
              <a:solidFill>
                <a:srgbClr val="FFC000"/>
              </a:solidFill>
            </a:endParaRPr>
          </a:p>
        </p:txBody>
      </p:sp>
    </p:spTree>
    <p:extLst>
      <p:ext uri="{BB962C8B-B14F-4D97-AF65-F5344CB8AC3E}">
        <p14:creationId xmlns:p14="http://schemas.microsoft.com/office/powerpoint/2010/main" val="224850887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left)">
                                      <p:cBhvr>
                                        <p:cTn id="21" dur="2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8321040" y="6050370"/>
            <a:ext cx="3642360" cy="461665"/>
          </a:xfrm>
          <a:prstGeom prst="rect">
            <a:avLst/>
          </a:prstGeom>
          <a:noFill/>
        </p:spPr>
        <p:txBody>
          <a:bodyPr wrap="square" lIns="91440" tIns="45720" rIns="91440" bIns="45720">
            <a:spAutoFit/>
          </a:bodyPr>
          <a:lstStyle/>
          <a:p>
            <a:pPr algn="ctr"/>
            <a:r>
              <a:rPr lang="en-US" sz="2400" b="1" i="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Sacred Stone at Shechem</a:t>
            </a:r>
          </a:p>
        </p:txBody>
      </p:sp>
      <p:sp>
        <p:nvSpPr>
          <p:cNvPr id="5" name="Title 1"/>
          <p:cNvSpPr txBox="1">
            <a:spLocks/>
          </p:cNvSpPr>
          <p:nvPr/>
        </p:nvSpPr>
        <p:spPr>
          <a:xfrm>
            <a:off x="0" y="1"/>
            <a:ext cx="12192000" cy="990600"/>
          </a:xfrm>
          <a:prstGeom prst="rect">
            <a:avLst/>
          </a:prstGeom>
        </p:spPr>
        <p:txBody>
          <a:bodyPr>
            <a:normAutofit fontScale="97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ln w="11430">
                  <a:solidFill>
                    <a:srgbClr val="002060"/>
                  </a:solidFill>
                </a:ln>
                <a:solidFill>
                  <a:srgbClr val="00B0F0"/>
                </a:solidFill>
                <a:effectLst>
                  <a:outerShdw blurRad="50800" dist="39000" dir="5460000" algn="tl">
                    <a:srgbClr val="000000">
                      <a:alpha val="38000"/>
                    </a:srgbClr>
                  </a:outerShdw>
                </a:effectLst>
                <a:latin typeface="Cooper Black" pitchFamily="18" charset="0"/>
              </a:rPr>
              <a:t>Joshua’s</a:t>
            </a:r>
            <a:r>
              <a:rPr lang="en-US" b="1" dirty="0">
                <a:ln w="11430">
                  <a:solidFill>
                    <a:srgbClr val="002060"/>
                  </a:solidFill>
                </a:ln>
                <a:solidFill>
                  <a:srgbClr val="00B0F0"/>
                </a:solidFill>
                <a:effectLst>
                  <a:outerShdw blurRad="50800" dist="39000" dir="5460000" algn="tl">
                    <a:srgbClr val="000000">
                      <a:alpha val="38000"/>
                    </a:srgbClr>
                  </a:outerShdw>
                </a:effectLst>
                <a:latin typeface="Cooper Black" pitchFamily="18" charset="0"/>
              </a:rPr>
              <a:t> </a:t>
            </a:r>
            <a:r>
              <a:rPr lang="en-US" sz="4900" b="1" dirty="0">
                <a:ln w="11430">
                  <a:solidFill>
                    <a:srgbClr val="002060"/>
                  </a:solidFill>
                </a:ln>
                <a:solidFill>
                  <a:srgbClr val="00B0F0"/>
                </a:solidFill>
                <a:effectLst>
                  <a:outerShdw blurRad="50800" dist="39000" dir="5460000" algn="tl">
                    <a:srgbClr val="000000">
                      <a:alpha val="38000"/>
                    </a:srgbClr>
                  </a:outerShdw>
                </a:effectLst>
                <a:latin typeface="Cooper Black" pitchFamily="18" charset="0"/>
              </a:rPr>
              <a:t>Pillar at Shechem</a:t>
            </a:r>
            <a:endParaRPr lang="en-US" dirty="0">
              <a:ln w="11430">
                <a:solidFill>
                  <a:srgbClr val="002060"/>
                </a:solidFill>
              </a:ln>
              <a:solidFill>
                <a:srgbClr val="00B0F0"/>
              </a:solidFill>
            </a:endParaRPr>
          </a:p>
        </p:txBody>
      </p:sp>
      <p:sp>
        <p:nvSpPr>
          <p:cNvPr id="4" name="Rectangle 3"/>
          <p:cNvSpPr/>
          <p:nvPr/>
        </p:nvSpPr>
        <p:spPr>
          <a:xfrm>
            <a:off x="152400" y="961575"/>
            <a:ext cx="4191000" cy="5386090"/>
          </a:xfrm>
          <a:prstGeom prst="rect">
            <a:avLst/>
          </a:prstGeom>
          <a:solidFill>
            <a:schemeClr val="accent6">
              <a:lumMod val="50000"/>
              <a:alpha val="59000"/>
            </a:schemeClr>
          </a:solidFill>
          <a:ln w="76200" cap="rnd">
            <a:solidFill>
              <a:schemeClr val="accent4">
                <a:lumMod val="20000"/>
                <a:lumOff val="80000"/>
              </a:schemeClr>
            </a:solidFill>
            <a:bevel/>
          </a:ln>
          <a:scene3d>
            <a:camera prst="orthographicFront"/>
            <a:lightRig rig="threePt" dir="t"/>
          </a:scene3d>
          <a:sp3d>
            <a:bevelT/>
          </a:sp3d>
        </p:spPr>
        <p:txBody>
          <a:bodyPr wrap="square">
            <a:spAutoFit/>
          </a:bodyPr>
          <a:lstStyle/>
          <a:p>
            <a:r>
              <a:rPr lang="en-US" sz="2400" b="1" dirty="0">
                <a:ln w="1905">
                  <a:solidFill>
                    <a:schemeClr val="bg1"/>
                  </a:solidFill>
                </a:ln>
                <a:solidFill>
                  <a:srgbClr val="00B0F0"/>
                </a:solidFill>
                <a:effectLst>
                  <a:innerShdw blurRad="69850" dist="43180" dir="5400000">
                    <a:srgbClr val="000000">
                      <a:alpha val="65000"/>
                    </a:srgbClr>
                  </a:innerShdw>
                </a:effectLst>
              </a:rPr>
              <a:t>Josh 24:24-27  </a:t>
            </a:r>
            <a:r>
              <a:rPr lang="en-US" b="1" dirty="0">
                <a:ln w="1905">
                  <a:noFill/>
                </a:ln>
                <a:solidFill>
                  <a:schemeClr val="accent4">
                    <a:lumMod val="20000"/>
                    <a:lumOff val="80000"/>
                  </a:schemeClr>
                </a:solidFill>
                <a:effectLst>
                  <a:innerShdw blurRad="69850" dist="43180" dir="5400000">
                    <a:srgbClr val="000000">
                      <a:alpha val="65000"/>
                    </a:srgbClr>
                  </a:innerShdw>
                </a:effectLst>
              </a:rPr>
              <a:t>And the people said unto Joshua, Yahuah our Elohim will we serve, and his voice will we obey.</a:t>
            </a:r>
          </a:p>
          <a:p>
            <a:endParaRPr lang="en-US" sz="1100" b="1" dirty="0">
              <a:ln w="1905">
                <a:noFill/>
              </a:ln>
              <a:solidFill>
                <a:schemeClr val="accent4">
                  <a:lumMod val="20000"/>
                  <a:lumOff val="80000"/>
                </a:schemeClr>
              </a:solidFill>
              <a:effectLst>
                <a:innerShdw blurRad="69850" dist="43180" dir="5400000">
                  <a:srgbClr val="000000">
                    <a:alpha val="65000"/>
                  </a:srgbClr>
                </a:innerShdw>
              </a:effectLst>
            </a:endParaRPr>
          </a:p>
          <a:p>
            <a:r>
              <a:rPr lang="en-US" b="1" dirty="0">
                <a:ln w="1905">
                  <a:noFill/>
                </a:ln>
                <a:solidFill>
                  <a:srgbClr val="00B0F0"/>
                </a:solidFill>
                <a:effectLst>
                  <a:innerShdw blurRad="69850" dist="43180" dir="5400000">
                    <a:srgbClr val="000000">
                      <a:alpha val="65000"/>
                    </a:srgbClr>
                  </a:innerShdw>
                </a:effectLst>
              </a:rPr>
              <a:t>25</a:t>
            </a:r>
            <a:r>
              <a:rPr lang="en-US" b="1" dirty="0">
                <a:ln w="1905">
                  <a:noFill/>
                </a:ln>
                <a:solidFill>
                  <a:schemeClr val="accent4">
                    <a:lumMod val="20000"/>
                    <a:lumOff val="80000"/>
                  </a:schemeClr>
                </a:solidFill>
                <a:effectLst>
                  <a:innerShdw blurRad="69850" dist="43180" dir="5400000">
                    <a:srgbClr val="000000">
                      <a:alpha val="65000"/>
                    </a:srgbClr>
                  </a:innerShdw>
                </a:effectLst>
              </a:rPr>
              <a:t> So Joshua made a covenant with the people that day, and set them a statute and an ordinance in Shechem.</a:t>
            </a:r>
          </a:p>
          <a:p>
            <a:endParaRPr lang="en-US" sz="1100" b="1" dirty="0">
              <a:ln w="1905">
                <a:noFill/>
              </a:ln>
              <a:solidFill>
                <a:schemeClr val="accent4">
                  <a:lumMod val="20000"/>
                  <a:lumOff val="80000"/>
                </a:schemeClr>
              </a:solidFill>
              <a:effectLst>
                <a:innerShdw blurRad="69850" dist="43180" dir="5400000">
                  <a:srgbClr val="000000">
                    <a:alpha val="65000"/>
                  </a:srgbClr>
                </a:innerShdw>
              </a:effectLst>
            </a:endParaRPr>
          </a:p>
          <a:p>
            <a:r>
              <a:rPr lang="en-US" b="1" dirty="0">
                <a:ln w="1905">
                  <a:noFill/>
                </a:ln>
                <a:solidFill>
                  <a:srgbClr val="00B0F0"/>
                </a:solidFill>
                <a:effectLst>
                  <a:innerShdw blurRad="69850" dist="43180" dir="5400000">
                    <a:srgbClr val="000000">
                      <a:alpha val="65000"/>
                    </a:srgbClr>
                  </a:innerShdw>
                </a:effectLst>
              </a:rPr>
              <a:t>26</a:t>
            </a:r>
            <a:r>
              <a:rPr lang="en-US" b="1" dirty="0">
                <a:ln w="1905">
                  <a:noFill/>
                </a:ln>
                <a:solidFill>
                  <a:schemeClr val="accent4">
                    <a:lumMod val="20000"/>
                    <a:lumOff val="80000"/>
                  </a:schemeClr>
                </a:solidFill>
                <a:effectLst>
                  <a:innerShdw blurRad="69850" dist="43180" dir="5400000">
                    <a:srgbClr val="000000">
                      <a:alpha val="65000"/>
                    </a:srgbClr>
                  </a:innerShdw>
                </a:effectLst>
              </a:rPr>
              <a:t> And Joshua wrote these words in the book of the law of Yahuah, and took a great stone, and set it up there under an oak, that was by the sanctuary of Yahuah.</a:t>
            </a:r>
          </a:p>
          <a:p>
            <a:endParaRPr lang="en-US" sz="1100" b="1" dirty="0">
              <a:ln w="1905">
                <a:noFill/>
              </a:ln>
              <a:solidFill>
                <a:schemeClr val="accent4">
                  <a:lumMod val="20000"/>
                  <a:lumOff val="80000"/>
                </a:schemeClr>
              </a:solidFill>
              <a:effectLst>
                <a:innerShdw blurRad="69850" dist="43180" dir="5400000">
                  <a:srgbClr val="000000">
                    <a:alpha val="65000"/>
                  </a:srgbClr>
                </a:innerShdw>
              </a:effectLst>
            </a:endParaRPr>
          </a:p>
          <a:p>
            <a:r>
              <a:rPr lang="en-US" b="1" dirty="0">
                <a:ln w="1905">
                  <a:noFill/>
                </a:ln>
                <a:solidFill>
                  <a:srgbClr val="00B0F0"/>
                </a:solidFill>
                <a:effectLst>
                  <a:innerShdw blurRad="69850" dist="43180" dir="5400000">
                    <a:srgbClr val="000000">
                      <a:alpha val="65000"/>
                    </a:srgbClr>
                  </a:innerShdw>
                </a:effectLst>
              </a:rPr>
              <a:t>27</a:t>
            </a:r>
            <a:r>
              <a:rPr lang="en-US" b="1" dirty="0">
                <a:ln w="1905">
                  <a:noFill/>
                </a:ln>
                <a:solidFill>
                  <a:schemeClr val="accent4">
                    <a:lumMod val="20000"/>
                    <a:lumOff val="80000"/>
                  </a:schemeClr>
                </a:solidFill>
                <a:effectLst>
                  <a:innerShdw blurRad="69850" dist="43180" dir="5400000">
                    <a:srgbClr val="000000">
                      <a:alpha val="65000"/>
                    </a:srgbClr>
                  </a:innerShdw>
                </a:effectLst>
              </a:rPr>
              <a:t> And Joshua said unto all the people, </a:t>
            </a:r>
            <a:r>
              <a:rPr lang="en-US" sz="2000" b="1" dirty="0">
                <a:ln w="1905">
                  <a:noFill/>
                </a:ln>
                <a:solidFill>
                  <a:srgbClr val="FADA7A"/>
                </a:solidFill>
                <a:effectLst>
                  <a:innerShdw blurRad="69850" dist="43180" dir="5400000">
                    <a:srgbClr val="000000">
                      <a:alpha val="65000"/>
                    </a:srgbClr>
                  </a:innerShdw>
                </a:effectLst>
              </a:rPr>
              <a:t>Behold, this stone shall be a witness unto us; for it hath heard all the words of Yahuah which he </a:t>
            </a:r>
            <a:r>
              <a:rPr lang="en-US" sz="2000" b="1" dirty="0" err="1">
                <a:ln w="1905">
                  <a:noFill/>
                </a:ln>
                <a:solidFill>
                  <a:srgbClr val="FADA7A"/>
                </a:solidFill>
                <a:effectLst>
                  <a:innerShdw blurRad="69850" dist="43180" dir="5400000">
                    <a:srgbClr val="000000">
                      <a:alpha val="65000"/>
                    </a:srgbClr>
                  </a:innerShdw>
                </a:effectLst>
              </a:rPr>
              <a:t>spake</a:t>
            </a:r>
            <a:r>
              <a:rPr lang="en-US" sz="2000" b="1" dirty="0">
                <a:ln w="1905">
                  <a:noFill/>
                </a:ln>
                <a:solidFill>
                  <a:srgbClr val="FADA7A"/>
                </a:solidFill>
                <a:effectLst>
                  <a:innerShdw blurRad="69850" dist="43180" dir="5400000">
                    <a:srgbClr val="000000">
                      <a:alpha val="65000"/>
                    </a:srgbClr>
                  </a:innerShdw>
                </a:effectLst>
              </a:rPr>
              <a:t> unto us: it shall be therefore a witness unto you, lest ye deny your Elohim.</a:t>
            </a:r>
          </a:p>
        </p:txBody>
      </p:sp>
      <p:sp>
        <p:nvSpPr>
          <p:cNvPr id="6" name="Rectangle 5"/>
          <p:cNvSpPr/>
          <p:nvPr/>
        </p:nvSpPr>
        <p:spPr>
          <a:xfrm>
            <a:off x="8382000" y="914400"/>
            <a:ext cx="3429004" cy="5016758"/>
          </a:xfrm>
          <a:prstGeom prst="rect">
            <a:avLst/>
          </a:prstGeom>
          <a:solidFill>
            <a:schemeClr val="bg1">
              <a:lumMod val="95000"/>
              <a:alpha val="49000"/>
            </a:schemeClr>
          </a:solidFill>
          <a:ln w="66675" cap="rnd">
            <a:solidFill>
              <a:srgbClr val="0070C0"/>
            </a:solidFill>
          </a:ln>
          <a:scene3d>
            <a:camera prst="orthographicFront"/>
            <a:lightRig rig="threePt" dir="t"/>
          </a:scene3d>
          <a:sp3d>
            <a:bevelT/>
          </a:sp3d>
        </p:spPr>
        <p:txBody>
          <a:bodyPr wrap="square" lIns="91440" tIns="45720" rIns="91440" bIns="45720">
            <a:spAutoFit/>
            <a:sp3d extrusionH="57150">
              <a:bevelT w="38100" h="38100"/>
            </a:sp3d>
          </a:bodyPr>
          <a:lstStyle/>
          <a:p>
            <a:pPr algn="ctr"/>
            <a:r>
              <a:rPr lang="en-US" sz="3200" b="1" spc="50" dirty="0">
                <a:ln w="12700" cmpd="sng">
                  <a:solidFill>
                    <a:schemeClr val="bg1"/>
                  </a:solidFill>
                  <a:prstDash val="solid"/>
                </a:ln>
                <a:solidFill>
                  <a:schemeClr val="accent4">
                    <a:lumMod val="20000"/>
                    <a:lumOff val="80000"/>
                  </a:schemeClr>
                </a:solidFill>
                <a:effectLst>
                  <a:glow rad="139700">
                    <a:srgbClr val="002060">
                      <a:alpha val="63000"/>
                    </a:srgbClr>
                  </a:glow>
                </a:effectLst>
              </a:rPr>
              <a:t>Some archeologists believe this could be the stone Joshua erected at Shechem to hear and bear witness to Yahuah’s covenant with Israel. </a:t>
            </a:r>
            <a:endParaRPr lang="en-US" sz="3200" b="1" cap="none" spc="50" dirty="0">
              <a:ln w="12700" cmpd="sng">
                <a:solidFill>
                  <a:schemeClr val="bg1"/>
                </a:solidFill>
                <a:prstDash val="solid"/>
              </a:ln>
              <a:solidFill>
                <a:schemeClr val="accent4">
                  <a:lumMod val="20000"/>
                  <a:lumOff val="80000"/>
                </a:schemeClr>
              </a:solidFill>
              <a:effectLst>
                <a:glow rad="139700">
                  <a:srgbClr val="002060">
                    <a:alpha val="63000"/>
                  </a:srgbClr>
                </a:glow>
              </a:effectLst>
            </a:endParaRPr>
          </a:p>
        </p:txBody>
      </p:sp>
      <p:sp>
        <p:nvSpPr>
          <p:cNvPr id="7" name="Slide Number Placeholder 1"/>
          <p:cNvSpPr txBox="1">
            <a:spLocks/>
          </p:cNvSpPr>
          <p:nvPr/>
        </p:nvSpPr>
        <p:spPr>
          <a:xfrm>
            <a:off x="9296400" y="645748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lumMod val="85000"/>
                    <a:lumOff val="15000"/>
                  </a:schemeClr>
                </a:solidFill>
              </a:rPr>
              <a:pPr/>
              <a:t>64</a:t>
            </a:fld>
            <a:endParaRPr lang="en-US" dirty="0">
              <a:solidFill>
                <a:schemeClr val="tx1">
                  <a:lumMod val="85000"/>
                  <a:lumOff val="15000"/>
                </a:schemeClr>
              </a:solidFill>
            </a:endParaRPr>
          </a:p>
        </p:txBody>
      </p:sp>
    </p:spTree>
    <p:extLst>
      <p:ext uri="{BB962C8B-B14F-4D97-AF65-F5344CB8AC3E}">
        <p14:creationId xmlns:p14="http://schemas.microsoft.com/office/powerpoint/2010/main" val="219398289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pPr algn="ctr"/>
            <a:r>
              <a:rPr lang="en-US" sz="4800" b="1" dirty="0">
                <a:ln w="11430">
                  <a:solidFill>
                    <a:srgbClr val="002060"/>
                  </a:solidFill>
                </a:ln>
                <a:solidFill>
                  <a:srgbClr val="00B0F0"/>
                </a:solidFill>
                <a:effectLst>
                  <a:outerShdw blurRad="50800" dist="39000" dir="5460000" algn="tl">
                    <a:srgbClr val="000000">
                      <a:alpha val="38000"/>
                    </a:srgbClr>
                  </a:outerShdw>
                </a:effectLst>
                <a:latin typeface="Cooper Black" pitchFamily="18" charset="0"/>
              </a:rPr>
              <a:t>Shechem – Place of Decision for Yahuah </a:t>
            </a:r>
            <a:endParaRPr lang="en-US" dirty="0">
              <a:ln w="11430">
                <a:solidFill>
                  <a:srgbClr val="002060"/>
                </a:solidFill>
              </a:ln>
              <a:solidFill>
                <a:srgbClr val="00B0F0"/>
              </a:solidFill>
            </a:endParaRPr>
          </a:p>
        </p:txBody>
      </p:sp>
      <p:sp>
        <p:nvSpPr>
          <p:cNvPr id="3" name="Content Placeholder 2"/>
          <p:cNvSpPr>
            <a:spLocks noGrp="1"/>
          </p:cNvSpPr>
          <p:nvPr>
            <p:ph idx="1"/>
          </p:nvPr>
        </p:nvSpPr>
        <p:spPr>
          <a:xfrm>
            <a:off x="228600" y="838200"/>
            <a:ext cx="8305800" cy="5943600"/>
          </a:xfrm>
        </p:spPr>
        <p:txBody>
          <a:bodyPr>
            <a:noAutofit/>
            <a:scene3d>
              <a:camera prst="orthographicFront"/>
              <a:lightRig rig="threePt" dir="t"/>
            </a:scene3d>
            <a:sp3d extrusionH="57150">
              <a:bevelT w="38100" h="38100"/>
            </a:sp3d>
          </a:bodyPr>
          <a:lstStyle/>
          <a:p>
            <a:pPr marL="514350" lvl="0" indent="-514350">
              <a:lnSpc>
                <a:spcPct val="120000"/>
              </a:lnSpc>
              <a:buFont typeface="+mj-lt"/>
              <a:buAutoNum type="arabicPeriod"/>
            </a:pPr>
            <a:r>
              <a:rPr lang="en-US" sz="2400" b="1" dirty="0">
                <a:ln>
                  <a:solidFill>
                    <a:schemeClr val="accent5">
                      <a:lumMod val="50000"/>
                    </a:schemeClr>
                  </a:solidFill>
                </a:ln>
                <a:solidFill>
                  <a:srgbClr val="00B0F0"/>
                </a:solidFill>
              </a:rPr>
              <a:t>Gen 12:6-7</a:t>
            </a:r>
            <a:r>
              <a:rPr lang="en-US" sz="2400" dirty="0">
                <a:ln>
                  <a:solidFill>
                    <a:schemeClr val="accent5">
                      <a:lumMod val="50000"/>
                    </a:schemeClr>
                  </a:solidFill>
                </a:ln>
                <a:solidFill>
                  <a:srgbClr val="00B0F0"/>
                </a:solidFill>
              </a:rPr>
              <a:t>  </a:t>
            </a:r>
            <a:r>
              <a:rPr lang="en-US" sz="2000" b="1" u="sng" dirty="0"/>
              <a:t>Abram</a:t>
            </a:r>
            <a:r>
              <a:rPr lang="en-US" sz="2000" dirty="0"/>
              <a:t> built an altar to </a:t>
            </a:r>
            <a:r>
              <a:rPr lang="en-US" sz="2000" b="1" dirty="0">
                <a:solidFill>
                  <a:srgbClr val="0070C0"/>
                </a:solidFill>
              </a:rPr>
              <a:t>Yahuah</a:t>
            </a:r>
            <a:r>
              <a:rPr lang="en-US" sz="2000" dirty="0"/>
              <a:t> at Shechem; </a:t>
            </a:r>
            <a:br>
              <a:rPr lang="en-US" sz="2000" dirty="0"/>
            </a:br>
            <a:r>
              <a:rPr lang="en-US" sz="2000" dirty="0"/>
              <a:t>the everlasting covenant was confirmed with him there.</a:t>
            </a:r>
          </a:p>
          <a:p>
            <a:pPr marL="514350" lvl="0" indent="-514350">
              <a:lnSpc>
                <a:spcPct val="120000"/>
              </a:lnSpc>
              <a:buFont typeface="+mj-lt"/>
              <a:buAutoNum type="arabicPeriod"/>
            </a:pPr>
            <a:r>
              <a:rPr lang="en-US" sz="2400" b="1" dirty="0">
                <a:ln>
                  <a:solidFill>
                    <a:schemeClr val="accent5">
                      <a:lumMod val="50000"/>
                    </a:schemeClr>
                  </a:solidFill>
                </a:ln>
                <a:solidFill>
                  <a:srgbClr val="00B0F0"/>
                </a:solidFill>
              </a:rPr>
              <a:t>Gen 33:18-20</a:t>
            </a:r>
            <a:r>
              <a:rPr lang="en-US" sz="2400" dirty="0">
                <a:ln>
                  <a:solidFill>
                    <a:schemeClr val="accent5">
                      <a:lumMod val="50000"/>
                    </a:schemeClr>
                  </a:solidFill>
                </a:ln>
                <a:solidFill>
                  <a:srgbClr val="00B0F0"/>
                </a:solidFill>
              </a:rPr>
              <a:t>  </a:t>
            </a:r>
            <a:r>
              <a:rPr lang="en-US" sz="2000" b="1" u="sng" dirty="0"/>
              <a:t>Jacob’s</a:t>
            </a:r>
            <a:r>
              <a:rPr lang="en-US" sz="2000" dirty="0"/>
              <a:t> altar was at Shechem, his 1</a:t>
            </a:r>
            <a:r>
              <a:rPr lang="en-US" sz="2000" baseline="30000" dirty="0"/>
              <a:t>st</a:t>
            </a:r>
            <a:r>
              <a:rPr lang="en-US" sz="2000" dirty="0"/>
              <a:t> dwelling place </a:t>
            </a:r>
            <a:br>
              <a:rPr lang="en-US" sz="2000" dirty="0"/>
            </a:br>
            <a:r>
              <a:rPr lang="en-US" sz="2000" dirty="0"/>
              <a:t>in Canaan.</a:t>
            </a:r>
          </a:p>
          <a:p>
            <a:pPr marL="514350" lvl="0" indent="-514350">
              <a:lnSpc>
                <a:spcPct val="120000"/>
              </a:lnSpc>
              <a:buFont typeface="+mj-lt"/>
              <a:buAutoNum type="arabicPeriod"/>
            </a:pPr>
            <a:r>
              <a:rPr lang="en-US" sz="2400" b="1" dirty="0">
                <a:ln>
                  <a:solidFill>
                    <a:schemeClr val="accent5">
                      <a:lumMod val="50000"/>
                    </a:schemeClr>
                  </a:solidFill>
                </a:ln>
                <a:solidFill>
                  <a:srgbClr val="00B0F0"/>
                </a:solidFill>
              </a:rPr>
              <a:t>Gen 35:4</a:t>
            </a:r>
            <a:r>
              <a:rPr lang="en-US" sz="2400" dirty="0">
                <a:ln>
                  <a:solidFill>
                    <a:schemeClr val="accent5">
                      <a:lumMod val="50000"/>
                    </a:schemeClr>
                  </a:solidFill>
                </a:ln>
                <a:solidFill>
                  <a:srgbClr val="00B0F0"/>
                </a:solidFill>
              </a:rPr>
              <a:t>  </a:t>
            </a:r>
            <a:r>
              <a:rPr lang="en-US" sz="2000" b="1" u="sng" dirty="0"/>
              <a:t>Jacob</a:t>
            </a:r>
            <a:r>
              <a:rPr lang="en-US" sz="2000" dirty="0"/>
              <a:t> hides the family idols under the oak tree at Shechem.</a:t>
            </a:r>
          </a:p>
          <a:p>
            <a:pPr marL="514350" lvl="0" indent="-514350">
              <a:lnSpc>
                <a:spcPct val="120000"/>
              </a:lnSpc>
              <a:buFont typeface="+mj-lt"/>
              <a:buAutoNum type="arabicPeriod"/>
            </a:pPr>
            <a:r>
              <a:rPr lang="en-US" sz="2400" b="1" dirty="0">
                <a:ln>
                  <a:solidFill>
                    <a:schemeClr val="accent5">
                      <a:lumMod val="50000"/>
                    </a:schemeClr>
                  </a:solidFill>
                </a:ln>
                <a:solidFill>
                  <a:srgbClr val="00B0F0"/>
                </a:solidFill>
              </a:rPr>
              <a:t>Josh 24:32</a:t>
            </a:r>
            <a:r>
              <a:rPr lang="en-US" sz="2400" dirty="0">
                <a:ln>
                  <a:solidFill>
                    <a:schemeClr val="accent5">
                      <a:lumMod val="50000"/>
                    </a:schemeClr>
                  </a:solidFill>
                </a:ln>
                <a:solidFill>
                  <a:srgbClr val="00B0F0"/>
                </a:solidFill>
              </a:rPr>
              <a:t>  </a:t>
            </a:r>
            <a:r>
              <a:rPr lang="en-US" sz="2000" b="1" u="sng" dirty="0"/>
              <a:t>Joseph’s</a:t>
            </a:r>
            <a:r>
              <a:rPr lang="en-US" sz="2000" dirty="0"/>
              <a:t> tomb is at Shechem.</a:t>
            </a:r>
          </a:p>
          <a:p>
            <a:pPr marL="514350" lvl="0" indent="-514350">
              <a:lnSpc>
                <a:spcPct val="120000"/>
              </a:lnSpc>
              <a:buFont typeface="+mj-lt"/>
              <a:buAutoNum type="arabicPeriod"/>
            </a:pPr>
            <a:r>
              <a:rPr lang="en-US" sz="2400" b="1" dirty="0">
                <a:ln>
                  <a:solidFill>
                    <a:schemeClr val="accent5">
                      <a:lumMod val="50000"/>
                    </a:schemeClr>
                  </a:solidFill>
                </a:ln>
                <a:solidFill>
                  <a:srgbClr val="00B0F0"/>
                </a:solidFill>
              </a:rPr>
              <a:t>Josh 24:1-15</a:t>
            </a:r>
            <a:r>
              <a:rPr lang="en-US" sz="2400" dirty="0">
                <a:ln>
                  <a:solidFill>
                    <a:schemeClr val="accent5">
                      <a:lumMod val="50000"/>
                    </a:schemeClr>
                  </a:solidFill>
                </a:ln>
                <a:solidFill>
                  <a:srgbClr val="00B0F0"/>
                </a:solidFill>
              </a:rPr>
              <a:t>  </a:t>
            </a:r>
            <a:r>
              <a:rPr lang="en-US" sz="2000" b="1" u="sng" dirty="0"/>
              <a:t>Joshua</a:t>
            </a:r>
            <a:r>
              <a:rPr lang="en-US" sz="2000" dirty="0"/>
              <a:t> assembled Israel at Shechem to choose the “Elohim” they are planning to serve.   </a:t>
            </a:r>
          </a:p>
          <a:p>
            <a:pPr>
              <a:lnSpc>
                <a:spcPct val="100000"/>
              </a:lnSpc>
            </a:pPr>
            <a:r>
              <a:rPr lang="en-US" sz="2400" b="1" dirty="0">
                <a:ln>
                  <a:solidFill>
                    <a:schemeClr val="accent5">
                      <a:lumMod val="50000"/>
                    </a:schemeClr>
                  </a:solidFill>
                </a:ln>
                <a:solidFill>
                  <a:srgbClr val="00B0F0"/>
                </a:solidFill>
              </a:rPr>
              <a:t>Josh 24:14-15</a:t>
            </a:r>
            <a:r>
              <a:rPr lang="en-US" sz="2400" dirty="0">
                <a:ln>
                  <a:solidFill>
                    <a:schemeClr val="accent5">
                      <a:lumMod val="50000"/>
                    </a:schemeClr>
                  </a:solidFill>
                </a:ln>
                <a:solidFill>
                  <a:srgbClr val="00B0F0"/>
                </a:solidFill>
              </a:rPr>
              <a:t>  </a:t>
            </a:r>
            <a:r>
              <a:rPr lang="en-US" sz="2000" dirty="0"/>
              <a:t>Now therefore fear </a:t>
            </a:r>
            <a:r>
              <a:rPr lang="en-US" sz="2000" b="1" dirty="0">
                <a:solidFill>
                  <a:srgbClr val="0070C0"/>
                </a:solidFill>
              </a:rPr>
              <a:t>Yahuah</a:t>
            </a:r>
            <a:r>
              <a:rPr lang="en-US" sz="2000" dirty="0"/>
              <a:t>… and </a:t>
            </a:r>
            <a:r>
              <a:rPr lang="en-US" sz="2000" b="1" u="sng" dirty="0">
                <a:solidFill>
                  <a:srgbClr val="C00000"/>
                </a:solidFill>
              </a:rPr>
              <a:t>put away the gods which your fathers served on the other side of the flood</a:t>
            </a:r>
            <a:r>
              <a:rPr lang="en-US" sz="2000" dirty="0">
                <a:solidFill>
                  <a:srgbClr val="C00000"/>
                </a:solidFill>
              </a:rPr>
              <a:t>,</a:t>
            </a:r>
            <a:r>
              <a:rPr lang="en-US" sz="2000" dirty="0"/>
              <a:t> and </a:t>
            </a:r>
            <a:r>
              <a:rPr lang="en-US" sz="2000" b="1" u="sng" dirty="0">
                <a:solidFill>
                  <a:srgbClr val="C00000"/>
                </a:solidFill>
              </a:rPr>
              <a:t>in Egypt</a:t>
            </a:r>
            <a:r>
              <a:rPr lang="en-US" sz="2000" dirty="0">
                <a:solidFill>
                  <a:srgbClr val="C00000"/>
                </a:solidFill>
              </a:rPr>
              <a:t> … </a:t>
            </a:r>
            <a:r>
              <a:rPr lang="en-US" sz="2000" dirty="0"/>
              <a:t> 15 … choose you this day whom ye will serve; </a:t>
            </a:r>
            <a:r>
              <a:rPr lang="en-US" sz="2000" b="1" u="sng" dirty="0">
                <a:solidFill>
                  <a:srgbClr val="C00000"/>
                </a:solidFill>
              </a:rPr>
              <a:t>whether the gods which</a:t>
            </a:r>
            <a:br>
              <a:rPr lang="en-US" sz="2000" b="1" u="sng" dirty="0">
                <a:solidFill>
                  <a:srgbClr val="C00000"/>
                </a:solidFill>
              </a:rPr>
            </a:br>
            <a:r>
              <a:rPr lang="en-US" sz="2000" b="1" u="sng" dirty="0">
                <a:solidFill>
                  <a:srgbClr val="C00000"/>
                </a:solidFill>
              </a:rPr>
              <a:t>your fathers served that were on the other side of the flood</a:t>
            </a:r>
            <a:r>
              <a:rPr lang="en-US" sz="2000" b="1" dirty="0">
                <a:solidFill>
                  <a:srgbClr val="C00000"/>
                </a:solidFill>
              </a:rPr>
              <a:t>,</a:t>
            </a:r>
            <a:r>
              <a:rPr lang="en-US" sz="2000" b="1" u="sng" dirty="0">
                <a:solidFill>
                  <a:srgbClr val="C00000"/>
                </a:solidFill>
              </a:rPr>
              <a:t> </a:t>
            </a:r>
            <a:br>
              <a:rPr lang="en-US" sz="2000" b="1" u="sng" dirty="0">
                <a:solidFill>
                  <a:srgbClr val="C00000"/>
                </a:solidFill>
              </a:rPr>
            </a:br>
            <a:r>
              <a:rPr lang="en-US" sz="2000" b="1" u="sng" dirty="0">
                <a:solidFill>
                  <a:srgbClr val="C00000"/>
                </a:solidFill>
              </a:rPr>
              <a:t>or the gods of the Amorites, in whose land ye dwell</a:t>
            </a:r>
            <a:r>
              <a:rPr lang="en-US" sz="2000" dirty="0">
                <a:solidFill>
                  <a:srgbClr val="C00000"/>
                </a:solidFill>
              </a:rPr>
              <a:t>: </a:t>
            </a:r>
            <a:br>
              <a:rPr lang="en-US" sz="2000" dirty="0">
                <a:solidFill>
                  <a:srgbClr val="C00000"/>
                </a:solidFill>
              </a:rPr>
            </a:br>
            <a:r>
              <a:rPr lang="en-US" sz="2400" b="1" dirty="0">
                <a:solidFill>
                  <a:srgbClr val="0070C0"/>
                </a:solidFill>
              </a:rPr>
              <a:t>but as for me and my house, we will serve Yahuah …</a:t>
            </a:r>
            <a:endParaRPr lang="en-US" sz="2000" b="1" dirty="0">
              <a:solidFill>
                <a:srgbClr val="0070C0"/>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pPr/>
              <a:t>65</a:t>
            </a:fld>
            <a:endParaRPr lang="en-US" dirty="0"/>
          </a:p>
        </p:txBody>
      </p:sp>
      <p:sp>
        <p:nvSpPr>
          <p:cNvPr id="6" name="Content Placeholder 2"/>
          <p:cNvSpPr txBox="1">
            <a:spLocks/>
          </p:cNvSpPr>
          <p:nvPr/>
        </p:nvSpPr>
        <p:spPr>
          <a:xfrm>
            <a:off x="8447316" y="5105400"/>
            <a:ext cx="3429000" cy="16208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b="1" dirty="0">
                <a:ln>
                  <a:solidFill>
                    <a:schemeClr val="accent5">
                      <a:lumMod val="50000"/>
                    </a:schemeClr>
                  </a:solidFill>
                </a:ln>
                <a:solidFill>
                  <a:srgbClr val="00B0F0"/>
                </a:solidFill>
                <a:latin typeface="Candara" pitchFamily="34" charset="0"/>
              </a:rPr>
              <a:t>Josh 24:25</a:t>
            </a:r>
            <a:r>
              <a:rPr lang="en-US" dirty="0">
                <a:ln>
                  <a:solidFill>
                    <a:schemeClr val="accent5">
                      <a:lumMod val="50000"/>
                    </a:schemeClr>
                  </a:solidFill>
                </a:ln>
                <a:solidFill>
                  <a:srgbClr val="00B0F0"/>
                </a:solidFill>
                <a:latin typeface="Candara" pitchFamily="34" charset="0"/>
              </a:rPr>
              <a:t>  </a:t>
            </a:r>
            <a:r>
              <a:rPr lang="en-US" dirty="0">
                <a:latin typeface="Candara" pitchFamily="34" charset="0"/>
              </a:rPr>
              <a:t>Shechem was the place where Joshua renewed the covenant with the people just </a:t>
            </a:r>
            <a:br>
              <a:rPr lang="en-US" dirty="0">
                <a:latin typeface="Candara" pitchFamily="34" charset="0"/>
              </a:rPr>
            </a:br>
            <a:r>
              <a:rPr lang="en-US" dirty="0">
                <a:latin typeface="Candara" pitchFamily="34" charset="0"/>
              </a:rPr>
              <a:t>before he died.  </a:t>
            </a:r>
          </a:p>
        </p:txBody>
      </p:sp>
      <p:grpSp>
        <p:nvGrpSpPr>
          <p:cNvPr id="8" name="Group 7"/>
          <p:cNvGrpSpPr/>
          <p:nvPr/>
        </p:nvGrpSpPr>
        <p:grpSpPr>
          <a:xfrm>
            <a:off x="8534400" y="914400"/>
            <a:ext cx="3178136" cy="4112508"/>
            <a:chOff x="8534400" y="914400"/>
            <a:chExt cx="3178136" cy="4112508"/>
          </a:xfrm>
        </p:grpSpPr>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34400" y="914400"/>
              <a:ext cx="3178136" cy="4112508"/>
            </a:xfrm>
            <a:prstGeom prst="rect">
              <a:avLst/>
            </a:prstGeom>
            <a:noFill/>
            <a:ln w="57150">
              <a:solidFill>
                <a:schemeClr val="accent2">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9525000" y="2692400"/>
              <a:ext cx="381000" cy="1524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17971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250"/>
                                        <p:tgtEl>
                                          <p:spTgt spid="3">
                                            <p:txEl>
                                              <p:pRg st="0" end="0"/>
                                            </p:txEl>
                                          </p:spTgt>
                                        </p:tgtEl>
                                      </p:cBhvr>
                                    </p:animEffect>
                                  </p:childTnLst>
                                </p:cTn>
                              </p:par>
                            </p:childTnLst>
                          </p:cTn>
                        </p:par>
                        <p:par>
                          <p:cTn id="8" fill="hold">
                            <p:stCondLst>
                              <p:cond delay="3750"/>
                            </p:stCondLst>
                            <p:childTnLst>
                              <p:par>
                                <p:cTn id="9" presetID="22" presetClass="entr" presetSubtype="1" fill="hold"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250"/>
                                        <p:tgtEl>
                                          <p:spTgt spid="3">
                                            <p:txEl>
                                              <p:pRg st="1" end="1"/>
                                            </p:txEl>
                                          </p:spTgt>
                                        </p:tgtEl>
                                      </p:cBhvr>
                                    </p:animEffect>
                                  </p:childTnLst>
                                </p:cTn>
                              </p:par>
                            </p:childTnLst>
                          </p:cTn>
                        </p:par>
                        <p:par>
                          <p:cTn id="12" fill="hold">
                            <p:stCondLst>
                              <p:cond delay="6000"/>
                            </p:stCondLst>
                            <p:childTnLst>
                              <p:par>
                                <p:cTn id="13" presetID="22" presetClass="entr" presetSubtype="1"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250"/>
                                        <p:tgtEl>
                                          <p:spTgt spid="3">
                                            <p:txEl>
                                              <p:pRg st="2" end="2"/>
                                            </p:txEl>
                                          </p:spTgt>
                                        </p:tgtEl>
                                      </p:cBhvr>
                                    </p:animEffect>
                                  </p:childTnLst>
                                </p:cTn>
                              </p:par>
                            </p:childTnLst>
                          </p:cTn>
                        </p:par>
                        <p:par>
                          <p:cTn id="16" fill="hold">
                            <p:stCondLst>
                              <p:cond delay="8250"/>
                            </p:stCondLst>
                            <p:childTnLst>
                              <p:par>
                                <p:cTn id="17" presetID="22" presetClass="entr" presetSubtype="1" fill="hold"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1250"/>
                                        <p:tgtEl>
                                          <p:spTgt spid="3">
                                            <p:txEl>
                                              <p:pRg st="3" end="3"/>
                                            </p:txEl>
                                          </p:spTgt>
                                        </p:tgtEl>
                                      </p:cBhvr>
                                    </p:animEffect>
                                  </p:childTnLst>
                                </p:cTn>
                              </p:par>
                            </p:childTnLst>
                          </p:cTn>
                        </p:par>
                        <p:par>
                          <p:cTn id="20" fill="hold">
                            <p:stCondLst>
                              <p:cond delay="10500"/>
                            </p:stCondLst>
                            <p:childTnLst>
                              <p:par>
                                <p:cTn id="21" presetID="22" presetClass="entr" presetSubtype="1" fill="hold" nodeType="afterEffect">
                                  <p:stCondLst>
                                    <p:cond delay="1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up)">
                                      <p:cBhvr>
                                        <p:cTn id="23" dur="125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amond(out)">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83012"/>
            <a:ext cx="4953000" cy="1492250"/>
          </a:xfrm>
        </p:spPr>
        <p:txBody>
          <a:bodyPr>
            <a:scene3d>
              <a:camera prst="orthographicFront"/>
              <a:lightRig rig="threePt" dir="t"/>
            </a:scene3d>
            <a:sp3d extrusionH="57150">
              <a:bevelT w="38100" h="38100"/>
            </a:sp3d>
          </a:bodyPr>
          <a:lstStyle/>
          <a:p>
            <a:pPr marL="0" indent="0">
              <a:buNone/>
            </a:pPr>
            <a:r>
              <a:rPr lang="en-US" b="1" dirty="0">
                <a:solidFill>
                  <a:schemeClr val="accent4">
                    <a:lumMod val="40000"/>
                    <a:lumOff val="60000"/>
                  </a:schemeClr>
                </a:solidFill>
              </a:rPr>
              <a:t>The history of the apostasy in the Old Testament magnifies considerably after Moses dies. </a:t>
            </a:r>
          </a:p>
        </p:txBody>
      </p:sp>
      <p:sp>
        <p:nvSpPr>
          <p:cNvPr id="4" name="Slide Number Placeholder 3"/>
          <p:cNvSpPr>
            <a:spLocks noGrp="1"/>
          </p:cNvSpPr>
          <p:nvPr>
            <p:ph type="sldNum" sz="quarter" idx="12"/>
          </p:nvPr>
        </p:nvSpPr>
        <p:spPr>
          <a:xfrm>
            <a:off x="9372600" y="6436995"/>
            <a:ext cx="2743200" cy="365125"/>
          </a:xfrm>
        </p:spPr>
        <p:txBody>
          <a:bodyPr/>
          <a:lstStyle/>
          <a:p>
            <a:fld id="{AA4C6552-42F6-43F2-A3FB-E92E8C09004E}" type="slidenum">
              <a:rPr lang="en-US" smtClean="0">
                <a:solidFill>
                  <a:schemeClr val="bg1"/>
                </a:solidFill>
              </a:rPr>
              <a:pPr/>
              <a:t>66</a:t>
            </a:fld>
            <a:endParaRPr lang="en-US" dirty="0">
              <a:solidFill>
                <a:schemeClr val="bg1"/>
              </a:solidFill>
            </a:endParaRPr>
          </a:p>
        </p:txBody>
      </p:sp>
      <p:sp>
        <p:nvSpPr>
          <p:cNvPr id="6" name="Title 1"/>
          <p:cNvSpPr>
            <a:spLocks noGrp="1"/>
          </p:cNvSpPr>
          <p:nvPr>
            <p:ph type="title"/>
          </p:nvPr>
        </p:nvSpPr>
        <p:spPr>
          <a:xfrm>
            <a:off x="0" y="1"/>
            <a:ext cx="12192000" cy="1114424"/>
          </a:xfrm>
        </p:spPr>
        <p:txBody>
          <a:bodyPr>
            <a:normAutofit/>
            <a:scene3d>
              <a:camera prst="orthographicFront"/>
              <a:lightRig rig="threePt" dir="t"/>
            </a:scene3d>
            <a:sp3d extrusionH="57150">
              <a:bevelT h="25400" prst="softRound"/>
            </a:sp3d>
          </a:bodyPr>
          <a:lstStyle/>
          <a:p>
            <a:pPr algn="ctr"/>
            <a:r>
              <a:rPr lang="en-US" sz="4800" b="1" dirty="0">
                <a:ln w="11430"/>
                <a:solidFill>
                  <a:schemeClr val="accent6">
                    <a:lumMod val="40000"/>
                    <a:lumOff val="60000"/>
                  </a:schemeClr>
                </a:solidFill>
                <a:effectLst>
                  <a:outerShdw blurRad="50800" dist="39000" dir="5460000" algn="tl">
                    <a:srgbClr val="000000">
                      <a:alpha val="38000"/>
                    </a:srgbClr>
                  </a:outerShdw>
                </a:effectLst>
                <a:latin typeface="Cooper Black" pitchFamily="18" charset="0"/>
              </a:rPr>
              <a:t>History from Judges to Malachi</a:t>
            </a:r>
            <a:endParaRPr lang="en-US" dirty="0">
              <a:solidFill>
                <a:schemeClr val="accent6">
                  <a:lumMod val="40000"/>
                  <a:lumOff val="60000"/>
                </a:schemeClr>
              </a:solidFill>
            </a:endParaRPr>
          </a:p>
        </p:txBody>
      </p:sp>
      <p:pic>
        <p:nvPicPr>
          <p:cNvPr id="1031" name="Picture 7" descr="C:\Users\Rae\Desktop\nimrod unholy trinity.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09600" y="2500953"/>
            <a:ext cx="2989908" cy="3988964"/>
          </a:xfrm>
          <a:prstGeom prst="rect">
            <a:avLst/>
          </a:prstGeom>
          <a:noFill/>
          <a:ln w="76200">
            <a:solidFill>
              <a:srgbClr val="0070C0"/>
            </a:solidFill>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6451899" y="1066800"/>
            <a:ext cx="5486400" cy="1127462"/>
          </a:xfrm>
          <a:prstGeom prst="rect">
            <a:avLst/>
          </a:prstGeom>
        </p:spPr>
        <p:txBody>
          <a:bodyPr vert="horz" lIns="91440" tIns="45720" rIns="91440" bIns="45720" rtlCol="0">
            <a:normAutofit lnSpcReduction="1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lumMod val="40000"/>
                    <a:lumOff val="60000"/>
                  </a:schemeClr>
                </a:solidFill>
              </a:rPr>
              <a:t>Beginning with Judges is where </a:t>
            </a:r>
            <a:br>
              <a:rPr lang="en-US" b="1" dirty="0">
                <a:solidFill>
                  <a:schemeClr val="accent4">
                    <a:lumMod val="40000"/>
                    <a:lumOff val="60000"/>
                  </a:schemeClr>
                </a:solidFill>
              </a:rPr>
            </a:br>
            <a:r>
              <a:rPr lang="en-US" b="1" dirty="0">
                <a:solidFill>
                  <a:schemeClr val="accent4">
                    <a:lumMod val="40000"/>
                    <a:lumOff val="60000"/>
                  </a:schemeClr>
                </a:solidFill>
              </a:rPr>
              <a:t>the Scriptures </a:t>
            </a:r>
            <a:r>
              <a:rPr lang="en-US" b="1" u="sng" dirty="0">
                <a:solidFill>
                  <a:schemeClr val="accent4">
                    <a:lumMod val="40000"/>
                    <a:lumOff val="60000"/>
                  </a:schemeClr>
                </a:solidFill>
              </a:rPr>
              <a:t>FIRST</a:t>
            </a:r>
            <a:r>
              <a:rPr lang="en-US" b="1" dirty="0">
                <a:solidFill>
                  <a:schemeClr val="accent4">
                    <a:lumMod val="40000"/>
                    <a:lumOff val="60000"/>
                  </a:schemeClr>
                </a:solidFill>
              </a:rPr>
              <a:t> mention </a:t>
            </a:r>
            <a:br>
              <a:rPr lang="en-US" b="1" dirty="0">
                <a:solidFill>
                  <a:schemeClr val="accent4">
                    <a:lumMod val="40000"/>
                    <a:lumOff val="60000"/>
                  </a:schemeClr>
                </a:solidFill>
              </a:rPr>
            </a:br>
            <a:r>
              <a:rPr lang="en-US" b="1" dirty="0">
                <a:solidFill>
                  <a:schemeClr val="accent4">
                    <a:lumMod val="40000"/>
                    <a:lumOff val="60000"/>
                  </a:schemeClr>
                </a:solidFill>
              </a:rPr>
              <a:t>Baal and Ashtoreth.</a:t>
            </a:r>
          </a:p>
        </p:txBody>
      </p:sp>
      <p:sp>
        <p:nvSpPr>
          <p:cNvPr id="15" name="Content Placeholder 2"/>
          <p:cNvSpPr txBox="1">
            <a:spLocks/>
          </p:cNvSpPr>
          <p:nvPr/>
        </p:nvSpPr>
        <p:spPr>
          <a:xfrm>
            <a:off x="3788485" y="2412947"/>
            <a:ext cx="4835525" cy="4783172"/>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4">
                    <a:lumMod val="40000"/>
                    <a:lumOff val="60000"/>
                  </a:schemeClr>
                </a:solidFill>
              </a:rPr>
              <a:t>Common Terms in the </a:t>
            </a:r>
            <a:br>
              <a:rPr lang="en-US" b="1" dirty="0">
                <a:solidFill>
                  <a:schemeClr val="accent4">
                    <a:lumMod val="40000"/>
                    <a:lumOff val="60000"/>
                  </a:schemeClr>
                </a:solidFill>
              </a:rPr>
            </a:br>
            <a:r>
              <a:rPr lang="en-US" b="1" dirty="0">
                <a:solidFill>
                  <a:schemeClr val="accent4">
                    <a:lumMod val="40000"/>
                    <a:lumOff val="60000"/>
                  </a:schemeClr>
                </a:solidFill>
              </a:rPr>
              <a:t>Old Testament:</a:t>
            </a:r>
          </a:p>
          <a:p>
            <a:pPr marL="0" indent="0" algn="ctr">
              <a:buNone/>
            </a:pPr>
            <a:r>
              <a:rPr lang="en-US" b="1" u="sng" dirty="0">
                <a:solidFill>
                  <a:schemeClr val="accent4">
                    <a:lumMod val="40000"/>
                    <a:lumOff val="60000"/>
                  </a:schemeClr>
                </a:solidFill>
              </a:rPr>
              <a:t>Baal</a:t>
            </a:r>
            <a:r>
              <a:rPr lang="en-US" b="1" dirty="0">
                <a:solidFill>
                  <a:schemeClr val="accent4">
                    <a:lumMod val="40000"/>
                    <a:lumOff val="60000"/>
                  </a:schemeClr>
                </a:solidFill>
              </a:rPr>
              <a:t> = sun god </a:t>
            </a:r>
            <a:br>
              <a:rPr lang="en-US" b="1" dirty="0">
                <a:solidFill>
                  <a:schemeClr val="accent4">
                    <a:lumMod val="40000"/>
                    <a:lumOff val="60000"/>
                  </a:schemeClr>
                </a:solidFill>
              </a:rPr>
            </a:br>
            <a:r>
              <a:rPr lang="en-US" b="1" dirty="0">
                <a:solidFill>
                  <a:schemeClr val="accent4">
                    <a:lumMod val="40000"/>
                    <a:lumOff val="60000"/>
                  </a:schemeClr>
                </a:solidFill>
              </a:rPr>
              <a:t>(or Baalim, plural) </a:t>
            </a:r>
          </a:p>
          <a:p>
            <a:pPr marL="0" indent="0" algn="ctr">
              <a:buNone/>
            </a:pPr>
            <a:r>
              <a:rPr lang="en-US" b="1" u="sng" dirty="0">
                <a:solidFill>
                  <a:schemeClr val="accent4">
                    <a:lumMod val="40000"/>
                    <a:lumOff val="60000"/>
                  </a:schemeClr>
                </a:solidFill>
              </a:rPr>
              <a:t>Ashtoreth</a:t>
            </a:r>
            <a:r>
              <a:rPr lang="en-US" b="1" dirty="0">
                <a:solidFill>
                  <a:schemeClr val="accent4">
                    <a:lumMod val="40000"/>
                    <a:lumOff val="60000"/>
                  </a:schemeClr>
                </a:solidFill>
              </a:rPr>
              <a:t> = moon goddess </a:t>
            </a:r>
          </a:p>
          <a:p>
            <a:pPr marL="0" indent="0" algn="ctr">
              <a:buNone/>
            </a:pPr>
            <a:r>
              <a:rPr lang="en-US" sz="3600" b="1" dirty="0">
                <a:solidFill>
                  <a:schemeClr val="accent4">
                    <a:lumMod val="60000"/>
                    <a:lumOff val="40000"/>
                  </a:schemeClr>
                </a:solidFill>
                <a:latin typeface="Cooper Black" pitchFamily="18" charset="0"/>
              </a:rPr>
              <a:t>Will one </a:t>
            </a:r>
            <a:br>
              <a:rPr lang="en-US" sz="3600" b="1" dirty="0">
                <a:solidFill>
                  <a:schemeClr val="accent4">
                    <a:lumMod val="60000"/>
                    <a:lumOff val="40000"/>
                  </a:schemeClr>
                </a:solidFill>
                <a:latin typeface="Cooper Black" pitchFamily="18" charset="0"/>
              </a:rPr>
            </a:br>
            <a:r>
              <a:rPr lang="en-US" sz="3600" b="1" dirty="0">
                <a:solidFill>
                  <a:schemeClr val="accent4">
                    <a:lumMod val="60000"/>
                    <a:lumOff val="40000"/>
                  </a:schemeClr>
                </a:solidFill>
                <a:latin typeface="Cooper Black" pitchFamily="18" charset="0"/>
              </a:rPr>
              <a:t>of these</a:t>
            </a:r>
            <a:br>
              <a:rPr lang="en-US" sz="3600" b="1" dirty="0">
                <a:solidFill>
                  <a:schemeClr val="accent4">
                    <a:lumMod val="60000"/>
                    <a:lumOff val="40000"/>
                  </a:schemeClr>
                </a:solidFill>
                <a:latin typeface="Cooper Black" pitchFamily="18" charset="0"/>
              </a:rPr>
            </a:br>
            <a:r>
              <a:rPr lang="en-US" sz="3600" b="1" dirty="0">
                <a:solidFill>
                  <a:schemeClr val="accent4">
                    <a:lumMod val="60000"/>
                    <a:lumOff val="40000"/>
                  </a:schemeClr>
                </a:solidFill>
                <a:latin typeface="Cooper Black" pitchFamily="18" charset="0"/>
              </a:rPr>
              <a:t> pagan gods </a:t>
            </a:r>
            <a:br>
              <a:rPr lang="en-US" sz="3600" b="1" dirty="0">
                <a:solidFill>
                  <a:schemeClr val="accent4">
                    <a:lumMod val="60000"/>
                    <a:lumOff val="40000"/>
                  </a:schemeClr>
                </a:solidFill>
                <a:latin typeface="Cooper Black" pitchFamily="18" charset="0"/>
              </a:rPr>
            </a:br>
            <a:r>
              <a:rPr lang="en-US" sz="3600" b="1" dirty="0">
                <a:solidFill>
                  <a:schemeClr val="accent4">
                    <a:lumMod val="60000"/>
                    <a:lumOff val="40000"/>
                  </a:schemeClr>
                </a:solidFill>
                <a:latin typeface="Cooper Black" pitchFamily="18" charset="0"/>
              </a:rPr>
              <a:t>be dominant?</a:t>
            </a:r>
          </a:p>
        </p:txBody>
      </p:sp>
      <p:pic>
        <p:nvPicPr>
          <p:cNvPr id="12" name="Picture 6" descr="C:\Users\Rae\Desktop\semiramis nimro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2342614"/>
            <a:ext cx="3352800" cy="4147303"/>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0375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1000"/>
                                  </p:stCondLst>
                                  <p:childTnLst>
                                    <p:set>
                                      <p:cBhvr>
                                        <p:cTn id="12" dur="1" fill="hold">
                                          <p:stCondLst>
                                            <p:cond delay="0"/>
                                          </p:stCondLst>
                                        </p:cTn>
                                        <p:tgtEl>
                                          <p:spTgt spid="1031"/>
                                        </p:tgtEl>
                                        <p:attrNameLst>
                                          <p:attrName>style.visibility</p:attrName>
                                        </p:attrNameLst>
                                      </p:cBhvr>
                                      <p:to>
                                        <p:strVal val="visible"/>
                                      </p:to>
                                    </p:set>
                                    <p:animEffect transition="in" filter="circle(in)">
                                      <p:cBhvr>
                                        <p:cTn id="13" dur="2000"/>
                                        <p:tgtEl>
                                          <p:spTgt spid="1031"/>
                                        </p:tgtEl>
                                      </p:cBhvr>
                                    </p:animEffect>
                                  </p:childTnLst>
                                </p:cTn>
                              </p:par>
                            </p:childTnLst>
                          </p:cTn>
                        </p:par>
                        <p:par>
                          <p:cTn id="14" fill="hold">
                            <p:stCondLst>
                              <p:cond delay="4000"/>
                            </p:stCondLst>
                            <p:childTnLst>
                              <p:par>
                                <p:cTn id="15" presetID="22" presetClass="entr" presetSubtype="8" fill="hold"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1750"/>
                                        <p:tgtEl>
                                          <p:spTgt spid="15">
                                            <p:txEl>
                                              <p:pRg st="0" end="0"/>
                                            </p:txEl>
                                          </p:spTgt>
                                        </p:tgtEl>
                                      </p:cBhvr>
                                    </p:animEffect>
                                  </p:childTnLst>
                                </p:cTn>
                              </p:par>
                            </p:childTnLst>
                          </p:cTn>
                        </p:par>
                        <p:par>
                          <p:cTn id="18" fill="hold">
                            <p:stCondLst>
                              <p:cond delay="5750"/>
                            </p:stCondLst>
                            <p:childTnLst>
                              <p:par>
                                <p:cTn id="19" presetID="22" presetClass="entr" presetSubtype="8" fill="hold" nodeType="after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wipe(left)">
                                      <p:cBhvr>
                                        <p:cTn id="21" dur="1750"/>
                                        <p:tgtEl>
                                          <p:spTgt spid="15">
                                            <p:txEl>
                                              <p:pRg st="1" end="1"/>
                                            </p:txEl>
                                          </p:spTgt>
                                        </p:tgtEl>
                                      </p:cBhvr>
                                    </p:animEffect>
                                  </p:childTnLst>
                                </p:cTn>
                              </p:par>
                            </p:childTnLst>
                          </p:cTn>
                        </p:par>
                        <p:par>
                          <p:cTn id="22" fill="hold">
                            <p:stCondLst>
                              <p:cond delay="7500"/>
                            </p:stCondLst>
                            <p:childTnLst>
                              <p:par>
                                <p:cTn id="23" presetID="22" presetClass="entr" presetSubtype="8" fill="hold" nodeType="after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wipe(left)">
                                      <p:cBhvr>
                                        <p:cTn id="25" dur="1750"/>
                                        <p:tgtEl>
                                          <p:spTgt spid="1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animEffect transition="in" filter="fade">
                                      <p:cBhvr>
                                        <p:cTn id="30" dur="1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8488C4">
                <a:alpha val="75000"/>
              </a:srgbClr>
            </a:gs>
            <a:gs pos="53000">
              <a:srgbClr val="D4DEFF"/>
            </a:gs>
            <a:gs pos="77000">
              <a:srgbClr val="D4DEFF"/>
            </a:gs>
            <a:gs pos="96000">
              <a:schemeClr val="accent4"/>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582400" cy="1325563"/>
          </a:xfrm>
        </p:spPr>
        <p:txBody>
          <a:bodyPr>
            <a:normAutofit/>
            <a:scene3d>
              <a:camera prst="orthographicFront"/>
              <a:lightRig rig="threePt" dir="t"/>
            </a:scene3d>
            <a:sp3d extrusionH="57150">
              <a:bevelT w="38100" h="38100"/>
            </a:sp3d>
          </a:bodyPr>
          <a:lstStyle/>
          <a:p>
            <a:pPr algn="ctr"/>
            <a:r>
              <a:rPr lang="en-US" sz="5400" dirty="0">
                <a:ln>
                  <a:solidFill>
                    <a:srgbClr val="002060"/>
                  </a:solidFill>
                </a:ln>
                <a:solidFill>
                  <a:schemeClr val="accent4">
                    <a:lumMod val="20000"/>
                    <a:lumOff val="80000"/>
                  </a:schemeClr>
                </a:solidFill>
                <a:latin typeface="Cooper Black" pitchFamily="18" charset="0"/>
              </a:rPr>
              <a:t>“Idol” Definitions for this Study</a:t>
            </a:r>
            <a:r>
              <a:rPr lang="en-US" sz="5400" dirty="0">
                <a:ln>
                  <a:solidFill>
                    <a:srgbClr val="002060"/>
                  </a:solidFill>
                </a:ln>
              </a:rPr>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61165138"/>
              </p:ext>
            </p:extLst>
          </p:nvPr>
        </p:nvGraphicFramePr>
        <p:xfrm>
          <a:off x="304800" y="1143000"/>
          <a:ext cx="11582400" cy="5547360"/>
        </p:xfrm>
        <a:graphic>
          <a:graphicData uri="http://schemas.openxmlformats.org/drawingml/2006/table">
            <a:tbl>
              <a:tblPr firstRow="1" bandRow="1">
                <a:tableStyleId>{F5AB1C69-6EDB-4FF4-983F-18BD219EF322}</a:tableStyleId>
              </a:tblPr>
              <a:tblGrid>
                <a:gridCol w="1752600">
                  <a:extLst>
                    <a:ext uri="{9D8B030D-6E8A-4147-A177-3AD203B41FA5}">
                      <a16:colId xmlns:a16="http://schemas.microsoft.com/office/drawing/2014/main" val="20000"/>
                    </a:ext>
                  </a:extLst>
                </a:gridCol>
                <a:gridCol w="9829800">
                  <a:extLst>
                    <a:ext uri="{9D8B030D-6E8A-4147-A177-3AD203B41FA5}">
                      <a16:colId xmlns:a16="http://schemas.microsoft.com/office/drawing/2014/main" val="20001"/>
                    </a:ext>
                  </a:extLst>
                </a:gridCol>
              </a:tblGrid>
              <a:tr h="370840">
                <a:tc>
                  <a:txBody>
                    <a:bodyPr/>
                    <a:lstStyle/>
                    <a:p>
                      <a:pPr algn="ctr"/>
                      <a:r>
                        <a:rPr lang="en-US" sz="3200" dirty="0">
                          <a:ln>
                            <a:solidFill>
                              <a:schemeClr val="accent5">
                                <a:lumMod val="75000"/>
                              </a:schemeClr>
                            </a:solidFill>
                          </a:ln>
                        </a:rPr>
                        <a:t>Name</a:t>
                      </a:r>
                    </a:p>
                  </a:txBody>
                  <a:tcPr>
                    <a:cell3D prstMaterial="dkEdge">
                      <a:bevel/>
                      <a:lightRig rig="flood" dir="t"/>
                    </a:cell3D>
                  </a:tcPr>
                </a:tc>
                <a:tc>
                  <a:txBody>
                    <a:bodyPr/>
                    <a:lstStyle/>
                    <a:p>
                      <a:pPr algn="ctr"/>
                      <a:r>
                        <a:rPr lang="en-US" sz="3200" dirty="0">
                          <a:ln>
                            <a:solidFill>
                              <a:schemeClr val="accent5">
                                <a:lumMod val="75000"/>
                              </a:schemeClr>
                            </a:solidFill>
                          </a:ln>
                        </a:rPr>
                        <a:t>Definition</a:t>
                      </a:r>
                    </a:p>
                  </a:txBody>
                  <a:tcPr>
                    <a:cell3D prstMaterial="dkEdge">
                      <a:bevel/>
                      <a:lightRig rig="flood" dir="t"/>
                    </a:cell3D>
                  </a:tcPr>
                </a:tc>
                <a:extLst>
                  <a:ext uri="{0D108BD9-81ED-4DB2-BD59-A6C34878D82A}">
                    <a16:rowId xmlns:a16="http://schemas.microsoft.com/office/drawing/2014/main" val="10000"/>
                  </a:ext>
                </a:extLst>
              </a:tr>
              <a:tr h="370840">
                <a:tc>
                  <a:txBody>
                    <a:bodyPr/>
                    <a:lstStyle/>
                    <a:p>
                      <a:r>
                        <a:rPr lang="en-US" sz="2800" b="1" dirty="0">
                          <a:ln>
                            <a:solidFill>
                              <a:sysClr val="windowText" lastClr="000000"/>
                            </a:solidFill>
                          </a:ln>
                          <a:solidFill>
                            <a:srgbClr val="0070C0"/>
                          </a:solidFill>
                        </a:rPr>
                        <a:t>Baal</a:t>
                      </a: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rPr>
                        <a:t>The </a:t>
                      </a:r>
                      <a:r>
                        <a:rPr lang="en-US" sz="2800" b="1" u="sng" kern="1200" dirty="0">
                          <a:ln>
                            <a:solidFill>
                              <a:srgbClr val="000000"/>
                            </a:solidFill>
                          </a:ln>
                          <a:solidFill>
                            <a:srgbClr val="0070C0"/>
                          </a:solidFill>
                          <a:effectLst/>
                        </a:rPr>
                        <a:t>chief</a:t>
                      </a:r>
                      <a:r>
                        <a:rPr lang="en-US" sz="2800" b="1" kern="1200" dirty="0">
                          <a:ln>
                            <a:solidFill>
                              <a:srgbClr val="000000"/>
                            </a:solidFill>
                          </a:ln>
                          <a:solidFill>
                            <a:srgbClr val="0070C0"/>
                          </a:solidFill>
                          <a:effectLst/>
                        </a:rPr>
                        <a:t> </a:t>
                      </a:r>
                      <a:r>
                        <a:rPr lang="en-US" sz="2800" b="1" u="sng" kern="1200" dirty="0">
                          <a:ln>
                            <a:solidFill>
                              <a:srgbClr val="000000"/>
                            </a:solidFill>
                          </a:ln>
                          <a:solidFill>
                            <a:srgbClr val="0070C0"/>
                          </a:solidFill>
                          <a:effectLst/>
                        </a:rPr>
                        <a:t>male</a:t>
                      </a:r>
                      <a:r>
                        <a:rPr lang="en-US" sz="2800" b="1" kern="1200" dirty="0">
                          <a:ln>
                            <a:solidFill>
                              <a:srgbClr val="000000"/>
                            </a:solidFill>
                          </a:ln>
                          <a:solidFill>
                            <a:srgbClr val="0070C0"/>
                          </a:solidFill>
                          <a:effectLst/>
                        </a:rPr>
                        <a:t> </a:t>
                      </a:r>
                      <a:r>
                        <a:rPr lang="en-US" sz="2800" b="1" u="sng" kern="1200" dirty="0">
                          <a:ln>
                            <a:solidFill>
                              <a:srgbClr val="000000"/>
                            </a:solidFill>
                          </a:ln>
                          <a:solidFill>
                            <a:srgbClr val="0070C0"/>
                          </a:solidFill>
                          <a:effectLst/>
                        </a:rPr>
                        <a:t>deity</a:t>
                      </a:r>
                      <a:r>
                        <a:rPr lang="en-US" sz="2800" b="1" kern="1200" dirty="0">
                          <a:ln>
                            <a:solidFill>
                              <a:srgbClr val="000000"/>
                            </a:solidFill>
                          </a:ln>
                          <a:solidFill>
                            <a:srgbClr val="0070C0"/>
                          </a:solidFill>
                          <a:effectLst/>
                        </a:rPr>
                        <a:t> </a:t>
                      </a:r>
                      <a:r>
                        <a:rPr lang="en-US" sz="2800" kern="1200" dirty="0">
                          <a:effectLst/>
                        </a:rPr>
                        <a:t>of the Phoenicians and Canaanites;</a:t>
                      </a:r>
                      <a:br>
                        <a:rPr lang="en-US" sz="2800" kern="1200" dirty="0">
                          <a:effectLst/>
                        </a:rPr>
                      </a:br>
                      <a:r>
                        <a:rPr lang="en-US" sz="2800" b="1" dirty="0">
                          <a:ln>
                            <a:solidFill>
                              <a:sysClr val="windowText" lastClr="000000"/>
                            </a:solidFill>
                          </a:ln>
                          <a:solidFill>
                            <a:srgbClr val="990033"/>
                          </a:solidFill>
                        </a:rPr>
                        <a:t>Ashtoreth</a:t>
                      </a:r>
                      <a:r>
                        <a:rPr lang="en-US" sz="2800" kern="1200" dirty="0">
                          <a:effectLst/>
                        </a:rPr>
                        <a:t> was their </a:t>
                      </a:r>
                      <a:r>
                        <a:rPr lang="en-US" sz="2800" b="1" u="sng" kern="1200" dirty="0">
                          <a:ln>
                            <a:solidFill>
                              <a:sysClr val="windowText" lastClr="000000"/>
                            </a:solidFill>
                          </a:ln>
                          <a:solidFill>
                            <a:srgbClr val="990033"/>
                          </a:solidFill>
                          <a:effectLst/>
                        </a:rPr>
                        <a:t>principle</a:t>
                      </a:r>
                      <a:r>
                        <a:rPr lang="en-US" sz="2800" b="1" u="none" kern="1200" dirty="0">
                          <a:ln>
                            <a:solidFill>
                              <a:sysClr val="windowText" lastClr="000000"/>
                            </a:solidFill>
                          </a:ln>
                          <a:solidFill>
                            <a:srgbClr val="990033"/>
                          </a:solidFill>
                          <a:effectLst/>
                        </a:rPr>
                        <a:t> </a:t>
                      </a:r>
                      <a:r>
                        <a:rPr lang="en-US" sz="2800" b="1" u="sng" kern="1200" dirty="0">
                          <a:ln>
                            <a:solidFill>
                              <a:sysClr val="windowText" lastClr="000000"/>
                            </a:solidFill>
                          </a:ln>
                          <a:solidFill>
                            <a:srgbClr val="990033"/>
                          </a:solidFill>
                          <a:effectLst/>
                        </a:rPr>
                        <a:t>female</a:t>
                      </a:r>
                      <a:r>
                        <a:rPr lang="en-US" sz="2800" b="1" u="none" kern="1200" dirty="0">
                          <a:ln>
                            <a:solidFill>
                              <a:sysClr val="windowText" lastClr="000000"/>
                            </a:solidFill>
                          </a:ln>
                          <a:solidFill>
                            <a:srgbClr val="990033"/>
                          </a:solidFill>
                          <a:effectLst/>
                        </a:rPr>
                        <a:t> </a:t>
                      </a:r>
                      <a:r>
                        <a:rPr lang="en-US" sz="2800" b="1" u="sng" kern="1200" dirty="0">
                          <a:ln>
                            <a:solidFill>
                              <a:sysClr val="windowText" lastClr="000000"/>
                            </a:solidFill>
                          </a:ln>
                          <a:solidFill>
                            <a:srgbClr val="990033"/>
                          </a:solidFill>
                          <a:effectLst/>
                        </a:rPr>
                        <a:t>deity</a:t>
                      </a:r>
                      <a:r>
                        <a:rPr lang="en-US" sz="2800" b="1" u="none" kern="1200" dirty="0">
                          <a:ln>
                            <a:solidFill>
                              <a:sysClr val="windowText" lastClr="000000"/>
                            </a:solidFill>
                          </a:ln>
                          <a:solidFill>
                            <a:srgbClr val="990033"/>
                          </a:solidFill>
                          <a:effectLst/>
                        </a:rPr>
                        <a:t>.</a:t>
                      </a:r>
                      <a:r>
                        <a:rPr lang="en-US" sz="2800" kern="1200" dirty="0">
                          <a:effectLst/>
                        </a:rPr>
                        <a:t>  </a:t>
                      </a:r>
                      <a:r>
                        <a:rPr lang="en-US" sz="2800" b="1" u="sng" kern="1200" dirty="0">
                          <a:solidFill>
                            <a:srgbClr val="0070C0"/>
                          </a:solidFill>
                          <a:effectLst/>
                        </a:rPr>
                        <a:t>The worship of Baal</a:t>
                      </a:r>
                      <a:r>
                        <a:rPr lang="en-US" sz="2800" b="1" u="none" kern="1200" dirty="0">
                          <a:solidFill>
                            <a:srgbClr val="0070C0"/>
                          </a:solidFill>
                          <a:effectLst/>
                        </a:rPr>
                        <a:t>, </a:t>
                      </a:r>
                      <a:r>
                        <a:rPr lang="en-US" sz="2800" u="none" kern="1200" dirty="0">
                          <a:effectLst/>
                        </a:rPr>
                        <a:t>together with that of Astarte, </a:t>
                      </a:r>
                      <a:r>
                        <a:rPr lang="en-US" sz="2800" b="1" u="sng" kern="1200" dirty="0">
                          <a:solidFill>
                            <a:srgbClr val="0070C0"/>
                          </a:solidFill>
                          <a:effectLst/>
                        </a:rPr>
                        <a:t>was common among the Hebrews</a:t>
                      </a:r>
                      <a:r>
                        <a:rPr lang="en-US" sz="2800" b="1" kern="1200" dirty="0">
                          <a:solidFill>
                            <a:srgbClr val="0070C0"/>
                          </a:solidFill>
                          <a:effectLst/>
                        </a:rPr>
                        <a:t>.  </a:t>
                      </a:r>
                      <a:br>
                        <a:rPr lang="en-US" sz="2800" kern="1200" dirty="0">
                          <a:effectLst/>
                        </a:rPr>
                      </a:br>
                      <a:r>
                        <a:rPr lang="en-US" sz="2800" b="1" kern="1200" dirty="0">
                          <a:solidFill>
                            <a:srgbClr val="0070C0"/>
                          </a:solidFill>
                          <a:effectLst/>
                        </a:rPr>
                        <a:t>Human sacrifices were also offered to Baal by the Jews </a:t>
                      </a:r>
                      <a:r>
                        <a:rPr lang="en-US" sz="2800" kern="1200" dirty="0">
                          <a:effectLst/>
                        </a:rPr>
                        <a:t>(Jer 19:5).</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1"/>
                  </a:ext>
                </a:extLst>
              </a:tr>
              <a:tr h="370840">
                <a:tc>
                  <a:txBody>
                    <a:bodyPr/>
                    <a:lstStyle/>
                    <a:p>
                      <a:r>
                        <a:rPr lang="en-US" sz="2800" b="1" dirty="0">
                          <a:ln>
                            <a:solidFill>
                              <a:sysClr val="windowText" lastClr="000000"/>
                            </a:solidFill>
                          </a:ln>
                          <a:solidFill>
                            <a:srgbClr val="990033"/>
                          </a:solidFill>
                        </a:rPr>
                        <a:t>Ashtoreth</a:t>
                      </a:r>
                      <a:br>
                        <a:rPr lang="en-US" sz="2800" b="1" dirty="0">
                          <a:ln>
                            <a:solidFill>
                              <a:sysClr val="windowText" lastClr="000000"/>
                            </a:solidFill>
                          </a:ln>
                          <a:solidFill>
                            <a:srgbClr val="990033"/>
                          </a:solidFill>
                        </a:rPr>
                      </a:br>
                      <a:r>
                        <a:rPr lang="en-US" sz="2800" b="1" dirty="0" err="1">
                          <a:ln>
                            <a:solidFill>
                              <a:sysClr val="windowText" lastClr="000000"/>
                            </a:solidFill>
                          </a:ln>
                          <a:solidFill>
                            <a:srgbClr val="990033"/>
                          </a:solidFill>
                        </a:rPr>
                        <a:t>Ashtaroth</a:t>
                      </a:r>
                      <a:endParaRPr lang="en-US" sz="2800" b="1" dirty="0">
                        <a:ln>
                          <a:solidFill>
                            <a:sysClr val="windowText" lastClr="000000"/>
                          </a:solidFill>
                        </a:ln>
                        <a:solidFill>
                          <a:srgbClr val="990033"/>
                        </a:solidFill>
                      </a:endParaRP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rPr>
                        <a:t>A Syrian </a:t>
                      </a:r>
                      <a:r>
                        <a:rPr lang="en-US" sz="2800" b="1" kern="1200" dirty="0">
                          <a:solidFill>
                            <a:srgbClr val="990033"/>
                          </a:solidFill>
                          <a:effectLst/>
                        </a:rPr>
                        <a:t>goddess/idol</a:t>
                      </a:r>
                      <a:r>
                        <a:rPr lang="en-US" sz="2800" kern="1200" dirty="0">
                          <a:effectLst/>
                        </a:rPr>
                        <a:t> whose </a:t>
                      </a:r>
                      <a:r>
                        <a:rPr lang="en-US" sz="2800" b="1" kern="1200" dirty="0">
                          <a:solidFill>
                            <a:srgbClr val="990033"/>
                          </a:solidFill>
                          <a:effectLst/>
                        </a:rPr>
                        <a:t>worship was very ancient and common among the Israelites.  </a:t>
                      </a:r>
                      <a:br>
                        <a:rPr lang="en-US" sz="2800" kern="1200" dirty="0">
                          <a:effectLst/>
                        </a:rPr>
                      </a:br>
                      <a:r>
                        <a:rPr lang="en-US" sz="2800" kern="1200" dirty="0">
                          <a:effectLst/>
                        </a:rPr>
                        <a:t>She is generally mentioned in connection with Baal, and is </a:t>
                      </a:r>
                      <a:r>
                        <a:rPr lang="en-US" sz="2800" b="1" u="sng" kern="1200" dirty="0">
                          <a:solidFill>
                            <a:srgbClr val="990033"/>
                          </a:solidFill>
                          <a:effectLst/>
                        </a:rPr>
                        <a:t>commonly identified</a:t>
                      </a:r>
                      <a:r>
                        <a:rPr lang="en-US" sz="2800" b="1" kern="1200" dirty="0">
                          <a:solidFill>
                            <a:srgbClr val="990033"/>
                          </a:solidFill>
                          <a:effectLst/>
                        </a:rPr>
                        <a:t> </a:t>
                      </a:r>
                      <a:r>
                        <a:rPr lang="en-US" sz="2800" b="1" u="sng" kern="1200" dirty="0">
                          <a:solidFill>
                            <a:srgbClr val="990033"/>
                          </a:solidFill>
                          <a:effectLst/>
                        </a:rPr>
                        <a:t>with</a:t>
                      </a:r>
                      <a:r>
                        <a:rPr lang="en-US" sz="2800" b="1" kern="1200" dirty="0">
                          <a:solidFill>
                            <a:srgbClr val="990033"/>
                          </a:solidFill>
                          <a:effectLst/>
                        </a:rPr>
                        <a:t> </a:t>
                      </a:r>
                      <a:r>
                        <a:rPr lang="en-US" sz="2800" kern="1200" dirty="0">
                          <a:effectLst/>
                        </a:rPr>
                        <a:t>Astarte, </a:t>
                      </a:r>
                      <a:r>
                        <a:rPr lang="en-US" sz="2800" b="1" u="sng" kern="1200" dirty="0">
                          <a:ln>
                            <a:solidFill>
                              <a:srgbClr val="000000"/>
                            </a:solidFill>
                          </a:ln>
                          <a:solidFill>
                            <a:srgbClr val="990033"/>
                          </a:solidFill>
                          <a:effectLst/>
                        </a:rPr>
                        <a:t>the goddess of the moon</a:t>
                      </a:r>
                      <a:r>
                        <a:rPr lang="en-US" sz="2800" b="1" kern="1200" dirty="0">
                          <a:ln>
                            <a:solidFill>
                              <a:srgbClr val="000000"/>
                            </a:solidFill>
                          </a:ln>
                          <a:solidFill>
                            <a:srgbClr val="990033"/>
                          </a:solidFill>
                          <a:effectLst/>
                        </a:rPr>
                        <a:t>.  </a:t>
                      </a:r>
                      <a:endParaRPr lang="en-US" sz="2800" b="1" kern="1200" dirty="0">
                        <a:ln>
                          <a:solidFill>
                            <a:srgbClr val="000000"/>
                          </a:solidFill>
                        </a:ln>
                        <a:solidFill>
                          <a:srgbClr val="990033"/>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2"/>
                  </a:ext>
                </a:extLst>
              </a:tr>
              <a:tr h="370840">
                <a:tc>
                  <a:txBody>
                    <a:bodyPr/>
                    <a:lstStyle/>
                    <a:p>
                      <a:r>
                        <a:rPr lang="en-US" sz="2800" b="1" dirty="0">
                          <a:ln>
                            <a:solidFill>
                              <a:sysClr val="windowText" lastClr="000000"/>
                            </a:solidFill>
                          </a:ln>
                          <a:solidFill>
                            <a:srgbClr val="990033"/>
                          </a:solidFill>
                        </a:rPr>
                        <a:t>Queen of Heaven</a:t>
                      </a:r>
                    </a:p>
                  </a:txBody>
                  <a:tcPr>
                    <a:cell3D prstMaterial="dkEdge">
                      <a:bevel/>
                      <a:lightRig rig="flood" dir="t"/>
                    </a:cell3D>
                  </a:tcPr>
                </a:tc>
                <a:tc>
                  <a:txBody>
                    <a:bodyPr/>
                    <a:lstStyle/>
                    <a:p>
                      <a:r>
                        <a:rPr lang="en-US" sz="2800" b="1" u="sng" kern="1200" dirty="0">
                          <a:solidFill>
                            <a:srgbClr val="990033"/>
                          </a:solidFill>
                          <a:effectLst/>
                        </a:rPr>
                        <a:t>The moon was called the</a:t>
                      </a:r>
                      <a:r>
                        <a:rPr lang="en-US" sz="2800" b="1" kern="1200" dirty="0">
                          <a:solidFill>
                            <a:srgbClr val="990033"/>
                          </a:solidFill>
                          <a:effectLst/>
                        </a:rPr>
                        <a:t> </a:t>
                      </a:r>
                      <a:r>
                        <a:rPr lang="en-US" sz="2800" b="1" kern="1200" dirty="0">
                          <a:ln>
                            <a:solidFill>
                              <a:srgbClr val="000000"/>
                            </a:solidFill>
                          </a:ln>
                          <a:solidFill>
                            <a:srgbClr val="990033"/>
                          </a:solidFill>
                          <a:effectLst/>
                        </a:rPr>
                        <a:t>“</a:t>
                      </a:r>
                      <a:r>
                        <a:rPr lang="en-US" sz="2800" b="1" u="sng" kern="1200" dirty="0">
                          <a:ln>
                            <a:solidFill>
                              <a:srgbClr val="000000"/>
                            </a:solidFill>
                          </a:ln>
                          <a:solidFill>
                            <a:srgbClr val="990033"/>
                          </a:solidFill>
                          <a:effectLst/>
                        </a:rPr>
                        <a:t>queen of heaven</a:t>
                      </a:r>
                      <a:r>
                        <a:rPr lang="en-US" sz="2800" b="1" kern="1200" dirty="0">
                          <a:ln>
                            <a:solidFill>
                              <a:srgbClr val="000000"/>
                            </a:solidFill>
                          </a:ln>
                          <a:solidFill>
                            <a:srgbClr val="990033"/>
                          </a:solidFill>
                          <a:effectLst/>
                        </a:rPr>
                        <a:t>.” </a:t>
                      </a:r>
                      <a:br>
                        <a:rPr lang="en-US" sz="2800" kern="1200" dirty="0">
                          <a:ln>
                            <a:solidFill>
                              <a:srgbClr val="000000"/>
                            </a:solidFill>
                          </a:ln>
                          <a:effectLst/>
                        </a:rPr>
                      </a:br>
                      <a:r>
                        <a:rPr lang="en-US" sz="2800" kern="1200" dirty="0">
                          <a:effectLst/>
                        </a:rPr>
                        <a:t> There are 3 rebukes from Jeremiah to Judah for this abomination (Jer 7:18; 44:7-19, 25). </a:t>
                      </a:r>
                      <a:endParaRPr lang="en-US" sz="2800" dirty="0"/>
                    </a:p>
                  </a:txBody>
                  <a:tcPr>
                    <a:cell3D prstMaterial="dkEdge">
                      <a:bevel/>
                      <a:lightRig rig="flood" dir="t"/>
                    </a:cell3D>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a:xfrm>
            <a:off x="8991600" y="6356350"/>
            <a:ext cx="2743200" cy="365125"/>
          </a:xfrm>
        </p:spPr>
        <p:txBody>
          <a:bodyPr/>
          <a:lstStyle/>
          <a:p>
            <a:fld id="{AA4C6552-42F6-43F2-A3FB-E92E8C09004E}" type="slidenum">
              <a:rPr lang="en-US" smtClean="0"/>
              <a:t>67</a:t>
            </a:fld>
            <a:endParaRPr lang="en-US" dirty="0"/>
          </a:p>
        </p:txBody>
      </p:sp>
    </p:spTree>
    <p:extLst>
      <p:ext uri="{BB962C8B-B14F-4D97-AF65-F5344CB8AC3E}">
        <p14:creationId xmlns:p14="http://schemas.microsoft.com/office/powerpoint/2010/main" val="2007198002"/>
      </p:ext>
    </p:extLst>
  </p:cSld>
  <p:clrMapOvr>
    <a:masterClrMapping/>
  </p:clrMapOvr>
  <p:transition spd="slow">
    <p:circl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C6552-42F6-43F2-A3FB-E92E8C09004E}" type="slidenum">
              <a:rPr lang="en-US" smtClean="0"/>
              <a:t>68</a:t>
            </a:fld>
            <a:endParaRPr lang="en-US"/>
          </a:p>
        </p:txBody>
      </p:sp>
      <p:graphicFrame>
        <p:nvGraphicFramePr>
          <p:cNvPr id="6" name="Content Placeholder 4"/>
          <p:cNvGraphicFramePr>
            <a:graphicFrameLocks/>
          </p:cNvGraphicFramePr>
          <p:nvPr>
            <p:extLst>
              <p:ext uri="{D42A27DB-BD31-4B8C-83A1-F6EECF244321}">
                <p14:modId xmlns:p14="http://schemas.microsoft.com/office/powerpoint/2010/main" val="3896353631"/>
              </p:ext>
            </p:extLst>
          </p:nvPr>
        </p:nvGraphicFramePr>
        <p:xfrm>
          <a:off x="304800" y="228600"/>
          <a:ext cx="11582400" cy="640080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9982200">
                  <a:extLst>
                    <a:ext uri="{9D8B030D-6E8A-4147-A177-3AD203B41FA5}">
                      <a16:colId xmlns:a16="http://schemas.microsoft.com/office/drawing/2014/main" val="2000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n>
                            <a:solidFill>
                              <a:schemeClr val="accent5">
                                <a:lumMod val="75000"/>
                              </a:schemeClr>
                            </a:solidFill>
                          </a:ln>
                        </a:rPr>
                        <a:t>Name</a:t>
                      </a:r>
                      <a:endParaRPr lang="en-US" sz="1800" b="1" dirty="0">
                        <a:ln>
                          <a:solidFill>
                            <a:schemeClr val="accent5">
                              <a:lumMod val="75000"/>
                            </a:schemeClr>
                          </a:solidFill>
                        </a:ln>
                      </a:endParaRPr>
                    </a:p>
                  </a:txBody>
                  <a:tcPr>
                    <a:cell3D prstMaterial="dkEdge">
                      <a:bevel/>
                      <a:lightRig rig="flood" dir="t"/>
                    </a:cell3D>
                  </a:tcPr>
                </a:tc>
                <a:tc>
                  <a:txBody>
                    <a:bodyPr/>
                    <a:lstStyle/>
                    <a:p>
                      <a:pPr algn="ctr"/>
                      <a:r>
                        <a:rPr lang="en-US" sz="3200" dirty="0">
                          <a:ln>
                            <a:solidFill>
                              <a:schemeClr val="accent5">
                                <a:lumMod val="75000"/>
                              </a:schemeClr>
                            </a:solidFill>
                          </a:ln>
                        </a:rPr>
                        <a:t>Definition</a:t>
                      </a:r>
                    </a:p>
                  </a:txBody>
                  <a:tcPr>
                    <a:cell3D prstMaterial="dkEdge">
                      <a:bevel/>
                      <a:lightRig rig="flood" dir="t"/>
                    </a:cell3D>
                  </a:tcPr>
                </a:tc>
                <a:extLst>
                  <a:ext uri="{0D108BD9-81ED-4DB2-BD59-A6C34878D82A}">
                    <a16:rowId xmlns:a16="http://schemas.microsoft.com/office/drawing/2014/main" val="10000"/>
                  </a:ext>
                </a:extLst>
              </a:tr>
              <a:tr h="370840">
                <a:tc>
                  <a:txBody>
                    <a:bodyPr/>
                    <a:lstStyle/>
                    <a:p>
                      <a:r>
                        <a:rPr lang="en-US" sz="2800" b="1" dirty="0">
                          <a:ln>
                            <a:solidFill>
                              <a:sysClr val="windowText" lastClr="000000"/>
                            </a:solidFill>
                          </a:ln>
                          <a:solidFill>
                            <a:srgbClr val="9E2A2A"/>
                          </a:solidFill>
                        </a:rPr>
                        <a:t>Groves</a:t>
                      </a: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rPr>
                        <a:t>“Tree image(s)” for worship of the goddess </a:t>
                      </a:r>
                      <a:r>
                        <a:rPr lang="en-US" sz="2800" kern="1200" dirty="0" err="1">
                          <a:effectLst/>
                        </a:rPr>
                        <a:t>Ashtaroth</a:t>
                      </a:r>
                      <a:r>
                        <a:rPr lang="en-US" sz="2800" kern="1200" dirty="0">
                          <a:effectLst/>
                        </a:rPr>
                        <a:t>.  </a:t>
                      </a:r>
                      <a:br>
                        <a:rPr lang="en-US" sz="2800" kern="1200" dirty="0">
                          <a:effectLst/>
                        </a:rPr>
                      </a:br>
                      <a:r>
                        <a:rPr lang="en-US" sz="2800" kern="1200" dirty="0">
                          <a:effectLst/>
                        </a:rPr>
                        <a:t>It was forbidden by </a:t>
                      </a:r>
                      <a:r>
                        <a:rPr lang="en-US" sz="2800" b="1" kern="1200" dirty="0">
                          <a:solidFill>
                            <a:srgbClr val="0070C0"/>
                          </a:solidFill>
                          <a:effectLst/>
                        </a:rPr>
                        <a:t>Yahuah</a:t>
                      </a:r>
                      <a:r>
                        <a:rPr lang="en-US" sz="2800" kern="1200" dirty="0">
                          <a:effectLst/>
                        </a:rPr>
                        <a:t> for “groves” to be established for worship.  </a:t>
                      </a:r>
                      <a:r>
                        <a:rPr lang="en-US" sz="2000" kern="1200" dirty="0">
                          <a:effectLst/>
                        </a:rPr>
                        <a:t>(11 references in the Old</a:t>
                      </a:r>
                      <a:r>
                        <a:rPr lang="en-US" sz="2000" kern="1200" baseline="0" dirty="0">
                          <a:effectLst/>
                        </a:rPr>
                        <a:t> Testament</a:t>
                      </a:r>
                      <a:r>
                        <a:rPr lang="en-US" sz="2000" kern="1200" dirty="0">
                          <a:effectLst/>
                        </a:rPr>
                        <a:t> for Israel’s worship in the groves.) </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1"/>
                  </a:ext>
                </a:extLst>
              </a:tr>
              <a:tr h="370840">
                <a:tc>
                  <a:txBody>
                    <a:bodyPr/>
                    <a:lstStyle/>
                    <a:p>
                      <a:endParaRPr lang="en-US" sz="2800" dirty="0">
                        <a:solidFill>
                          <a:schemeClr val="accent2">
                            <a:lumMod val="75000"/>
                          </a:schemeClr>
                        </a:solidFill>
                      </a:endParaRPr>
                    </a:p>
                  </a:txBody>
                  <a:tcPr>
                    <a:cell3D prstMaterial="dkEdge">
                      <a:bevel/>
                      <a:lightRig rig="flood" dir="t"/>
                    </a:cell3D>
                  </a:tcPr>
                </a:tc>
                <a:tc>
                  <a:txBody>
                    <a:bodyPr/>
                    <a:lstStyle/>
                    <a:p>
                      <a:pPr marL="285750" lvl="0" indent="-285750">
                        <a:buFont typeface="Arial" pitchFamily="34" charset="0"/>
                        <a:buChar char="•"/>
                      </a:pPr>
                      <a:r>
                        <a:rPr lang="en-US" sz="2800" b="1" kern="1200" dirty="0">
                          <a:solidFill>
                            <a:srgbClr val="0070C0"/>
                          </a:solidFill>
                          <a:effectLst/>
                        </a:rPr>
                        <a:t>Isa 40:20  </a:t>
                      </a:r>
                      <a:r>
                        <a:rPr lang="en-US" sz="2800" b="1" kern="1200" dirty="0">
                          <a:effectLst/>
                        </a:rPr>
                        <a:t>He that </a:t>
                      </a:r>
                      <a:r>
                        <a:rPr lang="en-US" sz="2800" kern="1200" dirty="0">
                          <a:effectLst/>
                        </a:rPr>
                        <a:t>is so impoverished that he hath no oblation </a:t>
                      </a:r>
                      <a:r>
                        <a:rPr lang="en-US" sz="2800" b="1" kern="1200" dirty="0" err="1">
                          <a:solidFill>
                            <a:srgbClr val="9E2A2A"/>
                          </a:solidFill>
                          <a:effectLst/>
                        </a:rPr>
                        <a:t>chooseth</a:t>
                      </a:r>
                      <a:r>
                        <a:rPr lang="en-US" sz="2800" kern="1200" dirty="0">
                          <a:solidFill>
                            <a:srgbClr val="9E2A2A"/>
                          </a:solidFill>
                          <a:effectLst/>
                        </a:rPr>
                        <a:t> </a:t>
                      </a:r>
                      <a:r>
                        <a:rPr lang="en-US" sz="2800" b="1" kern="1200" dirty="0">
                          <a:solidFill>
                            <a:srgbClr val="9E2A2A"/>
                          </a:solidFill>
                          <a:effectLst/>
                        </a:rPr>
                        <a:t>a tree </a:t>
                      </a:r>
                      <a:r>
                        <a:rPr lang="en-US" sz="2800" kern="1200" dirty="0">
                          <a:effectLst/>
                        </a:rPr>
                        <a:t>that will not rot; he </a:t>
                      </a:r>
                      <a:r>
                        <a:rPr lang="en-US" sz="2800" kern="1200" dirty="0" err="1">
                          <a:effectLst/>
                        </a:rPr>
                        <a:t>seeketh</a:t>
                      </a:r>
                      <a:r>
                        <a:rPr lang="en-US" sz="2800" kern="1200" dirty="0">
                          <a:effectLst/>
                        </a:rPr>
                        <a:t> unto him a cunning workman </a:t>
                      </a:r>
                      <a:r>
                        <a:rPr lang="en-US" sz="2800" b="1" kern="1200" dirty="0">
                          <a:solidFill>
                            <a:srgbClr val="9E2A2A"/>
                          </a:solidFill>
                          <a:effectLst/>
                        </a:rPr>
                        <a:t>to prepare a graven image</a:t>
                      </a:r>
                      <a:r>
                        <a:rPr lang="en-US" sz="2800" kern="1200" dirty="0">
                          <a:solidFill>
                            <a:srgbClr val="9E2A2A"/>
                          </a:solidFill>
                          <a:effectLst/>
                        </a:rPr>
                        <a:t>, </a:t>
                      </a:r>
                      <a:r>
                        <a:rPr lang="en-US" sz="2800" kern="1200" dirty="0">
                          <a:effectLst/>
                        </a:rPr>
                        <a:t>that shall not be moved.  </a:t>
                      </a:r>
                    </a:p>
                    <a:p>
                      <a:pPr marL="285750" lvl="0" indent="-285750">
                        <a:buFont typeface="Arial" pitchFamily="34" charset="0"/>
                        <a:buChar char="•"/>
                      </a:pPr>
                      <a:r>
                        <a:rPr lang="en-US" sz="2800" b="1" kern="1200" dirty="0">
                          <a:solidFill>
                            <a:srgbClr val="0070C0"/>
                          </a:solidFill>
                          <a:effectLst/>
                        </a:rPr>
                        <a:t>2 Kings 17:16  </a:t>
                      </a:r>
                      <a:r>
                        <a:rPr lang="en-US" sz="2800" kern="1200" dirty="0">
                          <a:effectLst/>
                        </a:rPr>
                        <a:t>And they left all the commandments of </a:t>
                      </a:r>
                      <a:r>
                        <a:rPr lang="en-US" sz="2800" b="1" kern="1200" dirty="0">
                          <a:solidFill>
                            <a:srgbClr val="0070C0"/>
                          </a:solidFill>
                          <a:effectLst/>
                        </a:rPr>
                        <a:t>Yahuah</a:t>
                      </a:r>
                      <a:r>
                        <a:rPr lang="en-US" sz="2800" kern="1200" dirty="0">
                          <a:effectLst/>
                        </a:rPr>
                        <a:t> their</a:t>
                      </a:r>
                      <a:r>
                        <a:rPr lang="en-US" sz="2800" kern="1200" baseline="0" dirty="0">
                          <a:effectLst/>
                        </a:rPr>
                        <a:t> Elohim</a:t>
                      </a:r>
                      <a:r>
                        <a:rPr lang="en-US" sz="2800" kern="1200" dirty="0">
                          <a:effectLst/>
                        </a:rPr>
                        <a:t>, and </a:t>
                      </a:r>
                      <a:r>
                        <a:rPr lang="en-US" sz="2800" u="sng" kern="1200" dirty="0">
                          <a:effectLst/>
                        </a:rPr>
                        <a:t>made them molten images</a:t>
                      </a:r>
                      <a:r>
                        <a:rPr lang="en-US" sz="2800" kern="1200" dirty="0">
                          <a:effectLst/>
                        </a:rPr>
                        <a:t>, even </a:t>
                      </a:r>
                      <a:r>
                        <a:rPr lang="en-US" sz="2800" u="sng" kern="1200" dirty="0">
                          <a:effectLst/>
                        </a:rPr>
                        <a:t>two calves</a:t>
                      </a:r>
                      <a:r>
                        <a:rPr lang="en-US" sz="2800" kern="1200" dirty="0">
                          <a:effectLst/>
                        </a:rPr>
                        <a:t>, and </a:t>
                      </a:r>
                      <a:r>
                        <a:rPr lang="en-US" sz="2800" b="1" u="sng" kern="1200" dirty="0">
                          <a:solidFill>
                            <a:srgbClr val="9E2A2A"/>
                          </a:solidFill>
                          <a:effectLst/>
                        </a:rPr>
                        <a:t>made a grove</a:t>
                      </a:r>
                      <a:r>
                        <a:rPr lang="en-US" sz="2800" b="0" kern="1200" dirty="0">
                          <a:solidFill>
                            <a:srgbClr val="9E2A2A"/>
                          </a:solidFill>
                          <a:effectLst/>
                        </a:rPr>
                        <a:t>,</a:t>
                      </a:r>
                      <a:r>
                        <a:rPr lang="en-US" sz="2800" b="1" kern="1200" dirty="0">
                          <a:solidFill>
                            <a:srgbClr val="9E2A2A"/>
                          </a:solidFill>
                          <a:effectLst/>
                        </a:rPr>
                        <a:t> </a:t>
                      </a:r>
                      <a:r>
                        <a:rPr lang="en-US" sz="2800" kern="1200" dirty="0">
                          <a:effectLst/>
                        </a:rPr>
                        <a:t>and </a:t>
                      </a:r>
                      <a:r>
                        <a:rPr lang="en-US" sz="2800" u="sng" kern="1200" dirty="0">
                          <a:effectLst/>
                        </a:rPr>
                        <a:t>worshipped all the host of heaven</a:t>
                      </a:r>
                      <a:r>
                        <a:rPr lang="en-US" sz="2800" kern="1200" dirty="0">
                          <a:effectLst/>
                        </a:rPr>
                        <a:t>, and </a:t>
                      </a:r>
                      <a:br>
                        <a:rPr lang="en-US" sz="2800" kern="1200" dirty="0">
                          <a:effectLst/>
                        </a:rPr>
                      </a:br>
                      <a:r>
                        <a:rPr lang="en-US" sz="2800" u="sng" kern="1200" dirty="0">
                          <a:effectLst/>
                        </a:rPr>
                        <a:t>served Baal</a:t>
                      </a:r>
                      <a:r>
                        <a:rPr lang="en-US" sz="2800" kern="1200" dirty="0">
                          <a:effectLst/>
                        </a:rPr>
                        <a:t>.</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2"/>
                  </a:ext>
                </a:extLst>
              </a:tr>
              <a:tr h="370840">
                <a:tc>
                  <a:txBody>
                    <a:bodyPr/>
                    <a:lstStyle/>
                    <a:p>
                      <a:r>
                        <a:rPr lang="en-US" sz="2800" b="1" dirty="0">
                          <a:ln>
                            <a:solidFill>
                              <a:sysClr val="windowText" lastClr="000000"/>
                            </a:solidFill>
                          </a:ln>
                          <a:solidFill>
                            <a:srgbClr val="9E2A2A"/>
                          </a:solidFill>
                        </a:rPr>
                        <a:t>High Places</a:t>
                      </a: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rPr>
                        <a:t>A term used to describe places of worship for </a:t>
                      </a:r>
                      <a:r>
                        <a:rPr lang="en-US" sz="2800" b="1" kern="1200" dirty="0">
                          <a:solidFill>
                            <a:srgbClr val="0070C0"/>
                          </a:solidFill>
                          <a:effectLst/>
                        </a:rPr>
                        <a:t>Yahuah</a:t>
                      </a:r>
                      <a:r>
                        <a:rPr lang="en-US" sz="2800" kern="1200" dirty="0">
                          <a:effectLst/>
                        </a:rPr>
                        <a:t> in groves </a:t>
                      </a:r>
                      <a:br>
                        <a:rPr lang="en-US" sz="2800" kern="1200" dirty="0">
                          <a:effectLst/>
                        </a:rPr>
                      </a:br>
                      <a:r>
                        <a:rPr lang="en-US" sz="2800" kern="1200" dirty="0">
                          <a:effectLst/>
                        </a:rPr>
                        <a:t>(13 in OT); </a:t>
                      </a:r>
                      <a:r>
                        <a:rPr lang="en-US" sz="2800" b="1" kern="1200" dirty="0">
                          <a:effectLst/>
                        </a:rPr>
                        <a:t>idolatrous worship </a:t>
                      </a:r>
                      <a:r>
                        <a:rPr lang="en-US" sz="2800" kern="1200" dirty="0">
                          <a:effectLst/>
                        </a:rPr>
                        <a:t>(9 in OT); </a:t>
                      </a:r>
                      <a:br>
                        <a:rPr lang="en-US" sz="2800" kern="1200" dirty="0">
                          <a:effectLst/>
                        </a:rPr>
                      </a:br>
                      <a:r>
                        <a:rPr lang="en-US" sz="2800" b="1" kern="1200" dirty="0">
                          <a:effectLst/>
                        </a:rPr>
                        <a:t>idolatrous high places to be destroyed</a:t>
                      </a:r>
                      <a:r>
                        <a:rPr lang="en-US" sz="2800" kern="1200" dirty="0">
                          <a:effectLst/>
                        </a:rPr>
                        <a:t> (5 in OT).</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3"/>
                  </a:ext>
                </a:extLst>
              </a:tr>
            </a:tbl>
          </a:graphicData>
        </a:graphic>
      </p:graphicFrame>
      <p:sp>
        <p:nvSpPr>
          <p:cNvPr id="8" name="Slide Number Placeholder 3"/>
          <p:cNvSpPr txBox="1">
            <a:spLocks/>
          </p:cNvSpPr>
          <p:nvPr/>
        </p:nvSpPr>
        <p:spPr>
          <a:xfrm>
            <a:off x="8991600" y="61722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pPr/>
              <a:t>68</a:t>
            </a:fld>
            <a:endParaRPr lang="en-US" dirty="0"/>
          </a:p>
        </p:txBody>
      </p:sp>
      <p:pic>
        <p:nvPicPr>
          <p:cNvPr id="10" name="Picture 3" descr="C:\Users\Rae\Desktop\ashroteth pole possibl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046" y="2819399"/>
            <a:ext cx="1502410" cy="2003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16868"/>
      </p:ext>
    </p:extLst>
  </p:cSld>
  <p:clrMapOvr>
    <a:masterClrMapping/>
  </p:clrMapOvr>
  <p:transition spd="slow">
    <p:circl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C6552-42F6-43F2-A3FB-E92E8C09004E}" type="slidenum">
              <a:rPr lang="en-US" smtClean="0"/>
              <a:t>69</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2121315490"/>
              </p:ext>
            </p:extLst>
          </p:nvPr>
        </p:nvGraphicFramePr>
        <p:xfrm>
          <a:off x="457200" y="533400"/>
          <a:ext cx="8001001" cy="5547360"/>
        </p:xfrm>
        <a:graphic>
          <a:graphicData uri="http://schemas.openxmlformats.org/drawingml/2006/table">
            <a:tbl>
              <a:tblPr firstRow="1" bandRow="1">
                <a:tableStyleId>{00A15C55-8517-42AA-B614-E9B94910E393}</a:tableStyleId>
              </a:tblPr>
              <a:tblGrid>
                <a:gridCol w="1500188">
                  <a:extLst>
                    <a:ext uri="{9D8B030D-6E8A-4147-A177-3AD203B41FA5}">
                      <a16:colId xmlns:a16="http://schemas.microsoft.com/office/drawing/2014/main" val="20000"/>
                    </a:ext>
                  </a:extLst>
                </a:gridCol>
                <a:gridCol w="6500813">
                  <a:extLst>
                    <a:ext uri="{9D8B030D-6E8A-4147-A177-3AD203B41FA5}">
                      <a16:colId xmlns:a16="http://schemas.microsoft.com/office/drawing/2014/main" val="20001"/>
                    </a:ext>
                  </a:extLst>
                </a:gridCol>
              </a:tblGrid>
              <a:tr h="370840">
                <a:tc>
                  <a:txBody>
                    <a:bodyPr/>
                    <a:lstStyle/>
                    <a:p>
                      <a:pPr algn="ctr"/>
                      <a:r>
                        <a:rPr lang="en-US" sz="3200" dirty="0">
                          <a:ln>
                            <a:solidFill>
                              <a:schemeClr val="accent5">
                                <a:lumMod val="75000"/>
                              </a:schemeClr>
                            </a:solidFill>
                          </a:ln>
                        </a:rPr>
                        <a:t>Name</a:t>
                      </a:r>
                      <a:endParaRPr lang="en-US" dirty="0">
                        <a:ln>
                          <a:solidFill>
                            <a:schemeClr val="accent5">
                              <a:lumMod val="75000"/>
                            </a:schemeClr>
                          </a:solidFill>
                        </a:ln>
                      </a:endParaRPr>
                    </a:p>
                  </a:txBody>
                  <a:tcPr>
                    <a:cell3D prstMaterial="dkEdge">
                      <a:bevel/>
                      <a:lightRig rig="flood" dir="t"/>
                    </a:cell3D>
                  </a:tcPr>
                </a:tc>
                <a:tc>
                  <a:txBody>
                    <a:bodyPr/>
                    <a:lstStyle/>
                    <a:p>
                      <a:pPr algn="ctr"/>
                      <a:r>
                        <a:rPr lang="en-US" sz="3200" dirty="0">
                          <a:ln>
                            <a:solidFill>
                              <a:schemeClr val="accent5">
                                <a:lumMod val="75000"/>
                              </a:schemeClr>
                            </a:solidFill>
                          </a:ln>
                        </a:rPr>
                        <a:t>Definition</a:t>
                      </a:r>
                      <a:endParaRPr lang="en-US" dirty="0">
                        <a:ln>
                          <a:solidFill>
                            <a:schemeClr val="accent5">
                              <a:lumMod val="75000"/>
                            </a:schemeClr>
                          </a:solidFill>
                        </a:ln>
                      </a:endParaRPr>
                    </a:p>
                  </a:txBody>
                  <a:tcPr>
                    <a:cell3D prstMaterial="dkEdge">
                      <a:bevel/>
                      <a:lightRig rig="flood" dir="t"/>
                    </a:cell3D>
                  </a:tcPr>
                </a:tc>
                <a:extLst>
                  <a:ext uri="{0D108BD9-81ED-4DB2-BD59-A6C34878D82A}">
                    <a16:rowId xmlns:a16="http://schemas.microsoft.com/office/drawing/2014/main" val="10000"/>
                  </a:ext>
                </a:extLst>
              </a:tr>
              <a:tr h="370840">
                <a:tc>
                  <a:txBody>
                    <a:bodyPr/>
                    <a:lstStyle/>
                    <a:p>
                      <a:r>
                        <a:rPr lang="en-US" sz="2800" b="1" dirty="0" err="1">
                          <a:ln>
                            <a:solidFill>
                              <a:srgbClr val="002060"/>
                            </a:solidFill>
                          </a:ln>
                          <a:solidFill>
                            <a:srgbClr val="FFC000"/>
                          </a:solidFill>
                          <a:effectLst>
                            <a:outerShdw blurRad="38100" dist="38100" dir="2700000" algn="tl">
                              <a:srgbClr val="000000">
                                <a:alpha val="43137"/>
                              </a:srgbClr>
                            </a:outerShdw>
                          </a:effectLst>
                        </a:rPr>
                        <a:t>Chiun</a:t>
                      </a:r>
                      <a:endParaRPr lang="en-US" sz="2800" b="1" dirty="0">
                        <a:ln>
                          <a:solidFill>
                            <a:srgbClr val="002060"/>
                          </a:solidFill>
                        </a:ln>
                        <a:solidFill>
                          <a:srgbClr val="FFC000"/>
                        </a:solidFill>
                        <a:effectLst>
                          <a:outerShdw blurRad="38100" dist="38100" dir="2700000" algn="tl">
                            <a:srgbClr val="000000">
                              <a:alpha val="43137"/>
                            </a:srgbClr>
                          </a:outerShdw>
                        </a:effectLst>
                      </a:endParaRP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rPr>
                        <a:t>An idol made and worshipped by the Israelites in the wilderness.</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1"/>
                  </a:ext>
                </a:extLst>
              </a:tr>
              <a:tr h="370840">
                <a:tc>
                  <a:txBody>
                    <a:bodyPr/>
                    <a:lstStyle/>
                    <a:p>
                      <a:r>
                        <a:rPr lang="en-US" sz="2800" b="1" dirty="0" err="1">
                          <a:ln>
                            <a:solidFill>
                              <a:srgbClr val="002060"/>
                            </a:solidFill>
                          </a:ln>
                          <a:solidFill>
                            <a:srgbClr val="FFC000"/>
                          </a:solidFill>
                          <a:effectLst>
                            <a:outerShdw blurRad="38100" dist="38100" dir="2700000" algn="tl">
                              <a:srgbClr val="000000">
                                <a:alpha val="43137"/>
                              </a:srgbClr>
                            </a:outerShdw>
                          </a:effectLst>
                        </a:rPr>
                        <a:t>Molech</a:t>
                      </a:r>
                      <a:br>
                        <a:rPr lang="en-US" sz="2800" b="1" dirty="0">
                          <a:solidFill>
                            <a:srgbClr val="FFC000"/>
                          </a:solidFill>
                          <a:effectLst>
                            <a:outerShdw blurRad="38100" dist="38100" dir="2700000" algn="tl">
                              <a:srgbClr val="000000">
                                <a:alpha val="43137"/>
                              </a:srgbClr>
                            </a:outerShdw>
                          </a:effectLst>
                        </a:rPr>
                      </a:br>
                      <a:r>
                        <a:rPr lang="en-US" sz="2800" b="1" dirty="0">
                          <a:ln>
                            <a:solidFill>
                              <a:srgbClr val="002060"/>
                            </a:solidFill>
                          </a:ln>
                          <a:solidFill>
                            <a:srgbClr val="FFC000"/>
                          </a:solidFill>
                          <a:effectLst>
                            <a:outerShdw blurRad="38100" dist="38100" dir="2700000" algn="tl">
                              <a:srgbClr val="000000">
                                <a:alpha val="43137"/>
                              </a:srgbClr>
                            </a:outerShdw>
                          </a:effectLst>
                        </a:rPr>
                        <a:t>Moloch</a:t>
                      </a:r>
                      <a:br>
                        <a:rPr lang="en-US" sz="2800" b="1" dirty="0">
                          <a:solidFill>
                            <a:srgbClr val="FFC000"/>
                          </a:solidFill>
                          <a:effectLst>
                            <a:outerShdw blurRad="38100" dist="38100" dir="2700000" algn="tl">
                              <a:srgbClr val="000000">
                                <a:alpha val="43137"/>
                              </a:srgbClr>
                            </a:outerShdw>
                          </a:effectLst>
                        </a:rPr>
                      </a:br>
                      <a:r>
                        <a:rPr lang="en-US" sz="2800" b="1" dirty="0" err="1">
                          <a:ln>
                            <a:solidFill>
                              <a:srgbClr val="002060"/>
                            </a:solidFill>
                          </a:ln>
                          <a:solidFill>
                            <a:srgbClr val="FFC000"/>
                          </a:solidFill>
                          <a:effectLst>
                            <a:outerShdw blurRad="38100" dist="38100" dir="2700000" algn="tl">
                              <a:srgbClr val="000000">
                                <a:alpha val="43137"/>
                              </a:srgbClr>
                            </a:outerShdw>
                          </a:effectLst>
                        </a:rPr>
                        <a:t>Milcom</a:t>
                      </a:r>
                      <a:endParaRPr lang="en-US" sz="2800" b="1" dirty="0">
                        <a:ln>
                          <a:solidFill>
                            <a:srgbClr val="002060"/>
                          </a:solidFill>
                        </a:ln>
                        <a:solidFill>
                          <a:srgbClr val="FFC000"/>
                        </a:solidFill>
                        <a:effectLst>
                          <a:outerShdw blurRad="38100" dist="38100" dir="2700000" algn="tl">
                            <a:srgbClr val="000000">
                              <a:alpha val="43137"/>
                            </a:srgbClr>
                          </a:outerShdw>
                        </a:effectLst>
                      </a:endParaRPr>
                    </a:p>
                  </a:txBody>
                  <a:tcPr>
                    <a:cell3D prstMaterial="dkEdge">
                      <a:bevel/>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rPr>
                        <a:t>An idol of the Ammonites; worshipped by Solomon and his wives.  Israel sacrificed their children to </a:t>
                      </a:r>
                      <a:r>
                        <a:rPr lang="en-US" sz="2800" kern="1200" dirty="0" err="1">
                          <a:effectLst/>
                        </a:rPr>
                        <a:t>Molech’s</a:t>
                      </a:r>
                      <a:r>
                        <a:rPr lang="en-US" sz="2800" kern="1200" dirty="0">
                          <a:effectLst/>
                        </a:rPr>
                        <a:t> molten arms </a:t>
                      </a:r>
                      <a:br>
                        <a:rPr lang="en-US" sz="2800" kern="1200" dirty="0">
                          <a:effectLst/>
                        </a:rPr>
                      </a:br>
                      <a:r>
                        <a:rPr lang="en-US" sz="2800" kern="1200" dirty="0">
                          <a:effectLst/>
                        </a:rPr>
                        <a:t>(12 in OT). </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2"/>
                  </a:ext>
                </a:extLst>
              </a:tr>
              <a:tr h="370840">
                <a:tc>
                  <a:txBody>
                    <a:bodyPr/>
                    <a:lstStyle/>
                    <a:p>
                      <a:endParaRPr lang="en-US" sz="2800" dirty="0"/>
                    </a:p>
                  </a:txBody>
                  <a:tcPr>
                    <a:cell3D prstMaterial="dkEdge">
                      <a:bevel/>
                      <a:lightRig rig="flood" dir="t"/>
                    </a:cell3D>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b="1" kern="1200" dirty="0">
                          <a:ln>
                            <a:solidFill>
                              <a:srgbClr val="002060"/>
                            </a:solidFill>
                          </a:ln>
                          <a:solidFill>
                            <a:srgbClr val="FFC000"/>
                          </a:solidFill>
                          <a:effectLst>
                            <a:outerShdw blurRad="38100" dist="38100" dir="2700000" algn="tl">
                              <a:srgbClr val="000000">
                                <a:alpha val="43137"/>
                              </a:srgbClr>
                            </a:outerShdw>
                          </a:effectLst>
                        </a:rPr>
                        <a:t>Jer 7:31  </a:t>
                      </a:r>
                      <a:r>
                        <a:rPr lang="en-US" sz="2800" kern="1200" dirty="0">
                          <a:effectLst/>
                        </a:rPr>
                        <a:t>And they have built the high places of </a:t>
                      </a:r>
                      <a:r>
                        <a:rPr lang="en-US" sz="2800" kern="1200" dirty="0" err="1">
                          <a:effectLst/>
                        </a:rPr>
                        <a:t>Tophet</a:t>
                      </a:r>
                      <a:r>
                        <a:rPr lang="en-US" sz="2800" kern="1200" dirty="0">
                          <a:effectLst/>
                        </a:rPr>
                        <a:t> … </a:t>
                      </a:r>
                      <a:r>
                        <a:rPr lang="en-US" sz="2800" b="1" u="sng" kern="1200" dirty="0">
                          <a:ln>
                            <a:solidFill>
                              <a:srgbClr val="002060"/>
                            </a:solidFill>
                          </a:ln>
                          <a:solidFill>
                            <a:srgbClr val="FFC000"/>
                          </a:solidFill>
                          <a:effectLst>
                            <a:outerShdw blurRad="38100" dist="38100" dir="2700000" algn="tl">
                              <a:srgbClr val="000000">
                                <a:alpha val="43137"/>
                              </a:srgbClr>
                            </a:outerShdw>
                          </a:effectLst>
                        </a:rPr>
                        <a:t>to burn their sons </a:t>
                      </a:r>
                      <a:br>
                        <a:rPr lang="en-US" sz="2800" b="1" u="sng" kern="1200" dirty="0">
                          <a:ln>
                            <a:solidFill>
                              <a:srgbClr val="002060"/>
                            </a:solidFill>
                          </a:ln>
                          <a:solidFill>
                            <a:srgbClr val="FFC000"/>
                          </a:solidFill>
                          <a:effectLst>
                            <a:outerShdw blurRad="38100" dist="38100" dir="2700000" algn="tl">
                              <a:srgbClr val="000000">
                                <a:alpha val="43137"/>
                              </a:srgbClr>
                            </a:outerShdw>
                          </a:effectLst>
                        </a:rPr>
                      </a:br>
                      <a:r>
                        <a:rPr lang="en-US" sz="2800" b="1" u="sng" kern="1200" dirty="0">
                          <a:ln>
                            <a:solidFill>
                              <a:srgbClr val="002060"/>
                            </a:solidFill>
                          </a:ln>
                          <a:solidFill>
                            <a:srgbClr val="FFC000"/>
                          </a:solidFill>
                          <a:effectLst>
                            <a:outerShdw blurRad="38100" dist="38100" dir="2700000" algn="tl">
                              <a:srgbClr val="000000">
                                <a:alpha val="43137"/>
                              </a:srgbClr>
                            </a:outerShdw>
                          </a:effectLst>
                        </a:rPr>
                        <a:t>and their daughters in the fire</a:t>
                      </a:r>
                      <a:r>
                        <a:rPr lang="en-US" sz="2800" kern="1200" dirty="0">
                          <a:ln>
                            <a:solidFill>
                              <a:srgbClr val="002060"/>
                            </a:solidFill>
                          </a:ln>
                          <a:solidFill>
                            <a:srgbClr val="FFC000"/>
                          </a:solidFill>
                          <a:effectLst>
                            <a:outerShdw blurRad="38100" dist="38100" dir="2700000" algn="tl">
                              <a:srgbClr val="000000">
                                <a:alpha val="43137"/>
                              </a:srgbClr>
                            </a:outerShdw>
                          </a:effectLst>
                        </a:rPr>
                        <a:t>; </a:t>
                      </a:r>
                      <a:r>
                        <a:rPr lang="en-US" sz="2800" kern="1200" dirty="0">
                          <a:effectLst/>
                        </a:rPr>
                        <a:t>which I commanded them not, </a:t>
                      </a:r>
                      <a:r>
                        <a:rPr lang="en-US" sz="2800" u="sng" kern="1200" dirty="0">
                          <a:effectLst/>
                        </a:rPr>
                        <a:t>neither came it into my heart</a:t>
                      </a:r>
                      <a:r>
                        <a:rPr lang="en-US" sz="2800" u="none" kern="1200" dirty="0">
                          <a:effectLst/>
                        </a:rPr>
                        <a:t>. </a:t>
                      </a:r>
                      <a:endParaRPr lang="en-US" sz="2800" kern="1200" dirty="0">
                        <a:solidFill>
                          <a:schemeClr val="dk1"/>
                        </a:solidFill>
                        <a:effectLst/>
                        <a:latin typeface="+mn-lt"/>
                        <a:ea typeface="+mn-ea"/>
                        <a:cs typeface="+mn-cs"/>
                      </a:endParaRPr>
                    </a:p>
                  </a:txBody>
                  <a:tcPr>
                    <a:cell3D prstMaterial="dkEdge">
                      <a:bevel/>
                      <a:lightRig rig="flood" dir="t"/>
                    </a:cell3D>
                  </a:tcPr>
                </a:tc>
                <a:extLst>
                  <a:ext uri="{0D108BD9-81ED-4DB2-BD59-A6C34878D82A}">
                    <a16:rowId xmlns:a16="http://schemas.microsoft.com/office/drawing/2014/main" val="10003"/>
                  </a:ext>
                </a:extLst>
              </a:tr>
            </a:tbl>
          </a:graphicData>
        </a:graphic>
      </p:graphicFrame>
      <p:pic>
        <p:nvPicPr>
          <p:cNvPr id="2052" name="Picture 4" descr="C:\Users\Rae\Desktop\Molec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1081372"/>
            <a:ext cx="2857500" cy="37598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64390414"/>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7</a:t>
            </a:fld>
            <a:endParaRPr lang="en-US" sz="20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1341832599"/>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648049"/>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  Groves &amp; a Garden</a:t>
            </a:r>
            <a:endParaRPr lang="en-US" sz="3600" dirty="0"/>
          </a:p>
        </p:txBody>
      </p:sp>
      <p:sp>
        <p:nvSpPr>
          <p:cNvPr id="9" name="TextBox 8"/>
          <p:cNvSpPr txBox="1"/>
          <p:nvPr/>
        </p:nvSpPr>
        <p:spPr>
          <a:xfrm>
            <a:off x="429640" y="4027268"/>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15.  Judges to 700 BC  </a:t>
            </a:r>
            <a:endParaRPr lang="en-US" sz="3600" dirty="0"/>
          </a:p>
        </p:txBody>
      </p:sp>
      <p:sp>
        <p:nvSpPr>
          <p:cNvPr id="10" name="TextBox 9"/>
          <p:cNvSpPr txBox="1"/>
          <p:nvPr/>
        </p:nvSpPr>
        <p:spPr>
          <a:xfrm>
            <a:off x="433528" y="540003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16. </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Audience Participation  </a:t>
            </a:r>
            <a:endParaRPr lang="en-US" sz="3300" dirty="0"/>
          </a:p>
        </p:txBody>
      </p:sp>
      <p:sp>
        <p:nvSpPr>
          <p:cNvPr id="11" name="TextBox 10"/>
          <p:cNvSpPr txBox="1"/>
          <p:nvPr/>
        </p:nvSpPr>
        <p:spPr>
          <a:xfrm>
            <a:off x="428666" y="126639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13.  Two main ‘no gods’</a:t>
            </a:r>
            <a:endParaRPr lang="en-US" sz="3600" dirty="0"/>
          </a:p>
        </p:txBody>
      </p:sp>
      <p:sp>
        <p:nvSpPr>
          <p:cNvPr id="12"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There are 1000s of ‘no gods’ worshipped in this world today.  However, who are the two main OT ‘no gods’ that contend for divine worship?</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The “groves and high places” were specifically  designed for the worship of one ‘no god.’  Could there be a link back to the Garden of Eden?</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the heels of Joshua’s excellent leadership, Judges </a:t>
            </a:r>
            <a:r>
              <a:rPr lang="en-US" sz="1800" b="1" dirty="0">
                <a:solidFill>
                  <a:srgbClr val="006600"/>
                </a:solidFill>
              </a:rPr>
              <a:t>(and up to 700 BC) </a:t>
            </a:r>
            <a:r>
              <a:rPr lang="en-US" sz="2400" b="1" dirty="0">
                <a:solidFill>
                  <a:srgbClr val="006600"/>
                </a:solidFill>
              </a:rPr>
              <a:t>documents the seriousness of the worship of ‘no gods’ … on which calendar?</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6" name="TextBox 15"/>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660033"/>
                </a:solidFill>
                <a:effectLst>
                  <a:outerShdw blurRad="50800" dist="39000" dir="5460000" algn="tl">
                    <a:srgbClr val="000000">
                      <a:alpha val="38000"/>
                    </a:srgbClr>
                  </a:outerShdw>
                </a:effectLst>
              </a:rPr>
              <a:t>NEW</a:t>
            </a:r>
            <a:br>
              <a:rPr lang="en-US" sz="2800" b="1" dirty="0">
                <a:ln w="11430"/>
                <a:solidFill>
                  <a:srgbClr val="660033"/>
                </a:solidFill>
                <a:effectLst>
                  <a:outerShdw blurRad="50800" dist="39000" dir="5460000" algn="tl">
                    <a:srgbClr val="000000">
                      <a:alpha val="38000"/>
                    </a:srgbClr>
                  </a:outerShdw>
                </a:effectLst>
              </a:rPr>
            </a:br>
            <a:endParaRPr lang="en-US" sz="2800" b="1" dirty="0">
              <a:ln w="11430"/>
              <a:solidFill>
                <a:srgbClr val="660033"/>
              </a:solidFill>
              <a:effectLst>
                <a:outerShdw blurRad="50800" dist="39000" dir="5460000" algn="tl">
                  <a:srgbClr val="000000">
                    <a:alpha val="38000"/>
                  </a:srgbClr>
                </a:outerShdw>
              </a:effectLst>
            </a:endParaRPr>
          </a:p>
          <a:p>
            <a:pPr algn="ctr"/>
            <a:r>
              <a:rPr lang="en-US" sz="2800" b="1" dirty="0">
                <a:ln w="11430"/>
                <a:solidFill>
                  <a:srgbClr val="660033"/>
                </a:solidFill>
                <a:effectLst>
                  <a:outerShdw blurRad="50800" dist="39000" dir="5460000" algn="tl">
                    <a:srgbClr val="000000">
                      <a:alpha val="38000"/>
                    </a:srgbClr>
                  </a:outerShdw>
                </a:effectLst>
              </a:rPr>
              <a:t>L</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E</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SON</a:t>
            </a:r>
          </a:p>
        </p:txBody>
      </p:sp>
      <p:sp>
        <p:nvSpPr>
          <p:cNvPr id="18" name="Content Placeholder 2"/>
          <p:cNvSpPr txBox="1">
            <a:spLocks/>
          </p:cNvSpPr>
          <p:nvPr/>
        </p:nvSpPr>
        <p:spPr>
          <a:xfrm>
            <a:off x="522623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This study is best conducted by placing everything in </a:t>
            </a:r>
            <a:r>
              <a:rPr lang="en-US" sz="2400" b="1" u="sng" dirty="0">
                <a:solidFill>
                  <a:srgbClr val="494E16"/>
                </a:solidFill>
              </a:rPr>
              <a:t>order</a:t>
            </a:r>
            <a:r>
              <a:rPr lang="en-US" sz="2400" b="1" dirty="0">
                <a:solidFill>
                  <a:srgbClr val="494E16"/>
                </a:solidFill>
              </a:rPr>
              <a:t> </a:t>
            </a:r>
            <a:r>
              <a:rPr lang="en-US" sz="2400" b="1" u="sng" dirty="0">
                <a:solidFill>
                  <a:srgbClr val="494E16"/>
                </a:solidFill>
              </a:rPr>
              <a:t>of</a:t>
            </a:r>
            <a:r>
              <a:rPr lang="en-US" sz="2400" b="1" dirty="0">
                <a:solidFill>
                  <a:srgbClr val="494E16"/>
                </a:solidFill>
              </a:rPr>
              <a:t> </a:t>
            </a:r>
            <a:r>
              <a:rPr lang="en-US" sz="2400" b="1" u="sng" dirty="0">
                <a:solidFill>
                  <a:srgbClr val="494E16"/>
                </a:solidFill>
              </a:rPr>
              <a:t>date</a:t>
            </a:r>
            <a:r>
              <a:rPr lang="en-US" sz="2400" b="1" dirty="0">
                <a:solidFill>
                  <a:srgbClr val="494E16"/>
                </a:solidFill>
              </a:rPr>
              <a:t> to see the picture of exactly what is happening.  Plan to share your comments.</a:t>
            </a:r>
          </a:p>
        </p:txBody>
      </p:sp>
    </p:spTree>
    <p:extLst>
      <p:ext uri="{BB962C8B-B14F-4D97-AF65-F5344CB8AC3E}">
        <p14:creationId xmlns:p14="http://schemas.microsoft.com/office/powerpoint/2010/main" val="306077414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750"/>
                                        <p:tgtEl>
                                          <p:spTgt spid="11">
                                            <p:txEl>
                                              <p:pRg st="0" end="0"/>
                                            </p:txEl>
                                          </p:spTgt>
                                        </p:tgtEl>
                                      </p:cBhvr>
                                    </p:animEffect>
                                  </p:childTnLst>
                                </p:cTn>
                              </p:par>
                            </p:childTnLst>
                          </p:cTn>
                        </p:par>
                        <p:par>
                          <p:cTn id="8" fill="hold">
                            <p:stCondLst>
                              <p:cond delay="175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3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750"/>
                                        <p:tgtEl>
                                          <p:spTgt spid="8">
                                            <p:txEl>
                                              <p:pRg st="0" end="0"/>
                                            </p:txEl>
                                          </p:spTgt>
                                        </p:tgtEl>
                                      </p:cBhvr>
                                    </p:animEffect>
                                  </p:childTnLst>
                                </p:cTn>
                              </p:par>
                            </p:childTnLst>
                          </p:cTn>
                        </p:par>
                        <p:par>
                          <p:cTn id="20" fill="hold">
                            <p:stCondLst>
                              <p:cond delay="1750"/>
                            </p:stCondLst>
                            <p:childTnLst>
                              <p:par>
                                <p:cTn id="21" presetID="22" presetClass="entr" presetSubtype="8" fill="hold" nodeType="afterEffect">
                                  <p:stCondLst>
                                    <p:cond delay="50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175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left)">
                                      <p:cBhvr>
                                        <p:cTn id="28" dur="1750"/>
                                        <p:tgtEl>
                                          <p:spTgt spid="9">
                                            <p:txEl>
                                              <p:pRg st="0" end="0"/>
                                            </p:txEl>
                                          </p:spTgt>
                                        </p:tgtEl>
                                      </p:cBhvr>
                                    </p:animEffect>
                                  </p:childTnLst>
                                </p:cTn>
                              </p:par>
                            </p:childTnLst>
                          </p:cTn>
                        </p:par>
                        <p:par>
                          <p:cTn id="29" fill="hold">
                            <p:stCondLst>
                              <p:cond delay="1750"/>
                            </p:stCondLst>
                            <p:childTnLst>
                              <p:par>
                                <p:cTn id="30" presetID="22" presetClass="entr" presetSubtype="8" fill="hold" nodeType="afterEffect">
                                  <p:stCondLst>
                                    <p:cond delay="50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175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25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750"/>
                                        <p:tgtEl>
                                          <p:spTgt spid="10">
                                            <p:txEl>
                                              <p:pRg st="0" end="0"/>
                                            </p:txEl>
                                          </p:spTgt>
                                        </p:tgtEl>
                                      </p:cBhvr>
                                    </p:animEffect>
                                  </p:childTnLst>
                                </p:cTn>
                              </p:par>
                            </p:childTnLst>
                          </p:cTn>
                        </p:par>
                        <p:par>
                          <p:cTn id="38" fill="hold">
                            <p:stCondLst>
                              <p:cond delay="2000"/>
                            </p:stCondLst>
                            <p:childTnLst>
                              <p:par>
                                <p:cTn id="39" presetID="22" presetClass="entr" presetSubtype="8" fill="hold" nodeType="afterEffect" nodePh="1">
                                  <p:stCondLst>
                                    <p:cond delay="500"/>
                                  </p:stCondLst>
                                  <p:endCondLst>
                                    <p:cond evt="begin" delay="0">
                                      <p:tn val="39"/>
                                    </p:cond>
                                  </p:end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1750"/>
                                        <p:tgtEl>
                                          <p:spTgt spid="15">
                                            <p:txEl>
                                              <p:pRg st="0" end="0"/>
                                            </p:txEl>
                                          </p:spTgt>
                                        </p:tgtEl>
                                      </p:cBhvr>
                                    </p:animEffect>
                                  </p:childTnLst>
                                </p:cTn>
                              </p:par>
                            </p:childTnLst>
                          </p:cTn>
                        </p:par>
                        <p:par>
                          <p:cTn id="42" fill="hold">
                            <p:stCondLst>
                              <p:cond delay="4250"/>
                            </p:stCondLst>
                            <p:childTnLst>
                              <p:par>
                                <p:cTn id="43" presetID="22" presetClass="entr" presetSubtype="8" fill="hold" nodeType="afterEffect">
                                  <p:stCondLst>
                                    <p:cond delay="250"/>
                                  </p:stCondLst>
                                  <p:childTnLst>
                                    <p:set>
                                      <p:cBhvr>
                                        <p:cTn id="44" dur="1" fill="hold">
                                          <p:stCondLst>
                                            <p:cond delay="0"/>
                                          </p:stCondLst>
                                        </p:cTn>
                                        <p:tgtEl>
                                          <p:spTgt spid="18">
                                            <p:txEl>
                                              <p:pRg st="0" end="0"/>
                                            </p:txEl>
                                          </p:spTgt>
                                        </p:tgtEl>
                                        <p:attrNameLst>
                                          <p:attrName>style.visibility</p:attrName>
                                        </p:attrNameLst>
                                      </p:cBhvr>
                                      <p:to>
                                        <p:strVal val="visible"/>
                                      </p:to>
                                    </p:set>
                                    <p:animEffect transition="in" filter="wipe(left)">
                                      <p:cBhvr>
                                        <p:cTn id="45"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8000" b="-28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4495800"/>
            <a:ext cx="9448800" cy="2438400"/>
          </a:xfrm>
        </p:spPr>
        <p:txBody>
          <a:bodyPr>
            <a:normAutofit/>
            <a:scene3d>
              <a:camera prst="orthographicFront"/>
              <a:lightRig rig="threePt" dir="t"/>
            </a:scene3d>
            <a:sp3d extrusionH="57150">
              <a:bevelT w="38100" h="38100"/>
            </a:sp3d>
          </a:bodyPr>
          <a:lstStyle/>
          <a:p>
            <a:pPr marL="0" indent="0">
              <a:buNone/>
            </a:pPr>
            <a:r>
              <a:rPr lang="en-US" b="1" u="sng" dirty="0">
                <a:ln w="1905"/>
                <a:solidFill>
                  <a:srgbClr val="C00000"/>
                </a:solidFill>
                <a:effectLst>
                  <a:outerShdw blurRad="38100" dist="38100" dir="2700000" algn="tl">
                    <a:srgbClr val="000000">
                      <a:alpha val="43137"/>
                    </a:srgbClr>
                  </a:outerShdw>
                </a:effectLst>
              </a:rPr>
              <a:t>Haran</a:t>
            </a:r>
            <a:r>
              <a:rPr lang="en-US" sz="2600" b="1" dirty="0">
                <a:ln w="1905"/>
                <a:solidFill>
                  <a:srgbClr val="C00000"/>
                </a:solidFill>
                <a:effectLst>
                  <a:outerShdw blurRad="38100" dist="38100" dir="2700000" algn="tl">
                    <a:srgbClr val="000000">
                      <a:alpha val="43137"/>
                    </a:srgbClr>
                  </a:outerShdw>
                </a:effectLst>
              </a:rPr>
              <a:t>:</a:t>
            </a:r>
            <a:r>
              <a:rPr lang="en-US" sz="2600" dirty="0">
                <a:solidFill>
                  <a:srgbClr val="C00000"/>
                </a:solidFill>
                <a:effectLst>
                  <a:outerShdw blurRad="38100" dist="38100" dir="2700000" algn="tl">
                    <a:srgbClr val="000000">
                      <a:alpha val="43137"/>
                    </a:srgbClr>
                  </a:outerShdw>
                </a:effectLst>
              </a:rPr>
              <a:t>  </a:t>
            </a:r>
            <a:r>
              <a:rPr lang="en-US" sz="2600" dirty="0"/>
              <a:t>A city of the main trade routes between Babylonia and </a:t>
            </a:r>
            <a:br>
              <a:rPr lang="en-US" sz="2600" dirty="0"/>
            </a:br>
            <a:r>
              <a:rPr lang="en-US" sz="2600" dirty="0"/>
              <a:t>the Mediterranean Sea.  Like the Chaldeans, </a:t>
            </a:r>
            <a:r>
              <a:rPr lang="en-US" sz="2600" b="1" u="sng" dirty="0">
                <a:solidFill>
                  <a:srgbClr val="C00000"/>
                </a:solidFill>
              </a:rPr>
              <a:t>Haran's inhabitants worshipped Sin</a:t>
            </a:r>
            <a:r>
              <a:rPr lang="en-US" sz="2600" b="1" dirty="0">
                <a:solidFill>
                  <a:srgbClr val="C00000"/>
                </a:solidFill>
              </a:rPr>
              <a:t> </a:t>
            </a:r>
            <a:r>
              <a:rPr lang="en-US" sz="2000" dirty="0">
                <a:solidFill>
                  <a:srgbClr val="C00000"/>
                </a:solidFill>
              </a:rPr>
              <a:t>[</a:t>
            </a:r>
            <a:r>
              <a:rPr lang="en-US" sz="2000" dirty="0" err="1">
                <a:solidFill>
                  <a:srgbClr val="C00000"/>
                </a:solidFill>
              </a:rPr>
              <a:t>Ciyn</a:t>
            </a:r>
            <a:r>
              <a:rPr lang="en-US" sz="2000" dirty="0">
                <a:solidFill>
                  <a:srgbClr val="C00000"/>
                </a:solidFill>
              </a:rPr>
              <a:t> (seen)], </a:t>
            </a:r>
            <a:r>
              <a:rPr lang="en-US" sz="2600" b="1" u="sng" dirty="0">
                <a:solidFill>
                  <a:srgbClr val="C00000"/>
                </a:solidFill>
              </a:rPr>
              <a:t>the moon-god from very ancient times</a:t>
            </a:r>
            <a:r>
              <a:rPr lang="en-US" sz="2600" dirty="0">
                <a:solidFill>
                  <a:srgbClr val="C00000"/>
                </a:solidFill>
              </a:rPr>
              <a:t>. </a:t>
            </a:r>
            <a:r>
              <a:rPr lang="en-US" sz="2600" dirty="0"/>
              <a:t> </a:t>
            </a:r>
            <a:br>
              <a:rPr lang="en-US" sz="2600" dirty="0"/>
            </a:br>
            <a:r>
              <a:rPr lang="en-US" sz="2600" dirty="0"/>
              <a:t>It was a natural stopping place for Terah to settle on his departure from Ur.  </a:t>
            </a:r>
            <a:r>
              <a:rPr lang="en-US" sz="2600" b="1" u="sng" dirty="0">
                <a:solidFill>
                  <a:srgbClr val="C00000"/>
                </a:solidFill>
              </a:rPr>
              <a:t>The cult of moon worship persisted far into the Christian era after the 4</a:t>
            </a:r>
            <a:r>
              <a:rPr lang="en-US" sz="2600" b="1" u="sng" baseline="30000" dirty="0">
                <a:solidFill>
                  <a:srgbClr val="C00000"/>
                </a:solidFill>
              </a:rPr>
              <a:t>th</a:t>
            </a:r>
            <a:r>
              <a:rPr lang="en-US" sz="2600" b="1" u="sng" dirty="0">
                <a:solidFill>
                  <a:srgbClr val="C00000"/>
                </a:solidFill>
              </a:rPr>
              <a:t> century AD</a:t>
            </a:r>
            <a:r>
              <a:rPr lang="en-US" sz="2600" b="1" dirty="0">
                <a:solidFill>
                  <a:srgbClr val="C00000"/>
                </a:solidFill>
              </a:rPr>
              <a:t>.</a:t>
            </a:r>
            <a:r>
              <a:rPr lang="en-US" sz="2600" dirty="0">
                <a:solidFill>
                  <a:srgbClr val="C00000"/>
                </a:solidFill>
              </a:rPr>
              <a:t>  </a:t>
            </a:r>
          </a:p>
        </p:txBody>
      </p:sp>
      <p:sp>
        <p:nvSpPr>
          <p:cNvPr id="4" name="Slide Number Placeholder 3"/>
          <p:cNvSpPr>
            <a:spLocks noGrp="1"/>
          </p:cNvSpPr>
          <p:nvPr>
            <p:ph type="sldNum" sz="quarter" idx="12"/>
          </p:nvPr>
        </p:nvSpPr>
        <p:spPr/>
        <p:txBody>
          <a:bodyPr/>
          <a:lstStyle/>
          <a:p>
            <a:fld id="{AA4C6552-42F6-43F2-A3FB-E92E8C09004E}" type="slidenum">
              <a:rPr lang="en-US" smtClean="0"/>
              <a:t>70</a:t>
            </a:fld>
            <a:endParaRPr lang="en-US" dirty="0"/>
          </a:p>
        </p:txBody>
      </p:sp>
      <p:graphicFrame>
        <p:nvGraphicFramePr>
          <p:cNvPr id="5" name="Content Placeholder 4"/>
          <p:cNvGraphicFramePr>
            <a:graphicFrameLocks/>
          </p:cNvGraphicFramePr>
          <p:nvPr>
            <p:extLst>
              <p:ext uri="{D42A27DB-BD31-4B8C-83A1-F6EECF244321}">
                <p14:modId xmlns:p14="http://schemas.microsoft.com/office/powerpoint/2010/main" val="649514953"/>
              </p:ext>
            </p:extLst>
          </p:nvPr>
        </p:nvGraphicFramePr>
        <p:xfrm>
          <a:off x="1752600" y="228600"/>
          <a:ext cx="8763000" cy="422656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4">
                              <a:lumMod val="20000"/>
                              <a:lumOff val="80000"/>
                            </a:schemeClr>
                          </a:solidFill>
                          <a:effectLst>
                            <a:outerShdw blurRad="38100" dist="38100" dir="2700000" algn="tl">
                              <a:srgbClr val="000000">
                                <a:alpha val="43137"/>
                              </a:srgbClr>
                            </a:outerShdw>
                          </a:effectLst>
                        </a:rPr>
                        <a:t>[Some] Names …</a:t>
                      </a:r>
                    </a:p>
                  </a:txBody>
                  <a:tcPr>
                    <a:cell3D prstMaterial="dkEdge">
                      <a:bevel prst="coolSlan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4">
                              <a:lumMod val="20000"/>
                              <a:lumOff val="80000"/>
                            </a:schemeClr>
                          </a:solidFill>
                          <a:effectLst>
                            <a:outerShdw blurRad="38100" dist="38100" dir="2700000" algn="tl">
                              <a:srgbClr val="000000">
                                <a:alpha val="43137"/>
                              </a:srgbClr>
                            </a:outerShdw>
                          </a:effectLst>
                        </a:rPr>
                        <a:t>… of Scripture …</a:t>
                      </a:r>
                    </a:p>
                  </a:txBody>
                  <a:tcPr>
                    <a:cell3D prstMaterial="dkEdge">
                      <a:bevel prst="coolSlant"/>
                      <a:lightRig rig="flood" dir="t"/>
                    </a:cell3D>
                  </a:tcPr>
                </a:tc>
                <a:tc>
                  <a:txBody>
                    <a:bodyPr/>
                    <a:lstStyle/>
                    <a:p>
                      <a:pPr algn="ctr"/>
                      <a:r>
                        <a:rPr lang="en-US" sz="2800" dirty="0">
                          <a:solidFill>
                            <a:schemeClr val="accent4">
                              <a:lumMod val="20000"/>
                              <a:lumOff val="80000"/>
                            </a:schemeClr>
                          </a:solidFill>
                          <a:effectLst>
                            <a:outerShdw blurRad="38100" dist="38100" dir="2700000" algn="tl">
                              <a:srgbClr val="000000">
                                <a:alpha val="43137"/>
                              </a:srgbClr>
                            </a:outerShdw>
                          </a:effectLst>
                        </a:rPr>
                        <a:t>… Pagan Gods.</a:t>
                      </a:r>
                    </a:p>
                  </a:txBody>
                  <a:tcPr>
                    <a:cell3D prstMaterial="dkEdge">
                      <a:bevel prst="coolSlant"/>
                      <a:lightRig rig="flood" dir="t"/>
                    </a:cell3D>
                  </a:tcPr>
                </a:tc>
                <a:extLst>
                  <a:ext uri="{0D108BD9-81ED-4DB2-BD59-A6C34878D82A}">
                    <a16:rowId xmlns:a16="http://schemas.microsoft.com/office/drawing/2014/main" val="10000"/>
                  </a:ext>
                </a:extLst>
              </a:tr>
              <a:tr h="370840">
                <a:tc>
                  <a:txBody>
                    <a:bodyPr/>
                    <a:lstStyle/>
                    <a:p>
                      <a:pPr>
                        <a:buFontTx/>
                        <a:buNone/>
                      </a:pPr>
                      <a:r>
                        <a:rPr lang="en-US" b="1" dirty="0"/>
                        <a:t>1.  </a:t>
                      </a:r>
                      <a:r>
                        <a:rPr lang="en-US" sz="1800" b="1" kern="1200" dirty="0" err="1">
                          <a:solidFill>
                            <a:schemeClr val="dk1"/>
                          </a:solidFill>
                          <a:effectLst/>
                          <a:latin typeface="+mn-lt"/>
                          <a:ea typeface="+mn-ea"/>
                          <a:cs typeface="+mn-cs"/>
                        </a:rPr>
                        <a:t>Adrammelech</a:t>
                      </a:r>
                      <a:r>
                        <a:rPr lang="en-US" sz="1800" b="1" kern="1200" dirty="0">
                          <a:solidFill>
                            <a:schemeClr val="dk1"/>
                          </a:solidFill>
                          <a:effectLst/>
                          <a:latin typeface="+mn-lt"/>
                          <a:ea typeface="+mn-ea"/>
                          <a:cs typeface="+mn-cs"/>
                        </a:rPr>
                        <a:t>  </a:t>
                      </a:r>
                      <a:r>
                        <a:rPr lang="en-US" b="1" dirty="0">
                          <a:solidFill>
                            <a:schemeClr val="accent6">
                              <a:lumMod val="50000"/>
                            </a:schemeClr>
                          </a:solidFill>
                        </a:rPr>
                        <a:t>[sun ]</a:t>
                      </a:r>
                      <a:endParaRPr lang="en-US" b="1" dirty="0"/>
                    </a:p>
                  </a:txBody>
                  <a:tcPr>
                    <a:cell3D prstMaterial="dkEdge">
                      <a:bevel prst="coolSlant"/>
                      <a:lightRig rig="flood" dir="t"/>
                    </a:cell3D>
                  </a:tcPr>
                </a:tc>
                <a:tc>
                  <a:txBody>
                    <a:bodyPr/>
                    <a:lstStyle/>
                    <a:p>
                      <a:pPr>
                        <a:buFontTx/>
                        <a:buNone/>
                      </a:pPr>
                      <a:r>
                        <a:rPr lang="en-US" b="1" dirty="0"/>
                        <a:t>11.  Castor/</a:t>
                      </a:r>
                      <a:r>
                        <a:rPr lang="en-US" b="1" dirty="0" err="1"/>
                        <a:t>Pollux</a:t>
                      </a:r>
                      <a:endParaRPr lang="en-US" b="1" dirty="0"/>
                    </a:p>
                  </a:txBody>
                  <a:tcPr>
                    <a:cell3D prstMaterial="dkEdge">
                      <a:bevel prst="coolSlan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21.  Nebo</a:t>
                      </a:r>
                    </a:p>
                  </a:txBody>
                  <a:tcPr>
                    <a:cell3D prstMaterial="dkEdge">
                      <a:bevel prst="coolSlant"/>
                      <a:lightRig rig="flood" dir="t"/>
                    </a:cell3D>
                  </a:tcPr>
                </a:tc>
                <a:extLst>
                  <a:ext uri="{0D108BD9-81ED-4DB2-BD59-A6C34878D82A}">
                    <a16:rowId xmlns:a16="http://schemas.microsoft.com/office/drawing/2014/main" val="10001"/>
                  </a:ext>
                </a:extLst>
              </a:tr>
              <a:tr h="370840">
                <a:tc>
                  <a:txBody>
                    <a:bodyPr/>
                    <a:lstStyle/>
                    <a:p>
                      <a:pPr>
                        <a:buFontTx/>
                        <a:buNone/>
                      </a:pPr>
                      <a:r>
                        <a:rPr lang="en-US" b="1" dirty="0"/>
                        <a:t>2.  </a:t>
                      </a:r>
                      <a:r>
                        <a:rPr lang="en-US" sz="1800" b="1" kern="1200" dirty="0" err="1">
                          <a:solidFill>
                            <a:schemeClr val="dk1"/>
                          </a:solidFill>
                          <a:effectLst/>
                          <a:latin typeface="+mn-lt"/>
                          <a:ea typeface="+mn-ea"/>
                          <a:cs typeface="+mn-cs"/>
                        </a:rPr>
                        <a:t>Anammelech</a:t>
                      </a:r>
                      <a:r>
                        <a:rPr lang="en-US" sz="1800" b="1" kern="1200" dirty="0">
                          <a:solidFill>
                            <a:schemeClr val="dk1"/>
                          </a:solidFill>
                          <a:effectLst/>
                          <a:latin typeface="+mn-lt"/>
                          <a:ea typeface="+mn-ea"/>
                          <a:cs typeface="+mn-cs"/>
                        </a:rPr>
                        <a:t> </a:t>
                      </a:r>
                      <a:r>
                        <a:rPr lang="en-US" b="1" dirty="0">
                          <a:solidFill>
                            <a:srgbClr val="990033"/>
                          </a:solidFill>
                        </a:rPr>
                        <a:t> [moon]</a:t>
                      </a:r>
                      <a:endParaRPr lang="en-US" b="1" dirty="0"/>
                    </a:p>
                  </a:txBody>
                  <a:tcPr>
                    <a:cell3D prstMaterial="dkEdge">
                      <a:bevel prst="coolSlant"/>
                      <a:lightRig rig="flood" dir="t"/>
                    </a:cell3D>
                  </a:tcPr>
                </a:tc>
                <a:tc>
                  <a:txBody>
                    <a:bodyPr/>
                    <a:lstStyle/>
                    <a:p>
                      <a:pPr marL="342900" indent="-342900">
                        <a:buFontTx/>
                        <a:buAutoNum type="arabicPeriod" startAt="12"/>
                      </a:pPr>
                      <a:r>
                        <a:rPr lang="en-US" b="1" dirty="0"/>
                        <a:t> </a:t>
                      </a:r>
                      <a:r>
                        <a:rPr lang="en-US" b="1" dirty="0" err="1"/>
                        <a:t>Chemosh</a:t>
                      </a:r>
                      <a:endParaRPr lang="en-US" b="1" dirty="0"/>
                    </a:p>
                  </a:txBody>
                  <a:tcPr>
                    <a:cell3D prstMaterial="dkEdge">
                      <a:bevel prst="coolSlant"/>
                      <a:lightRig rig="flood" dir="t"/>
                    </a:cell3D>
                  </a:tcPr>
                </a:tc>
                <a:tc>
                  <a:txBody>
                    <a:bodyPr/>
                    <a:lstStyle/>
                    <a:p>
                      <a:pPr marL="0" lvl="0" indent="0">
                        <a:buFontTx/>
                        <a:buNone/>
                      </a:pPr>
                      <a:r>
                        <a:rPr lang="en-US" sz="1800" b="1" kern="1200" dirty="0">
                          <a:solidFill>
                            <a:schemeClr val="dk1"/>
                          </a:solidFill>
                          <a:effectLst/>
                          <a:latin typeface="+mn-lt"/>
                          <a:ea typeface="+mn-ea"/>
                          <a:cs typeface="+mn-cs"/>
                        </a:rPr>
                        <a:t>22.  </a:t>
                      </a:r>
                      <a:r>
                        <a:rPr lang="en-US" sz="1800" b="1" kern="1200" dirty="0" err="1">
                          <a:solidFill>
                            <a:schemeClr val="dk1"/>
                          </a:solidFill>
                          <a:effectLst/>
                          <a:latin typeface="+mn-lt"/>
                          <a:ea typeface="+mn-ea"/>
                          <a:cs typeface="+mn-cs"/>
                        </a:rPr>
                        <a:t>Nehushtan</a:t>
                      </a:r>
                      <a:endParaRPr lang="en-US" sz="1800" b="1" kern="1200" dirty="0">
                        <a:solidFill>
                          <a:schemeClr val="dk1"/>
                        </a:solidFill>
                        <a:effectLst/>
                        <a:latin typeface="+mn-lt"/>
                        <a:ea typeface="+mn-ea"/>
                        <a:cs typeface="+mn-cs"/>
                      </a:endParaRPr>
                    </a:p>
                  </a:txBody>
                  <a:tcPr>
                    <a:cell3D prstMaterial="dkEdge">
                      <a:bevel prst="coolSlant"/>
                      <a:lightRig rig="flood" dir="t"/>
                    </a:cell3D>
                  </a:tcPr>
                </a:tc>
                <a:extLst>
                  <a:ext uri="{0D108BD9-81ED-4DB2-BD59-A6C34878D82A}">
                    <a16:rowId xmlns:a16="http://schemas.microsoft.com/office/drawing/2014/main" val="10002"/>
                  </a:ext>
                </a:extLst>
              </a:tr>
              <a:tr h="370840">
                <a:tc>
                  <a:txBody>
                    <a:bodyPr/>
                    <a:lstStyle/>
                    <a:p>
                      <a:pPr>
                        <a:buFontTx/>
                        <a:buNone/>
                      </a:pPr>
                      <a:r>
                        <a:rPr lang="en-US" b="1" dirty="0"/>
                        <a:t>3.  </a:t>
                      </a:r>
                      <a:r>
                        <a:rPr lang="en-US" b="1" dirty="0" err="1"/>
                        <a:t>Ashima</a:t>
                      </a:r>
                      <a:r>
                        <a:rPr lang="en-US" b="1" dirty="0"/>
                        <a:t> </a:t>
                      </a:r>
                    </a:p>
                  </a:txBody>
                  <a:tcPr>
                    <a:cell3D prstMaterial="dkEdge">
                      <a:bevel prst="coolSlant"/>
                      <a:lightRig rig="flood" dir="t"/>
                    </a:cell3D>
                  </a:tcPr>
                </a:tc>
                <a:tc>
                  <a:txBody>
                    <a:bodyPr/>
                    <a:lstStyle/>
                    <a:p>
                      <a:pPr marL="0" indent="0">
                        <a:buFontTx/>
                        <a:buNone/>
                      </a:pPr>
                      <a:r>
                        <a:rPr lang="en-US" b="1" dirty="0"/>
                        <a:t>13.  </a:t>
                      </a:r>
                      <a:r>
                        <a:rPr lang="en-US" b="1" dirty="0" err="1"/>
                        <a:t>Chiun</a:t>
                      </a:r>
                      <a:endParaRPr lang="en-US" b="1" dirty="0"/>
                    </a:p>
                  </a:txBody>
                  <a:tcPr>
                    <a:cell3D prstMaterial="dkEdge">
                      <a:bevel prst="coolSlant"/>
                      <a:lightRig rig="flood" dir="t"/>
                    </a:cell3D>
                  </a:tcPr>
                </a:tc>
                <a:tc>
                  <a:txBody>
                    <a:bodyPr/>
                    <a:lstStyle/>
                    <a:p>
                      <a:pPr marL="0" lvl="0" indent="0">
                        <a:buFontTx/>
                        <a:buNone/>
                      </a:pPr>
                      <a:r>
                        <a:rPr lang="en-US" sz="1800" b="1" kern="1200" dirty="0">
                          <a:solidFill>
                            <a:schemeClr val="dk1"/>
                          </a:solidFill>
                          <a:effectLst/>
                          <a:latin typeface="+mn-lt"/>
                          <a:ea typeface="+mn-ea"/>
                          <a:cs typeface="+mn-cs"/>
                        </a:rPr>
                        <a:t>23.  </a:t>
                      </a:r>
                      <a:r>
                        <a:rPr lang="en-US" sz="1800" b="1" kern="1200" dirty="0" err="1">
                          <a:solidFill>
                            <a:schemeClr val="dk1"/>
                          </a:solidFill>
                          <a:effectLst/>
                          <a:latin typeface="+mn-lt"/>
                          <a:ea typeface="+mn-ea"/>
                          <a:cs typeface="+mn-cs"/>
                        </a:rPr>
                        <a:t>Nergal</a:t>
                      </a:r>
                      <a:endParaRPr lang="en-US" sz="1800" b="1" kern="1200" dirty="0">
                        <a:solidFill>
                          <a:schemeClr val="dk1"/>
                        </a:solidFill>
                        <a:effectLst/>
                        <a:latin typeface="+mn-lt"/>
                        <a:ea typeface="+mn-ea"/>
                        <a:cs typeface="+mn-cs"/>
                      </a:endParaRPr>
                    </a:p>
                  </a:txBody>
                  <a:tcPr>
                    <a:cell3D prstMaterial="dkEdge">
                      <a:bevel prst="coolSlant"/>
                      <a:lightRig rig="flood" dir="t"/>
                    </a:cell3D>
                  </a:tcPr>
                </a:tc>
                <a:extLst>
                  <a:ext uri="{0D108BD9-81ED-4DB2-BD59-A6C34878D82A}">
                    <a16:rowId xmlns:a16="http://schemas.microsoft.com/office/drawing/2014/main" val="10003"/>
                  </a:ext>
                </a:extLst>
              </a:tr>
              <a:tr h="370840">
                <a:tc>
                  <a:txBody>
                    <a:bodyPr/>
                    <a:lstStyle/>
                    <a:p>
                      <a:pPr>
                        <a:buFontTx/>
                        <a:buNone/>
                      </a:pPr>
                      <a:r>
                        <a:rPr lang="en-US" b="1" dirty="0"/>
                        <a:t>4.  </a:t>
                      </a:r>
                      <a:r>
                        <a:rPr lang="en-US" b="1" dirty="0">
                          <a:solidFill>
                            <a:srgbClr val="990033"/>
                          </a:solidFill>
                        </a:rPr>
                        <a:t>Ashtoreth  [moon goddess]</a:t>
                      </a:r>
                    </a:p>
                  </a:txBody>
                  <a:tcPr>
                    <a:cell3D prstMaterial="dkEdge">
                      <a:bevel prst="coolSlant"/>
                      <a:lightRig rig="flood" dir="t"/>
                    </a:cell3D>
                  </a:tcPr>
                </a:tc>
                <a:tc>
                  <a:txBody>
                    <a:bodyPr/>
                    <a:lstStyle/>
                    <a:p>
                      <a:pPr marL="0" indent="0">
                        <a:buFontTx/>
                        <a:buNone/>
                      </a:pPr>
                      <a:r>
                        <a:rPr lang="en-US" b="1" dirty="0">
                          <a:solidFill>
                            <a:schemeClr val="tx1"/>
                          </a:solidFill>
                        </a:rPr>
                        <a:t>14.</a:t>
                      </a:r>
                      <a:r>
                        <a:rPr lang="en-US" b="1" baseline="0" dirty="0">
                          <a:solidFill>
                            <a:schemeClr val="tx1"/>
                          </a:solidFill>
                        </a:rPr>
                        <a:t>  </a:t>
                      </a:r>
                      <a:r>
                        <a:rPr lang="en-US" b="1" dirty="0">
                          <a:solidFill>
                            <a:srgbClr val="008080"/>
                          </a:solidFill>
                        </a:rPr>
                        <a:t>Dagon  [sun god] </a:t>
                      </a:r>
                    </a:p>
                  </a:txBody>
                  <a:tcPr>
                    <a:cell3D prstMaterial="dkEdge">
                      <a:bevel prst="coolSlant"/>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24.  </a:t>
                      </a:r>
                      <a:r>
                        <a:rPr lang="en-US" sz="1800" b="1" kern="1200" dirty="0" err="1">
                          <a:solidFill>
                            <a:schemeClr val="dk1"/>
                          </a:solidFill>
                          <a:effectLst/>
                          <a:latin typeface="+mn-lt"/>
                          <a:ea typeface="+mn-ea"/>
                          <a:cs typeface="+mn-cs"/>
                        </a:rPr>
                        <a:t>Nibhaz</a:t>
                      </a:r>
                      <a:r>
                        <a:rPr lang="en-US" sz="1800" b="1" kern="1200" baseline="0" dirty="0">
                          <a:solidFill>
                            <a:schemeClr val="dk1"/>
                          </a:solidFill>
                          <a:effectLst/>
                          <a:latin typeface="+mn-lt"/>
                          <a:ea typeface="+mn-ea"/>
                          <a:cs typeface="+mn-cs"/>
                        </a:rPr>
                        <a:t> </a:t>
                      </a:r>
                      <a:endParaRPr lang="en-US" sz="1800" b="1" kern="1200" dirty="0">
                        <a:solidFill>
                          <a:schemeClr val="dk1"/>
                        </a:solidFill>
                        <a:effectLst/>
                        <a:latin typeface="+mn-lt"/>
                        <a:ea typeface="+mn-ea"/>
                        <a:cs typeface="+mn-cs"/>
                      </a:endParaRPr>
                    </a:p>
                  </a:txBody>
                  <a:tcPr>
                    <a:cell3D prstMaterial="dkEdge">
                      <a:bevel prst="coolSlant"/>
                      <a:lightRig rig="flood" dir="t"/>
                    </a:cell3D>
                  </a:tcPr>
                </a:tc>
                <a:extLst>
                  <a:ext uri="{0D108BD9-81ED-4DB2-BD59-A6C34878D82A}">
                    <a16:rowId xmlns:a16="http://schemas.microsoft.com/office/drawing/2014/main" val="10004"/>
                  </a:ext>
                </a:extLst>
              </a:tr>
              <a:tr h="370840">
                <a:tc>
                  <a:txBody>
                    <a:bodyPr/>
                    <a:lstStyle/>
                    <a:p>
                      <a:pPr>
                        <a:buFontTx/>
                        <a:buNone/>
                      </a:pPr>
                      <a:r>
                        <a:rPr lang="en-US" b="1" dirty="0"/>
                        <a:t>5.  </a:t>
                      </a:r>
                      <a:r>
                        <a:rPr lang="en-US" b="1" dirty="0">
                          <a:solidFill>
                            <a:srgbClr val="008080"/>
                          </a:solidFill>
                        </a:rPr>
                        <a:t>Baal  [sun god]  </a:t>
                      </a:r>
                    </a:p>
                  </a:txBody>
                  <a:tcPr>
                    <a:cell3D prstMaterial="dkEdge">
                      <a:bevel prst="coolSlant"/>
                      <a:lightRig rig="flood" dir="t"/>
                    </a:cell3D>
                  </a:tcPr>
                </a:tc>
                <a:tc>
                  <a:txBody>
                    <a:bodyPr/>
                    <a:lstStyle/>
                    <a:p>
                      <a:pPr marL="0" indent="0">
                        <a:buFontTx/>
                        <a:buNone/>
                      </a:pPr>
                      <a:r>
                        <a:rPr lang="en-US" b="1" dirty="0">
                          <a:solidFill>
                            <a:schemeClr val="tx1"/>
                          </a:solidFill>
                        </a:rPr>
                        <a:t>15.  </a:t>
                      </a:r>
                      <a:r>
                        <a:rPr lang="en-US" b="1" dirty="0">
                          <a:solidFill>
                            <a:srgbClr val="990033"/>
                          </a:solidFill>
                        </a:rPr>
                        <a:t>Diana  </a:t>
                      </a:r>
                      <a:r>
                        <a:rPr lang="en-US" sz="1600" b="1" dirty="0">
                          <a:solidFill>
                            <a:srgbClr val="990033"/>
                          </a:solidFill>
                        </a:rPr>
                        <a:t>[moon goddess]</a:t>
                      </a:r>
                      <a:endParaRPr lang="en-US" b="1" dirty="0">
                        <a:solidFill>
                          <a:srgbClr val="990033"/>
                        </a:solidFill>
                      </a:endParaRPr>
                    </a:p>
                  </a:txBody>
                  <a:tcPr>
                    <a:cell3D prstMaterial="dkEdge">
                      <a:bevel prst="coolSlan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25.  </a:t>
                      </a:r>
                      <a:r>
                        <a:rPr lang="en-US" sz="1800" b="1" kern="1200" dirty="0" err="1">
                          <a:solidFill>
                            <a:schemeClr val="dk1"/>
                          </a:solidFill>
                          <a:effectLst/>
                          <a:latin typeface="+mn-lt"/>
                          <a:ea typeface="+mn-ea"/>
                          <a:cs typeface="+mn-cs"/>
                        </a:rPr>
                        <a:t>Nisroch</a:t>
                      </a:r>
                      <a:r>
                        <a:rPr lang="en-US" sz="1800" b="1" kern="1200" baseline="0" dirty="0">
                          <a:solidFill>
                            <a:schemeClr val="dk1"/>
                          </a:solidFill>
                          <a:effectLst/>
                          <a:latin typeface="+mn-lt"/>
                          <a:ea typeface="+mn-ea"/>
                          <a:cs typeface="+mn-cs"/>
                        </a:rPr>
                        <a:t> </a:t>
                      </a:r>
                      <a:endParaRPr lang="en-US" sz="1800" b="1" kern="1200" dirty="0">
                        <a:solidFill>
                          <a:schemeClr val="dk1"/>
                        </a:solidFill>
                        <a:effectLst/>
                        <a:latin typeface="+mn-lt"/>
                        <a:ea typeface="+mn-ea"/>
                        <a:cs typeface="+mn-cs"/>
                      </a:endParaRPr>
                    </a:p>
                  </a:txBody>
                  <a:tcPr>
                    <a:cell3D prstMaterial="dkEdge">
                      <a:bevel prst="coolSlant"/>
                      <a:lightRig rig="flood" dir="t"/>
                    </a:cell3D>
                  </a:tcPr>
                </a:tc>
                <a:extLst>
                  <a:ext uri="{0D108BD9-81ED-4DB2-BD59-A6C34878D82A}">
                    <a16:rowId xmlns:a16="http://schemas.microsoft.com/office/drawing/2014/main" val="10005"/>
                  </a:ext>
                </a:extLst>
              </a:tr>
              <a:tr h="370840">
                <a:tc>
                  <a:txBody>
                    <a:bodyPr/>
                    <a:lstStyle/>
                    <a:p>
                      <a:pPr>
                        <a:buFontTx/>
                        <a:buNone/>
                      </a:pPr>
                      <a:r>
                        <a:rPr lang="en-US" b="1" dirty="0">
                          <a:solidFill>
                            <a:schemeClr val="tx1"/>
                          </a:solidFill>
                        </a:rPr>
                        <a:t>6.  Baal-</a:t>
                      </a:r>
                      <a:r>
                        <a:rPr lang="en-US" b="1" dirty="0" err="1">
                          <a:solidFill>
                            <a:schemeClr val="tx1"/>
                          </a:solidFill>
                        </a:rPr>
                        <a:t>berith</a:t>
                      </a:r>
                      <a:r>
                        <a:rPr lang="en-US" b="1" dirty="0">
                          <a:solidFill>
                            <a:schemeClr val="tx1"/>
                          </a:solidFill>
                        </a:rPr>
                        <a:t> </a:t>
                      </a:r>
                    </a:p>
                  </a:txBody>
                  <a:tcPr>
                    <a:cell3D prstMaterial="dkEdge">
                      <a:bevel prst="coolSlant"/>
                      <a:lightRig rig="flood" dir="t"/>
                    </a:cell3D>
                  </a:tcPr>
                </a:tc>
                <a:tc>
                  <a:txBody>
                    <a:bodyPr/>
                    <a:lstStyle/>
                    <a:p>
                      <a:pPr>
                        <a:buFontTx/>
                        <a:buNone/>
                      </a:pPr>
                      <a:r>
                        <a:rPr lang="en-US" b="1" baseline="0" dirty="0"/>
                        <a:t>16.  Golden Calf  [trinity]</a:t>
                      </a:r>
                      <a:endParaRPr lang="en-US" b="1" dirty="0"/>
                    </a:p>
                  </a:txBody>
                  <a:tcPr>
                    <a:cell3D prstMaterial="dkEdge">
                      <a:bevel prst="coolSlant"/>
                      <a:lightRig rig="flood" dir="t"/>
                    </a:cell3D>
                  </a:tcPr>
                </a:tc>
                <a:tc>
                  <a:txBody>
                    <a:bodyPr/>
                    <a:lstStyle/>
                    <a:p>
                      <a:pPr>
                        <a:buFontTx/>
                        <a:buNone/>
                      </a:pPr>
                      <a:r>
                        <a:rPr lang="en-US" b="1" dirty="0"/>
                        <a:t>26.  </a:t>
                      </a:r>
                      <a:r>
                        <a:rPr lang="en-US" b="1" dirty="0">
                          <a:solidFill>
                            <a:srgbClr val="990033"/>
                          </a:solidFill>
                        </a:rPr>
                        <a:t>Queen</a:t>
                      </a:r>
                      <a:r>
                        <a:rPr lang="en-US" b="1" baseline="0" dirty="0">
                          <a:solidFill>
                            <a:srgbClr val="990033"/>
                          </a:solidFill>
                        </a:rPr>
                        <a:t> of heaven [moon]</a:t>
                      </a:r>
                      <a:endParaRPr lang="en-US" b="1" dirty="0">
                        <a:solidFill>
                          <a:srgbClr val="990033"/>
                        </a:solidFill>
                      </a:endParaRPr>
                    </a:p>
                  </a:txBody>
                  <a:tcPr>
                    <a:cell3D prstMaterial="dkEdge">
                      <a:bevel prst="coolSlant"/>
                      <a:lightRig rig="flood" dir="t"/>
                    </a:cell3D>
                  </a:tcPr>
                </a:tc>
                <a:extLst>
                  <a:ext uri="{0D108BD9-81ED-4DB2-BD59-A6C34878D82A}">
                    <a16:rowId xmlns:a16="http://schemas.microsoft.com/office/drawing/2014/main" val="10006"/>
                  </a:ext>
                </a:extLst>
              </a:tr>
              <a:tr h="370840">
                <a:tc>
                  <a:txBody>
                    <a:bodyPr/>
                    <a:lstStyle/>
                    <a:p>
                      <a:pPr>
                        <a:buFontTx/>
                        <a:buNone/>
                      </a:pPr>
                      <a:r>
                        <a:rPr lang="en-US" b="1" dirty="0">
                          <a:solidFill>
                            <a:schemeClr val="tx1"/>
                          </a:solidFill>
                        </a:rPr>
                        <a:t>7.  Baal-</a:t>
                      </a:r>
                      <a:r>
                        <a:rPr lang="en-US" b="1" dirty="0" err="1">
                          <a:solidFill>
                            <a:schemeClr val="tx1"/>
                          </a:solidFill>
                        </a:rPr>
                        <a:t>peor</a:t>
                      </a:r>
                      <a:r>
                        <a:rPr lang="en-US" b="1" dirty="0">
                          <a:solidFill>
                            <a:schemeClr val="tx1"/>
                          </a:solidFill>
                        </a:rPr>
                        <a:t>  </a:t>
                      </a:r>
                    </a:p>
                  </a:txBody>
                  <a:tcPr>
                    <a:cell3D prstMaterial="dkEdge">
                      <a:bevel prst="coolSlant"/>
                      <a:lightRig rig="flood" dir="t"/>
                    </a:cell3D>
                  </a:tcPr>
                </a:tc>
                <a:tc>
                  <a:txBody>
                    <a:bodyPr/>
                    <a:lstStyle/>
                    <a:p>
                      <a:pPr marL="0" indent="0">
                        <a:buFontTx/>
                        <a:buNone/>
                      </a:pPr>
                      <a:r>
                        <a:rPr lang="en-US" b="1" dirty="0"/>
                        <a:t>17.  Jupiter</a:t>
                      </a:r>
                    </a:p>
                  </a:txBody>
                  <a:tcPr>
                    <a:cell3D prstMaterial="dkEdge">
                      <a:bevel prst="coolSlant"/>
                      <a:lightRig rig="flood" dir="t"/>
                    </a:cell3D>
                  </a:tcPr>
                </a:tc>
                <a:tc>
                  <a:txBody>
                    <a:bodyPr/>
                    <a:lstStyle/>
                    <a:p>
                      <a:pPr>
                        <a:buFontTx/>
                        <a:buNone/>
                      </a:pPr>
                      <a:r>
                        <a:rPr lang="en-US" b="1" dirty="0"/>
                        <a:t>27.  </a:t>
                      </a:r>
                      <a:r>
                        <a:rPr lang="en-US" b="1" dirty="0" err="1"/>
                        <a:t>Rimmon</a:t>
                      </a:r>
                      <a:r>
                        <a:rPr lang="en-US" b="1" baseline="0" dirty="0"/>
                        <a:t> </a:t>
                      </a:r>
                      <a:endParaRPr lang="en-US" b="1" dirty="0"/>
                    </a:p>
                  </a:txBody>
                  <a:tcPr>
                    <a:cell3D prstMaterial="dkEdge">
                      <a:bevel prst="coolSlant"/>
                      <a:lightRig rig="flood" dir="t"/>
                    </a:cell3D>
                  </a:tcPr>
                </a:tc>
                <a:extLst>
                  <a:ext uri="{0D108BD9-81ED-4DB2-BD59-A6C34878D82A}">
                    <a16:rowId xmlns:a16="http://schemas.microsoft.com/office/drawing/2014/main" val="10007"/>
                  </a:ext>
                </a:extLst>
              </a:tr>
              <a:tr h="370840">
                <a:tc>
                  <a:txBody>
                    <a:bodyPr/>
                    <a:lstStyle/>
                    <a:p>
                      <a:pPr marL="0" indent="0">
                        <a:buFontTx/>
                        <a:buNone/>
                      </a:pPr>
                      <a:r>
                        <a:rPr lang="en-US" b="1" dirty="0">
                          <a:solidFill>
                            <a:schemeClr val="tx1"/>
                          </a:solidFill>
                        </a:rPr>
                        <a:t>8.</a:t>
                      </a:r>
                      <a:r>
                        <a:rPr lang="en-US" b="1" baseline="0" dirty="0">
                          <a:solidFill>
                            <a:schemeClr val="tx1"/>
                          </a:solidFill>
                        </a:rPr>
                        <a:t>  </a:t>
                      </a:r>
                      <a:r>
                        <a:rPr lang="en-US" b="1" baseline="0" dirty="0" err="1">
                          <a:solidFill>
                            <a:schemeClr val="tx1"/>
                          </a:solidFill>
                        </a:rPr>
                        <a:t>Baalzebub</a:t>
                      </a:r>
                      <a:r>
                        <a:rPr lang="en-US" b="1" baseline="0" dirty="0">
                          <a:solidFill>
                            <a:schemeClr val="tx1"/>
                          </a:solidFill>
                        </a:rPr>
                        <a:t>  </a:t>
                      </a:r>
                      <a:endParaRPr lang="en-US" b="1" dirty="0">
                        <a:solidFill>
                          <a:schemeClr val="tx1"/>
                        </a:solidFill>
                      </a:endParaRPr>
                    </a:p>
                  </a:txBody>
                  <a:tcPr>
                    <a:cell3D prstMaterial="dkEdge">
                      <a:bevel prst="coolSlant"/>
                      <a:lightRig rig="flood" dir="t"/>
                    </a:cell3D>
                  </a:tcPr>
                </a:tc>
                <a:tc>
                  <a:txBody>
                    <a:bodyPr/>
                    <a:lstStyle/>
                    <a:p>
                      <a:pPr marL="342900" indent="-342900">
                        <a:buFontTx/>
                        <a:buAutoNum type="arabicPeriod" startAt="18"/>
                      </a:pPr>
                      <a:r>
                        <a:rPr lang="en-US" b="1" dirty="0"/>
                        <a:t> Mercury</a:t>
                      </a:r>
                    </a:p>
                  </a:txBody>
                  <a:tcPr>
                    <a:cell3D prstMaterial="dkEdge">
                      <a:bevel prst="coolSlant"/>
                      <a:lightRig rig="flood" dir="t"/>
                    </a:cell3D>
                  </a:tcPr>
                </a:tc>
                <a:tc>
                  <a:txBody>
                    <a:bodyPr/>
                    <a:lstStyle/>
                    <a:p>
                      <a:pPr>
                        <a:buFontTx/>
                        <a:buNone/>
                      </a:pPr>
                      <a:r>
                        <a:rPr lang="en-US" b="1" dirty="0"/>
                        <a:t>28.  Succoth-</a:t>
                      </a:r>
                      <a:r>
                        <a:rPr lang="en-US" b="1" dirty="0" err="1"/>
                        <a:t>Benoth</a:t>
                      </a:r>
                      <a:r>
                        <a:rPr lang="en-US" b="1" baseline="0" dirty="0"/>
                        <a:t> </a:t>
                      </a:r>
                      <a:endParaRPr lang="en-US" b="1" dirty="0"/>
                    </a:p>
                  </a:txBody>
                  <a:tcPr>
                    <a:cell3D prstMaterial="dkEdge">
                      <a:bevel prst="coolSlant"/>
                      <a:lightRig rig="flood" dir="t"/>
                    </a:cell3D>
                  </a:tcPr>
                </a:tc>
                <a:extLst>
                  <a:ext uri="{0D108BD9-81ED-4DB2-BD59-A6C34878D82A}">
                    <a16:rowId xmlns:a16="http://schemas.microsoft.com/office/drawing/2014/main" val="10008"/>
                  </a:ext>
                </a:extLst>
              </a:tr>
              <a:tr h="370840">
                <a:tc>
                  <a:txBody>
                    <a:bodyPr/>
                    <a:lstStyle/>
                    <a:p>
                      <a:pPr>
                        <a:buFontTx/>
                        <a:buNone/>
                      </a:pPr>
                      <a:r>
                        <a:rPr lang="en-US" b="1" dirty="0">
                          <a:solidFill>
                            <a:schemeClr val="tx1"/>
                          </a:solidFill>
                        </a:rPr>
                        <a:t>9.  Baal-</a:t>
                      </a:r>
                      <a:r>
                        <a:rPr lang="en-US" b="1" dirty="0" err="1">
                          <a:solidFill>
                            <a:schemeClr val="tx1"/>
                          </a:solidFill>
                        </a:rPr>
                        <a:t>zephon</a:t>
                      </a:r>
                      <a:r>
                        <a:rPr lang="en-US" b="1" dirty="0">
                          <a:solidFill>
                            <a:schemeClr val="tx1"/>
                          </a:solidFill>
                        </a:rPr>
                        <a:t>  </a:t>
                      </a:r>
                    </a:p>
                  </a:txBody>
                  <a:tcPr>
                    <a:cell3D prstMaterial="dkEdge">
                      <a:bevel prst="coolSlant"/>
                      <a:lightRig rig="flood" dir="t"/>
                    </a:cell3D>
                  </a:tcPr>
                </a:tc>
                <a:tc>
                  <a:txBody>
                    <a:bodyPr/>
                    <a:lstStyle/>
                    <a:p>
                      <a:pPr>
                        <a:buFontTx/>
                        <a:buNone/>
                      </a:pPr>
                      <a:r>
                        <a:rPr lang="en-US" b="1" dirty="0"/>
                        <a:t>19.  </a:t>
                      </a:r>
                      <a:r>
                        <a:rPr lang="en-US" b="1" dirty="0" err="1">
                          <a:solidFill>
                            <a:srgbClr val="008080"/>
                          </a:solidFill>
                        </a:rPr>
                        <a:t>Molech</a:t>
                      </a:r>
                      <a:r>
                        <a:rPr lang="en-US" b="1" dirty="0">
                          <a:solidFill>
                            <a:srgbClr val="008080"/>
                          </a:solidFill>
                        </a:rPr>
                        <a:t> or </a:t>
                      </a:r>
                      <a:r>
                        <a:rPr lang="en-US" b="1" dirty="0" err="1">
                          <a:solidFill>
                            <a:srgbClr val="008080"/>
                          </a:solidFill>
                        </a:rPr>
                        <a:t>Milcom</a:t>
                      </a:r>
                      <a:endParaRPr lang="en-US" b="1" dirty="0">
                        <a:solidFill>
                          <a:srgbClr val="008080"/>
                        </a:solidFill>
                      </a:endParaRPr>
                    </a:p>
                  </a:txBody>
                  <a:tcPr>
                    <a:cell3D prstMaterial="dkEdge">
                      <a:bevel prst="coolSlant"/>
                      <a:lightRig rig="flood" dir="t"/>
                    </a:cell3D>
                  </a:tcPr>
                </a:tc>
                <a:tc>
                  <a:txBody>
                    <a:bodyPr/>
                    <a:lstStyle/>
                    <a:p>
                      <a:pPr>
                        <a:buFontTx/>
                        <a:buNone/>
                      </a:pPr>
                      <a:r>
                        <a:rPr lang="en-US" b="1" dirty="0"/>
                        <a:t>29.  </a:t>
                      </a:r>
                      <a:r>
                        <a:rPr lang="en-US" b="1" dirty="0">
                          <a:solidFill>
                            <a:srgbClr val="008080"/>
                          </a:solidFill>
                        </a:rPr>
                        <a:t>Tammuz [also a sun god] </a:t>
                      </a:r>
                    </a:p>
                  </a:txBody>
                  <a:tcPr>
                    <a:cell3D prstMaterial="dkEdge">
                      <a:bevel prst="coolSlant"/>
                      <a:lightRig rig="flood" dir="t"/>
                    </a:cell3D>
                  </a:tcPr>
                </a:tc>
                <a:extLst>
                  <a:ext uri="{0D108BD9-81ED-4DB2-BD59-A6C34878D82A}">
                    <a16:rowId xmlns:a16="http://schemas.microsoft.com/office/drawing/2014/main" val="10009"/>
                  </a:ext>
                </a:extLst>
              </a:tr>
              <a:tr h="370840">
                <a:tc>
                  <a:txBody>
                    <a:bodyPr/>
                    <a:lstStyle/>
                    <a:p>
                      <a:pPr>
                        <a:buFontTx/>
                        <a:buNone/>
                      </a:pPr>
                      <a:r>
                        <a:rPr lang="en-US" b="1" dirty="0"/>
                        <a:t>10.  </a:t>
                      </a:r>
                      <a:r>
                        <a:rPr lang="en-US" b="1" dirty="0" err="1">
                          <a:solidFill>
                            <a:srgbClr val="008080"/>
                          </a:solidFill>
                        </a:rPr>
                        <a:t>Bel</a:t>
                      </a:r>
                      <a:r>
                        <a:rPr lang="en-US" b="1" dirty="0">
                          <a:solidFill>
                            <a:srgbClr val="008080"/>
                          </a:solidFill>
                        </a:rPr>
                        <a:t>  [sun god] </a:t>
                      </a:r>
                    </a:p>
                  </a:txBody>
                  <a:tcPr>
                    <a:cell3D prstMaterial="dkEdge">
                      <a:bevel prst="coolSlant"/>
                      <a:lightRig rig="flood" dir="t"/>
                    </a:cell3D>
                  </a:tcPr>
                </a:tc>
                <a:tc>
                  <a:txBody>
                    <a:bodyPr/>
                    <a:lstStyle/>
                    <a:p>
                      <a:pPr marL="0" indent="0">
                        <a:buFontTx/>
                        <a:buNone/>
                      </a:pPr>
                      <a:r>
                        <a:rPr lang="en-US" b="1" dirty="0">
                          <a:solidFill>
                            <a:schemeClr val="tx1"/>
                          </a:solidFill>
                        </a:rPr>
                        <a:t>20.  </a:t>
                      </a:r>
                      <a:r>
                        <a:rPr lang="en-US" b="1" dirty="0" err="1">
                          <a:solidFill>
                            <a:srgbClr val="008080"/>
                          </a:solidFill>
                        </a:rPr>
                        <a:t>Merodach</a:t>
                      </a:r>
                      <a:endParaRPr lang="en-US" b="1" dirty="0">
                        <a:solidFill>
                          <a:srgbClr val="008080"/>
                        </a:solidFill>
                      </a:endParaRPr>
                    </a:p>
                  </a:txBody>
                  <a:tcPr>
                    <a:cell3D prstMaterial="dkEdge">
                      <a:bevel prst="coolSlant"/>
                      <a:lightRig rig="flood" dir="t"/>
                    </a:cell3D>
                  </a:tcPr>
                </a:tc>
                <a:tc>
                  <a:txBody>
                    <a:bodyPr/>
                    <a:lstStyle/>
                    <a:p>
                      <a:pPr>
                        <a:buFontTx/>
                        <a:buNone/>
                      </a:pPr>
                      <a:r>
                        <a:rPr lang="en-US" b="1" dirty="0"/>
                        <a:t>30.  </a:t>
                      </a:r>
                      <a:r>
                        <a:rPr lang="en-US" b="1" dirty="0" err="1"/>
                        <a:t>Tartak</a:t>
                      </a:r>
                      <a:r>
                        <a:rPr lang="en-US" b="1" dirty="0"/>
                        <a:t> </a:t>
                      </a:r>
                    </a:p>
                  </a:txBody>
                  <a:tcPr>
                    <a:cell3D prstMaterial="dkEdge">
                      <a:bevel prst="coolSlant"/>
                      <a:lightRig rig="flood" dir="t"/>
                    </a:cell3D>
                  </a:tcPr>
                </a:tc>
                <a:extLst>
                  <a:ext uri="{0D108BD9-81ED-4DB2-BD59-A6C34878D82A}">
                    <a16:rowId xmlns:a16="http://schemas.microsoft.com/office/drawing/2014/main" val="10010"/>
                  </a:ext>
                </a:extLst>
              </a:tr>
            </a:tbl>
          </a:graphicData>
        </a:graphic>
      </p:graphicFrame>
      <p:sp>
        <p:nvSpPr>
          <p:cNvPr id="2" name="Rectangle 1"/>
          <p:cNvSpPr/>
          <p:nvPr/>
        </p:nvSpPr>
        <p:spPr>
          <a:xfrm>
            <a:off x="117961" y="3048000"/>
            <a:ext cx="1558440" cy="3170099"/>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4000" b="1" cap="none" spc="0" dirty="0">
                <a:ln w="1905"/>
                <a:solidFill>
                  <a:srgbClr val="C00000"/>
                </a:solidFill>
                <a:effectLst>
                  <a:outerShdw blurRad="38100" dist="38100" dir="2700000" algn="tl">
                    <a:srgbClr val="000000">
                      <a:alpha val="43137"/>
                    </a:srgbClr>
                  </a:outerShdw>
                </a:effectLst>
              </a:rPr>
              <a:t>Please</a:t>
            </a:r>
            <a:br>
              <a:rPr lang="en-US" sz="4000" b="1" cap="none" spc="0" dirty="0">
                <a:ln w="1905"/>
                <a:solidFill>
                  <a:srgbClr val="C00000"/>
                </a:solidFill>
                <a:effectLst>
                  <a:outerShdw blurRad="38100" dist="38100" dir="2700000" algn="tl">
                    <a:srgbClr val="000000">
                      <a:alpha val="43137"/>
                    </a:srgbClr>
                  </a:outerShdw>
                </a:effectLst>
              </a:rPr>
            </a:br>
            <a:r>
              <a:rPr lang="en-US" sz="4000" b="1" cap="none" spc="0" dirty="0">
                <a:ln w="1905"/>
                <a:solidFill>
                  <a:srgbClr val="C00000"/>
                </a:solidFill>
                <a:effectLst>
                  <a:outerShdw blurRad="38100" dist="38100" dir="2700000" algn="tl">
                    <a:srgbClr val="000000">
                      <a:alpha val="43137"/>
                    </a:srgbClr>
                  </a:outerShdw>
                </a:effectLst>
              </a:rPr>
              <a:t>note </a:t>
            </a:r>
            <a:br>
              <a:rPr lang="en-US" sz="4000" b="1" cap="none" spc="0" dirty="0">
                <a:ln w="1905"/>
                <a:solidFill>
                  <a:srgbClr val="C00000"/>
                </a:solidFill>
                <a:effectLst>
                  <a:outerShdw blurRad="38100" dist="38100" dir="2700000" algn="tl">
                    <a:srgbClr val="000000">
                      <a:alpha val="43137"/>
                    </a:srgbClr>
                  </a:outerShdw>
                </a:effectLst>
              </a:rPr>
            </a:br>
            <a:r>
              <a:rPr lang="en-US" sz="4000" b="1" cap="none" spc="0" dirty="0">
                <a:ln w="1905"/>
                <a:solidFill>
                  <a:srgbClr val="C00000"/>
                </a:solidFill>
                <a:effectLst>
                  <a:outerShdw blurRad="38100" dist="38100" dir="2700000" algn="tl">
                    <a:srgbClr val="000000">
                      <a:alpha val="43137"/>
                    </a:srgbClr>
                  </a:outerShdw>
                </a:effectLst>
              </a:rPr>
              <a:t>one </a:t>
            </a:r>
            <a:br>
              <a:rPr lang="en-US" sz="4000" b="1" cap="none" spc="0" dirty="0">
                <a:ln w="1905"/>
                <a:solidFill>
                  <a:srgbClr val="C00000"/>
                </a:solidFill>
                <a:effectLst>
                  <a:outerShdw blurRad="38100" dist="38100" dir="2700000" algn="tl">
                    <a:srgbClr val="000000">
                      <a:alpha val="43137"/>
                    </a:srgbClr>
                  </a:outerShdw>
                </a:effectLst>
              </a:rPr>
            </a:br>
            <a:r>
              <a:rPr lang="en-US" sz="4000" b="1" cap="none" spc="0" dirty="0">
                <a:ln w="1905"/>
                <a:solidFill>
                  <a:srgbClr val="C00000"/>
                </a:solidFill>
                <a:effectLst>
                  <a:outerShdw blurRad="38100" dist="38100" dir="2700000" algn="tl">
                    <a:srgbClr val="000000">
                      <a:alpha val="43137"/>
                    </a:srgbClr>
                  </a:outerShdw>
                </a:effectLst>
              </a:rPr>
              <a:t>more</a:t>
            </a:r>
            <a:br>
              <a:rPr lang="en-US" sz="4000" b="1" cap="none" spc="0" dirty="0">
                <a:ln w="1905"/>
                <a:solidFill>
                  <a:srgbClr val="C00000"/>
                </a:solidFill>
                <a:effectLst>
                  <a:outerShdw blurRad="38100" dist="38100" dir="2700000" algn="tl">
                    <a:srgbClr val="000000">
                      <a:alpha val="43137"/>
                    </a:srgbClr>
                  </a:outerShdw>
                </a:effectLst>
              </a:rPr>
            </a:br>
            <a:r>
              <a:rPr lang="en-US" sz="4000" b="1" cap="none" spc="0" dirty="0">
                <a:ln w="1905"/>
                <a:solidFill>
                  <a:srgbClr val="C00000"/>
                </a:solidFill>
                <a:effectLst>
                  <a:outerShdw blurRad="38100" dist="38100" dir="2700000" algn="tl">
                    <a:srgbClr val="000000">
                      <a:alpha val="43137"/>
                    </a:srgbClr>
                  </a:outerShdw>
                </a:effectLst>
              </a:rPr>
              <a:t>def.:</a:t>
            </a:r>
          </a:p>
        </p:txBody>
      </p:sp>
    </p:spTree>
    <p:extLst>
      <p:ext uri="{BB962C8B-B14F-4D97-AF65-F5344CB8AC3E}">
        <p14:creationId xmlns:p14="http://schemas.microsoft.com/office/powerpoint/2010/main" val="373966879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2057400" cy="4038600"/>
          </a:xfrm>
        </p:spPr>
        <p:txBody>
          <a:bodyPr>
            <a:normAutofit/>
            <a:scene3d>
              <a:camera prst="orthographicFront"/>
              <a:lightRig rig="threePt" dir="t"/>
            </a:scene3d>
            <a:sp3d extrusionH="57150">
              <a:bevelT w="38100" h="38100"/>
            </a:sp3d>
          </a:bodyPr>
          <a:lstStyle/>
          <a:p>
            <a:pPr marL="0" indent="0" algn="ctr">
              <a:buNone/>
            </a:pPr>
            <a:r>
              <a:rPr lang="en-US" b="1" dirty="0">
                <a:solidFill>
                  <a:srgbClr val="7030A0"/>
                </a:solidFill>
              </a:rPr>
              <a:t>For the listed phrases there are at least </a:t>
            </a:r>
            <a:r>
              <a:rPr lang="en-US" b="1" u="sng" dirty="0">
                <a:solidFill>
                  <a:srgbClr val="7030A0"/>
                </a:solidFill>
              </a:rPr>
              <a:t>887</a:t>
            </a:r>
            <a:r>
              <a:rPr lang="en-US" b="1" dirty="0">
                <a:solidFill>
                  <a:srgbClr val="7030A0"/>
                </a:solidFill>
              </a:rPr>
              <a:t> </a:t>
            </a:r>
            <a:br>
              <a:rPr lang="en-US" b="1" dirty="0">
                <a:solidFill>
                  <a:srgbClr val="7030A0"/>
                </a:solidFill>
              </a:rPr>
            </a:br>
            <a:r>
              <a:rPr lang="en-US" sz="2400" b="1" dirty="0">
                <a:solidFill>
                  <a:srgbClr val="00B0F0"/>
                </a:solidFill>
              </a:rPr>
              <a:t>Old Testament </a:t>
            </a:r>
            <a:r>
              <a:rPr lang="en-US" b="1" dirty="0">
                <a:solidFill>
                  <a:srgbClr val="00B0F0"/>
                </a:solidFill>
              </a:rPr>
              <a:t>references </a:t>
            </a:r>
            <a:r>
              <a:rPr lang="en-US" b="1" dirty="0">
                <a:solidFill>
                  <a:srgbClr val="7030A0"/>
                </a:solidFill>
              </a:rPr>
              <a:t>linking to pagan worship.</a:t>
            </a:r>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tx1">
                    <a:lumMod val="85000"/>
                    <a:lumOff val="15000"/>
                  </a:schemeClr>
                </a:solidFill>
              </a:rPr>
              <a:t>71</a:t>
            </a:fld>
            <a:endParaRPr lang="en-US" b="1" dirty="0">
              <a:solidFill>
                <a:schemeClr val="tx1">
                  <a:lumMod val="85000"/>
                  <a:lumOff val="15000"/>
                </a:schemeClr>
              </a:solidFill>
            </a:endParaRPr>
          </a:p>
        </p:txBody>
      </p:sp>
      <p:graphicFrame>
        <p:nvGraphicFramePr>
          <p:cNvPr id="6" name="Content Placeholder 4"/>
          <p:cNvGraphicFramePr>
            <a:graphicFrameLocks/>
          </p:cNvGraphicFramePr>
          <p:nvPr>
            <p:extLst>
              <p:ext uri="{D42A27DB-BD31-4B8C-83A1-F6EECF244321}">
                <p14:modId xmlns:p14="http://schemas.microsoft.com/office/powerpoint/2010/main" val="575401249"/>
              </p:ext>
            </p:extLst>
          </p:nvPr>
        </p:nvGraphicFramePr>
        <p:xfrm>
          <a:off x="2438400" y="990600"/>
          <a:ext cx="9372600" cy="5115560"/>
        </p:xfrm>
        <a:graphic>
          <a:graphicData uri="http://schemas.openxmlformats.org/drawingml/2006/table">
            <a:tbl>
              <a:tblPr firstRow="1" bandRow="1">
                <a:tableStyleId>{F5AB1C69-6EDB-4FF4-983F-18BD219EF322}</a:tableStyleId>
              </a:tblPr>
              <a:tblGrid>
                <a:gridCol w="13716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3886200">
                  <a:extLst>
                    <a:ext uri="{9D8B030D-6E8A-4147-A177-3AD203B41FA5}">
                      <a16:colId xmlns:a16="http://schemas.microsoft.com/office/drawing/2014/main" val="20003"/>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 in OT</a:t>
                      </a:r>
                    </a:p>
                  </a:txBody>
                  <a:tcPr>
                    <a:cell3D prstMaterial="dkEdge">
                      <a:bevel h="50800" prst="divo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Phrase</a:t>
                      </a:r>
                    </a:p>
                  </a:txBody>
                  <a:tcPr>
                    <a:cell3D prstMaterial="dkEdge">
                      <a:bevel h="50800" prst="divo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 in OT</a:t>
                      </a:r>
                    </a:p>
                  </a:txBody>
                  <a:tcPr>
                    <a:cell3D prstMaterial="dkEdge">
                      <a:bevel h="50800" prst="divo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rPr>
                        <a:t>Phrase</a:t>
                      </a:r>
                    </a:p>
                  </a:txBody>
                  <a:tcPr>
                    <a:cell3D prstMaterial="dkEdge">
                      <a:bevel h="50800" prst="divot"/>
                      <a:lightRig rig="flood" dir="t"/>
                    </a:cell3D>
                  </a:tcPr>
                </a:tc>
                <a:extLst>
                  <a:ext uri="{0D108BD9-81ED-4DB2-BD59-A6C34878D82A}">
                    <a16:rowId xmlns:a16="http://schemas.microsoft.com/office/drawing/2014/main" val="10000"/>
                  </a:ext>
                </a:extLst>
              </a:tr>
              <a:tr h="370840">
                <a:tc>
                  <a:txBody>
                    <a:bodyPr/>
                    <a:lstStyle/>
                    <a:p>
                      <a:pPr algn="r"/>
                      <a:r>
                        <a:rPr lang="en-US" b="1" dirty="0">
                          <a:solidFill>
                            <a:schemeClr val="tx1"/>
                          </a:solidFill>
                        </a:rPr>
                        <a:t>140</a:t>
                      </a:r>
                    </a:p>
                  </a:txBody>
                  <a:tcPr>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Image/Images</a:t>
                      </a:r>
                    </a:p>
                  </a:txBody>
                  <a:tcPr>
                    <a:cell3D prstMaterial="dkEdge">
                      <a:bevel h="50800" prst="divot"/>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990033"/>
                          </a:solidFill>
                          <a:effectLst/>
                          <a:latin typeface="+mn-lt"/>
                          <a:ea typeface="+mn-ea"/>
                          <a:cs typeface="+mn-cs"/>
                        </a:rPr>
                        <a:t>80</a:t>
                      </a:r>
                    </a:p>
                  </a:txBody>
                  <a:tcPr>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990033"/>
                          </a:solidFill>
                          <a:effectLst/>
                          <a:latin typeface="+mn-lt"/>
                          <a:ea typeface="+mn-ea"/>
                          <a:cs typeface="+mn-cs"/>
                        </a:rPr>
                        <a:t>High Places  (moon worship)</a:t>
                      </a:r>
                    </a:p>
                  </a:txBody>
                  <a:tcPr>
                    <a:cell3D prstMaterial="dkEdge">
                      <a:bevel h="50800" prst="divot"/>
                      <a:lightRig rig="flood" dir="t"/>
                    </a:cell3D>
                  </a:tcPr>
                </a:tc>
                <a:extLst>
                  <a:ext uri="{0D108BD9-81ED-4DB2-BD59-A6C34878D82A}">
                    <a16:rowId xmlns:a16="http://schemas.microsoft.com/office/drawing/2014/main" val="10001"/>
                  </a:ext>
                </a:extLst>
              </a:tr>
              <a:tr h="370840">
                <a:tc>
                  <a:txBody>
                    <a:bodyPr/>
                    <a:lstStyle/>
                    <a:p>
                      <a:pPr algn="r"/>
                      <a:r>
                        <a:rPr lang="en-US" b="1" dirty="0">
                          <a:solidFill>
                            <a:schemeClr val="tx1"/>
                          </a:solidFill>
                        </a:rPr>
                        <a:t>46</a:t>
                      </a:r>
                    </a:p>
                  </a:txBody>
                  <a:tcPr>
                    <a:cell3D prstMaterial="dkEdge">
                      <a:bevel h="50800" prst="divot"/>
                      <a:lightRig rig="flood" dir="t"/>
                    </a:cell3D>
                  </a:tcPr>
                </a:tc>
                <a:tc>
                  <a:txBody>
                    <a:bodyPr/>
                    <a:lstStyle/>
                    <a:p>
                      <a:pPr marL="0" indent="0" algn="l">
                        <a:buNone/>
                      </a:pPr>
                      <a:r>
                        <a:rPr lang="en-US" b="1" dirty="0">
                          <a:solidFill>
                            <a:schemeClr val="tx1"/>
                          </a:solidFill>
                        </a:rPr>
                        <a:t>Graven Image(s)</a:t>
                      </a:r>
                    </a:p>
                  </a:txBody>
                  <a:tcPr>
                    <a:cell3D prstMaterial="dkEdge">
                      <a:bevel h="50800" prst="divot"/>
                      <a:lightRig rig="flood" dir="t"/>
                    </a:cell3D>
                  </a:tcPr>
                </a:tc>
                <a:tc>
                  <a:txBody>
                    <a:bodyPr/>
                    <a:lstStyle/>
                    <a:p>
                      <a:pPr marL="0" lvl="0" indent="0" algn="r">
                        <a:buFont typeface="Arial" pitchFamily="34" charset="0"/>
                        <a:buNone/>
                      </a:pPr>
                      <a:r>
                        <a:rPr lang="en-US" sz="1800" b="1" kern="1200" dirty="0">
                          <a:solidFill>
                            <a:srgbClr val="008080"/>
                          </a:solidFill>
                          <a:effectLst/>
                          <a:latin typeface="+mn-lt"/>
                          <a:ea typeface="+mn-ea"/>
                          <a:cs typeface="+mn-cs"/>
                        </a:rPr>
                        <a:t>3</a:t>
                      </a:r>
                    </a:p>
                  </a:txBody>
                  <a:tcPr>
                    <a:cell3D prstMaterial="dkEdge">
                      <a:bevel h="50800" prst="divot"/>
                      <a:lightRig rig="flood" dir="t"/>
                    </a:cell3D>
                  </a:tcPr>
                </a:tc>
                <a:tc>
                  <a:txBody>
                    <a:bodyPr/>
                    <a:lstStyle/>
                    <a:p>
                      <a:pPr marL="0" lvl="0" indent="0" algn="l">
                        <a:buFont typeface="Arial" pitchFamily="34" charset="0"/>
                        <a:buNone/>
                      </a:pPr>
                      <a:r>
                        <a:rPr lang="en-US" sz="1800" b="1" kern="1200" dirty="0">
                          <a:solidFill>
                            <a:srgbClr val="008080"/>
                          </a:solidFill>
                          <a:effectLst/>
                          <a:latin typeface="+mn-lt"/>
                          <a:ea typeface="+mn-ea"/>
                          <a:cs typeface="+mn-cs"/>
                        </a:rPr>
                        <a:t>High Places of </a:t>
                      </a:r>
                      <a:r>
                        <a:rPr lang="en-US" sz="1800" b="1" kern="1200" dirty="0">
                          <a:ln>
                            <a:noFill/>
                          </a:ln>
                          <a:solidFill>
                            <a:srgbClr val="008080"/>
                          </a:solidFill>
                          <a:effectLst/>
                          <a:latin typeface="+mn-lt"/>
                          <a:ea typeface="+mn-ea"/>
                          <a:cs typeface="+mn-cs"/>
                        </a:rPr>
                        <a:t>Baal</a:t>
                      </a:r>
                    </a:p>
                  </a:txBody>
                  <a:tcPr>
                    <a:cell3D prstMaterial="dkEdge">
                      <a:bevel h="50800" prst="divot"/>
                      <a:lightRig rig="flood" dir="t"/>
                    </a:cell3D>
                  </a:tcPr>
                </a:tc>
                <a:extLst>
                  <a:ext uri="{0D108BD9-81ED-4DB2-BD59-A6C34878D82A}">
                    <a16:rowId xmlns:a16="http://schemas.microsoft.com/office/drawing/2014/main" val="10002"/>
                  </a:ext>
                </a:extLst>
              </a:tr>
              <a:tr h="370840">
                <a:tc>
                  <a:txBody>
                    <a:bodyPr/>
                    <a:lstStyle/>
                    <a:p>
                      <a:pPr algn="r"/>
                      <a:r>
                        <a:rPr lang="en-US" b="1" dirty="0">
                          <a:solidFill>
                            <a:schemeClr val="tx1"/>
                          </a:solidFill>
                        </a:rPr>
                        <a:t>23</a:t>
                      </a:r>
                    </a:p>
                  </a:txBody>
                  <a:tcPr>
                    <a:cell3D prstMaterial="dkEdge">
                      <a:bevel h="50800" prst="divot"/>
                      <a:lightRig rig="flood" dir="t"/>
                    </a:cell3D>
                  </a:tcPr>
                </a:tc>
                <a:tc>
                  <a:txBody>
                    <a:bodyPr/>
                    <a:lstStyle/>
                    <a:p>
                      <a:pPr marL="0" indent="0" algn="l">
                        <a:buNone/>
                      </a:pPr>
                      <a:r>
                        <a:rPr lang="en-US" b="1" dirty="0">
                          <a:solidFill>
                            <a:schemeClr val="tx1"/>
                          </a:solidFill>
                        </a:rPr>
                        <a:t>Molten</a:t>
                      </a:r>
                      <a:r>
                        <a:rPr lang="en-US" b="1" baseline="0" dirty="0">
                          <a:solidFill>
                            <a:schemeClr val="tx1"/>
                          </a:solidFill>
                        </a:rPr>
                        <a:t> Image(s)</a:t>
                      </a:r>
                      <a:endParaRPr lang="en-US" b="1" dirty="0">
                        <a:solidFill>
                          <a:schemeClr val="tx1"/>
                        </a:solidFill>
                      </a:endParaRPr>
                    </a:p>
                  </a:txBody>
                  <a:tcPr>
                    <a:cell3D prstMaterial="dkEdge">
                      <a:bevel h="50800" prst="divot"/>
                      <a:lightRig rig="flood" dir="t"/>
                    </a:cell3D>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80"/>
                          </a:solidFill>
                          <a:effectLst/>
                          <a:latin typeface="+mn-lt"/>
                          <a:ea typeface="+mn-ea"/>
                          <a:cs typeface="+mn-cs"/>
                        </a:rPr>
                        <a:t>2</a:t>
                      </a:r>
                    </a:p>
                  </a:txBody>
                  <a:tcPr>
                    <a:cell3D prstMaterial="dkEdge">
                      <a:bevel h="50800" prst="divot"/>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80"/>
                          </a:solidFill>
                          <a:effectLst/>
                          <a:latin typeface="+mn-lt"/>
                          <a:ea typeface="+mn-ea"/>
                          <a:cs typeface="+mn-cs"/>
                        </a:rPr>
                        <a:t>Priest of Baal</a:t>
                      </a:r>
                    </a:p>
                  </a:txBody>
                  <a:tcPr>
                    <a:cell3D prstMaterial="dkEdge">
                      <a:bevel h="50800" prst="divot"/>
                      <a:lightRig rig="flood" dir="t"/>
                    </a:cell3D>
                  </a:tcPr>
                </a:tc>
                <a:extLst>
                  <a:ext uri="{0D108BD9-81ED-4DB2-BD59-A6C34878D82A}">
                    <a16:rowId xmlns:a16="http://schemas.microsoft.com/office/drawing/2014/main" val="10003"/>
                  </a:ext>
                </a:extLst>
              </a:tr>
              <a:tr h="370840">
                <a:tc>
                  <a:txBody>
                    <a:bodyPr/>
                    <a:lstStyle/>
                    <a:p>
                      <a:pPr algn="r"/>
                      <a:r>
                        <a:rPr lang="en-US" b="1" dirty="0">
                          <a:solidFill>
                            <a:schemeClr val="tx1"/>
                          </a:solidFill>
                        </a:rPr>
                        <a:t>5</a:t>
                      </a:r>
                    </a:p>
                  </a:txBody>
                  <a:tcPr>
                    <a:cell3D prstMaterial="dkEdge">
                      <a:bevel h="50800" prst="divot"/>
                      <a:lightRig rig="flood" dir="t"/>
                    </a:cell3D>
                  </a:tcPr>
                </a:tc>
                <a:tc>
                  <a:txBody>
                    <a:bodyPr/>
                    <a:lstStyle/>
                    <a:p>
                      <a:pPr marL="0" indent="0" algn="l">
                        <a:buNone/>
                      </a:pPr>
                      <a:r>
                        <a:rPr lang="en-US" b="1" dirty="0">
                          <a:solidFill>
                            <a:schemeClr val="tx1"/>
                          </a:solidFill>
                        </a:rPr>
                        <a:t>Carved Image(s)</a:t>
                      </a:r>
                    </a:p>
                  </a:txBody>
                  <a:tcPr>
                    <a:cell3D prstMaterial="dkEdge">
                      <a:bevel h="50800" prst="divot"/>
                      <a:lightRig rig="flood" dir="t"/>
                    </a:cell3D>
                  </a:tcPr>
                </a:tc>
                <a:tc>
                  <a:txBody>
                    <a:bodyPr/>
                    <a:lstStyle/>
                    <a:p>
                      <a:pPr algn="r"/>
                      <a:r>
                        <a:rPr lang="en-US" b="1" dirty="0">
                          <a:solidFill>
                            <a:schemeClr val="tx1"/>
                          </a:solidFill>
                        </a:rPr>
                        <a:t>4</a:t>
                      </a:r>
                    </a:p>
                  </a:txBody>
                  <a:tcPr>
                    <a:cell3D prstMaterial="dkEdge">
                      <a:bevel h="50800" prst="divot"/>
                      <a:lightRig rig="flood" dir="t"/>
                    </a:cell3D>
                  </a:tcPr>
                </a:tc>
                <a:tc>
                  <a:txBody>
                    <a:bodyPr/>
                    <a:lstStyle/>
                    <a:p>
                      <a:pPr algn="l"/>
                      <a:r>
                        <a:rPr lang="en-US" b="1" dirty="0">
                          <a:solidFill>
                            <a:schemeClr val="tx1"/>
                          </a:solidFill>
                        </a:rPr>
                        <a:t>Sun, moon and host of heaven</a:t>
                      </a:r>
                    </a:p>
                  </a:txBody>
                  <a:tcPr>
                    <a:cell3D prstMaterial="dkEdge">
                      <a:bevel h="50800" prst="divot"/>
                      <a:lightRig rig="flood" dir="t"/>
                    </a:cell3D>
                  </a:tcPr>
                </a:tc>
                <a:extLst>
                  <a:ext uri="{0D108BD9-81ED-4DB2-BD59-A6C34878D82A}">
                    <a16:rowId xmlns:a16="http://schemas.microsoft.com/office/drawing/2014/main" val="10004"/>
                  </a:ext>
                </a:extLst>
              </a:tr>
              <a:tr h="370840">
                <a:tc>
                  <a:txBody>
                    <a:bodyPr/>
                    <a:lstStyle/>
                    <a:p>
                      <a:pPr algn="r"/>
                      <a:r>
                        <a:rPr lang="en-US" b="1" dirty="0">
                          <a:solidFill>
                            <a:srgbClr val="008080"/>
                          </a:solidFill>
                        </a:rPr>
                        <a:t>2</a:t>
                      </a:r>
                    </a:p>
                  </a:txBody>
                  <a:tcPr>
                    <a:cell3D prstMaterial="dkEdge">
                      <a:bevel h="50800" prst="divot"/>
                      <a:lightRig rig="flood" dir="t"/>
                    </a:cell3D>
                  </a:tcPr>
                </a:tc>
                <a:tc>
                  <a:txBody>
                    <a:bodyPr/>
                    <a:lstStyle/>
                    <a:p>
                      <a:pPr marL="0" indent="0" algn="l">
                        <a:buNone/>
                      </a:pPr>
                      <a:r>
                        <a:rPr lang="en-US" b="1" dirty="0">
                          <a:solidFill>
                            <a:srgbClr val="008080"/>
                          </a:solidFill>
                        </a:rPr>
                        <a:t>Images of Baal</a:t>
                      </a:r>
                    </a:p>
                  </a:txBody>
                  <a:tcPr>
                    <a:cell3D prstMaterial="dkEdge">
                      <a:bevel h="50800" prst="divot"/>
                      <a:lightRig rig="flood" dir="t"/>
                    </a:cell3D>
                  </a:tcPr>
                </a:tc>
                <a:tc>
                  <a:txBody>
                    <a:bodyPr/>
                    <a:lstStyle/>
                    <a:p>
                      <a:pPr algn="r"/>
                      <a:r>
                        <a:rPr lang="en-US" b="1" dirty="0">
                          <a:solidFill>
                            <a:schemeClr val="tx1"/>
                          </a:solidFill>
                        </a:rPr>
                        <a:t>14</a:t>
                      </a:r>
                    </a:p>
                  </a:txBody>
                  <a:tcPr>
                    <a:cell3D prstMaterial="dkEdge">
                      <a:bevel h="50800" prst="divot"/>
                      <a:lightRig rig="flood" dir="t"/>
                    </a:cell3D>
                  </a:tcPr>
                </a:tc>
                <a:tc>
                  <a:txBody>
                    <a:bodyPr/>
                    <a:lstStyle/>
                    <a:p>
                      <a:pPr algn="l"/>
                      <a:r>
                        <a:rPr lang="en-US" b="1" dirty="0">
                          <a:solidFill>
                            <a:schemeClr val="tx1"/>
                          </a:solidFill>
                        </a:rPr>
                        <a:t>Host of heaven</a:t>
                      </a:r>
                    </a:p>
                  </a:txBody>
                  <a:tcPr>
                    <a:cell3D prstMaterial="dkEdge">
                      <a:bevel h="50800" prst="divot"/>
                      <a:lightRig rig="flood" dir="t"/>
                    </a:cell3D>
                  </a:tcPr>
                </a:tc>
                <a:extLst>
                  <a:ext uri="{0D108BD9-81ED-4DB2-BD59-A6C34878D82A}">
                    <a16:rowId xmlns:a16="http://schemas.microsoft.com/office/drawing/2014/main" val="10005"/>
                  </a:ext>
                </a:extLst>
              </a:tr>
              <a:tr h="370840">
                <a:tc>
                  <a:txBody>
                    <a:bodyPr/>
                    <a:lstStyle/>
                    <a:p>
                      <a:pPr algn="r"/>
                      <a:r>
                        <a:rPr lang="en-US" b="1" dirty="0">
                          <a:solidFill>
                            <a:schemeClr val="tx1"/>
                          </a:solidFill>
                        </a:rPr>
                        <a:t>95</a:t>
                      </a:r>
                    </a:p>
                  </a:txBody>
                  <a:tcPr>
                    <a:cell3D prstMaterial="dkEdge">
                      <a:bevel h="50800" prst="divot"/>
                      <a:lightRig rig="flood" dir="t"/>
                    </a:cell3D>
                  </a:tcPr>
                </a:tc>
                <a:tc>
                  <a:txBody>
                    <a:bodyPr/>
                    <a:lstStyle/>
                    <a:p>
                      <a:pPr marL="0" indent="0" algn="l">
                        <a:buNone/>
                      </a:pPr>
                      <a:r>
                        <a:rPr lang="en-US" b="1" dirty="0">
                          <a:solidFill>
                            <a:schemeClr val="tx1"/>
                          </a:solidFill>
                        </a:rPr>
                        <a:t>Idol(s) </a:t>
                      </a:r>
                    </a:p>
                  </a:txBody>
                  <a:tcPr>
                    <a:cell3D prstMaterial="dkEdge">
                      <a:bevel h="50800" prst="divot"/>
                      <a:lightRig rig="flood" dir="t"/>
                    </a:cell3D>
                  </a:tcPr>
                </a:tc>
                <a:tc>
                  <a:txBody>
                    <a:bodyPr/>
                    <a:lstStyle/>
                    <a:p>
                      <a:pPr algn="r"/>
                      <a:r>
                        <a:rPr lang="en-US" b="1" dirty="0">
                          <a:solidFill>
                            <a:schemeClr val="tx1"/>
                          </a:solidFill>
                        </a:rPr>
                        <a:t>220</a:t>
                      </a:r>
                    </a:p>
                  </a:txBody>
                  <a:tcPr>
                    <a:cell3D prstMaterial="dkEdge">
                      <a:bevel h="50800" prst="divot"/>
                      <a:lightRig rig="flood" dir="t"/>
                    </a:cell3D>
                  </a:tcPr>
                </a:tc>
                <a:tc>
                  <a:txBody>
                    <a:bodyPr/>
                    <a:lstStyle/>
                    <a:p>
                      <a:pPr algn="l"/>
                      <a:r>
                        <a:rPr lang="en-US" b="1" dirty="0">
                          <a:solidFill>
                            <a:schemeClr val="tx1"/>
                          </a:solidFill>
                        </a:rPr>
                        <a:t>gods (pagan)</a:t>
                      </a:r>
                    </a:p>
                  </a:txBody>
                  <a:tcPr>
                    <a:cell3D prstMaterial="dkEdge">
                      <a:bevel h="50800" prst="divot"/>
                      <a:lightRig rig="flood" dir="t"/>
                    </a:cell3D>
                  </a:tcPr>
                </a:tc>
                <a:extLst>
                  <a:ext uri="{0D108BD9-81ED-4DB2-BD59-A6C34878D82A}">
                    <a16:rowId xmlns:a16="http://schemas.microsoft.com/office/drawing/2014/main" val="10006"/>
                  </a:ext>
                </a:extLst>
              </a:tr>
              <a:tr h="370840">
                <a:tc>
                  <a:txBody>
                    <a:bodyPr/>
                    <a:lstStyle/>
                    <a:p>
                      <a:pPr algn="r"/>
                      <a:r>
                        <a:rPr lang="en-US" b="1" dirty="0">
                          <a:solidFill>
                            <a:srgbClr val="008080"/>
                          </a:solidFill>
                        </a:rPr>
                        <a:t>62</a:t>
                      </a:r>
                    </a:p>
                  </a:txBody>
                  <a:tcPr>
                    <a:cell3D prstMaterial="dkEdge">
                      <a:bevel h="50800" prst="divot"/>
                      <a:lightRig rig="flood" dir="t"/>
                    </a:cell3D>
                  </a:tcPr>
                </a:tc>
                <a:tc>
                  <a:txBody>
                    <a:bodyPr/>
                    <a:lstStyle/>
                    <a:p>
                      <a:pPr marL="0" indent="0" algn="l">
                        <a:buNone/>
                      </a:pPr>
                      <a:r>
                        <a:rPr lang="en-US" b="1" dirty="0">
                          <a:solidFill>
                            <a:srgbClr val="008080"/>
                          </a:solidFill>
                        </a:rPr>
                        <a:t>Baal</a:t>
                      </a:r>
                    </a:p>
                  </a:txBody>
                  <a:tcPr>
                    <a:cell3D prstMaterial="dkEdge">
                      <a:bevel h="50800" prst="divot"/>
                      <a:lightRig rig="flood" dir="t"/>
                    </a:cell3D>
                  </a:tcPr>
                </a:tc>
                <a:tc>
                  <a:txBody>
                    <a:bodyPr/>
                    <a:lstStyle/>
                    <a:p>
                      <a:pPr algn="r"/>
                      <a:r>
                        <a:rPr lang="en-US" b="1" dirty="0">
                          <a:solidFill>
                            <a:schemeClr val="tx1"/>
                          </a:solidFill>
                        </a:rPr>
                        <a:t>6</a:t>
                      </a:r>
                    </a:p>
                  </a:txBody>
                  <a:tcPr>
                    <a:cell3D prstMaterial="dkEdge">
                      <a:bevel h="50800" prst="divot"/>
                      <a:lightRig rig="flood" dir="t"/>
                    </a:cell3D>
                  </a:tcPr>
                </a:tc>
                <a:tc>
                  <a:txBody>
                    <a:bodyPr/>
                    <a:lstStyle/>
                    <a:p>
                      <a:pPr algn="l"/>
                      <a:r>
                        <a:rPr lang="en-US" b="1" dirty="0">
                          <a:solidFill>
                            <a:schemeClr val="tx1"/>
                          </a:solidFill>
                        </a:rPr>
                        <a:t>no gods</a:t>
                      </a:r>
                    </a:p>
                  </a:txBody>
                  <a:tcPr>
                    <a:cell3D prstMaterial="dkEdge">
                      <a:bevel h="50800" prst="divot"/>
                      <a:lightRig rig="flood" dir="t"/>
                    </a:cell3D>
                  </a:tcPr>
                </a:tc>
                <a:extLst>
                  <a:ext uri="{0D108BD9-81ED-4DB2-BD59-A6C34878D82A}">
                    <a16:rowId xmlns:a16="http://schemas.microsoft.com/office/drawing/2014/main" val="10007"/>
                  </a:ext>
                </a:extLst>
              </a:tr>
              <a:tr h="370840">
                <a:tc>
                  <a:txBody>
                    <a:bodyPr/>
                    <a:lstStyle/>
                    <a:p>
                      <a:pPr marL="0" indent="0" algn="r">
                        <a:buNone/>
                      </a:pPr>
                      <a:r>
                        <a:rPr lang="en-US" b="1" dirty="0">
                          <a:solidFill>
                            <a:srgbClr val="008080"/>
                          </a:solidFill>
                        </a:rPr>
                        <a:t>18</a:t>
                      </a:r>
                    </a:p>
                  </a:txBody>
                  <a:tcPr>
                    <a:cell3D prstMaterial="dkEdge">
                      <a:bevel h="50800" prst="divot"/>
                      <a:lightRig rig="flood" dir="t"/>
                    </a:cell3D>
                  </a:tcPr>
                </a:tc>
                <a:tc>
                  <a:txBody>
                    <a:bodyPr/>
                    <a:lstStyle/>
                    <a:p>
                      <a:pPr algn="l"/>
                      <a:r>
                        <a:rPr lang="en-US" b="1" dirty="0">
                          <a:solidFill>
                            <a:srgbClr val="008080"/>
                          </a:solidFill>
                        </a:rPr>
                        <a:t>Baalim</a:t>
                      </a:r>
                    </a:p>
                  </a:txBody>
                  <a:tcPr>
                    <a:cell3D prstMaterial="dkEdge">
                      <a:bevel h="50800" prst="divot"/>
                      <a:lightRig rig="flood" dir="t"/>
                    </a:cell3D>
                  </a:tcPr>
                </a:tc>
                <a:tc>
                  <a:txBody>
                    <a:bodyPr/>
                    <a:lstStyle/>
                    <a:p>
                      <a:pPr algn="r"/>
                      <a:r>
                        <a:rPr lang="en-US" b="1" dirty="0">
                          <a:solidFill>
                            <a:schemeClr val="tx1"/>
                          </a:solidFill>
                        </a:rPr>
                        <a:t>10</a:t>
                      </a:r>
                    </a:p>
                  </a:txBody>
                  <a:tcPr>
                    <a:cell3D prstMaterial="dkEdge">
                      <a:bevel h="50800" prst="divot"/>
                      <a:lightRig rig="flood" dir="t"/>
                    </a:cell3D>
                  </a:tcPr>
                </a:tc>
                <a:tc>
                  <a:txBody>
                    <a:bodyPr/>
                    <a:lstStyle/>
                    <a:p>
                      <a:pPr algn="l"/>
                      <a:r>
                        <a:rPr lang="en-US" b="1" dirty="0">
                          <a:solidFill>
                            <a:schemeClr val="tx1"/>
                          </a:solidFill>
                        </a:rPr>
                        <a:t>thy gods</a:t>
                      </a:r>
                    </a:p>
                  </a:txBody>
                  <a:tcPr>
                    <a:cell3D prstMaterial="dkEdge">
                      <a:bevel h="50800" prst="divot"/>
                      <a:lightRig rig="flood" dir="t"/>
                    </a:cell3D>
                  </a:tcPr>
                </a:tc>
                <a:extLst>
                  <a:ext uri="{0D108BD9-81ED-4DB2-BD59-A6C34878D82A}">
                    <a16:rowId xmlns:a16="http://schemas.microsoft.com/office/drawing/2014/main" val="10008"/>
                  </a:ext>
                </a:extLst>
              </a:tr>
              <a:tr h="370840">
                <a:tc>
                  <a:txBody>
                    <a:bodyPr/>
                    <a:lstStyle/>
                    <a:p>
                      <a:pPr algn="r"/>
                      <a:r>
                        <a:rPr lang="en-US" b="1" dirty="0">
                          <a:solidFill>
                            <a:srgbClr val="990033"/>
                          </a:solidFill>
                        </a:rPr>
                        <a:t>5</a:t>
                      </a:r>
                    </a:p>
                  </a:txBody>
                  <a:tcPr>
                    <a:cell3D prstMaterial="dkEdge">
                      <a:bevel h="50800" prst="divot"/>
                      <a:lightRig rig="flood" dir="t"/>
                    </a:cell3D>
                  </a:tcPr>
                </a:tc>
                <a:tc>
                  <a:txBody>
                    <a:bodyPr/>
                    <a:lstStyle/>
                    <a:p>
                      <a:pPr marL="0" indent="0" algn="l">
                        <a:buNone/>
                      </a:pPr>
                      <a:r>
                        <a:rPr lang="en-US" b="1" dirty="0">
                          <a:solidFill>
                            <a:srgbClr val="990033"/>
                          </a:solidFill>
                        </a:rPr>
                        <a:t>Queen of Heaven</a:t>
                      </a:r>
                    </a:p>
                  </a:txBody>
                  <a:tcPr>
                    <a:cell3D prstMaterial="dkEdge">
                      <a:bevel h="50800" prst="divot"/>
                      <a:lightRig rig="flood" dir="t"/>
                    </a:cell3D>
                  </a:tcPr>
                </a:tc>
                <a:tc>
                  <a:txBody>
                    <a:bodyPr/>
                    <a:lstStyle/>
                    <a:p>
                      <a:pPr algn="r"/>
                      <a:r>
                        <a:rPr lang="en-US" b="1" dirty="0">
                          <a:solidFill>
                            <a:schemeClr val="tx1"/>
                          </a:solidFill>
                        </a:rPr>
                        <a:t>34</a:t>
                      </a:r>
                    </a:p>
                  </a:txBody>
                  <a:tcPr>
                    <a:cell3D prstMaterial="dkEdge">
                      <a:bevel h="50800" prst="divot"/>
                      <a:lightRig rig="flood" dir="t"/>
                    </a:cell3D>
                  </a:tcPr>
                </a:tc>
                <a:tc>
                  <a:txBody>
                    <a:bodyPr/>
                    <a:lstStyle/>
                    <a:p>
                      <a:pPr algn="l"/>
                      <a:r>
                        <a:rPr lang="en-US" b="1" dirty="0">
                          <a:solidFill>
                            <a:schemeClr val="tx1"/>
                          </a:solidFill>
                        </a:rPr>
                        <a:t>their gods</a:t>
                      </a:r>
                    </a:p>
                  </a:txBody>
                  <a:tcPr>
                    <a:cell3D prstMaterial="dkEdge">
                      <a:bevel h="50800" prst="divot"/>
                      <a:lightRig rig="flood" dir="t"/>
                    </a:cell3D>
                  </a:tcPr>
                </a:tc>
                <a:extLst>
                  <a:ext uri="{0D108BD9-81ED-4DB2-BD59-A6C34878D82A}">
                    <a16:rowId xmlns:a16="http://schemas.microsoft.com/office/drawing/2014/main" val="10009"/>
                  </a:ext>
                </a:extLst>
              </a:tr>
              <a:tr h="370840">
                <a:tc>
                  <a:txBody>
                    <a:bodyPr/>
                    <a:lstStyle/>
                    <a:p>
                      <a:pPr algn="r"/>
                      <a:r>
                        <a:rPr lang="en-US" b="1" dirty="0">
                          <a:solidFill>
                            <a:srgbClr val="990033"/>
                          </a:solidFill>
                        </a:rPr>
                        <a:t>3</a:t>
                      </a:r>
                    </a:p>
                  </a:txBody>
                  <a:tcPr>
                    <a:cell3D prstMaterial="dkEdge">
                      <a:bevel h="50800" prst="divot"/>
                      <a:lightRig rig="flood" dir="t"/>
                    </a:cell3D>
                  </a:tcPr>
                </a:tc>
                <a:tc>
                  <a:txBody>
                    <a:bodyPr/>
                    <a:lstStyle/>
                    <a:p>
                      <a:pPr marL="0" indent="0" algn="l">
                        <a:buNone/>
                      </a:pPr>
                      <a:r>
                        <a:rPr lang="en-US" b="1" dirty="0">
                          <a:solidFill>
                            <a:srgbClr val="990033"/>
                          </a:solidFill>
                        </a:rPr>
                        <a:t>Ashtoreth (moon goddess)</a:t>
                      </a:r>
                    </a:p>
                  </a:txBody>
                  <a:tcPr>
                    <a:cell3D prstMaterial="dkEdge">
                      <a:bevel h="50800" prst="divot"/>
                      <a:lightRig rig="flood" dir="t"/>
                    </a:cell3D>
                  </a:tcPr>
                </a:tc>
                <a:tc>
                  <a:txBody>
                    <a:bodyPr/>
                    <a:lstStyle/>
                    <a:p>
                      <a:pPr algn="r"/>
                      <a:r>
                        <a:rPr lang="en-US" b="1" dirty="0">
                          <a:solidFill>
                            <a:schemeClr val="tx1"/>
                          </a:solidFill>
                        </a:rPr>
                        <a:t>52</a:t>
                      </a:r>
                    </a:p>
                  </a:txBody>
                  <a:tcPr>
                    <a:cell3D prstMaterial="dkEdge">
                      <a:bevel h="50800" prst="divot"/>
                      <a:lightRig rig="flood" dir="t"/>
                    </a:cell3D>
                  </a:tcPr>
                </a:tc>
                <a:tc>
                  <a:txBody>
                    <a:bodyPr/>
                    <a:lstStyle/>
                    <a:p>
                      <a:pPr algn="l"/>
                      <a:r>
                        <a:rPr lang="en-US" b="1" dirty="0">
                          <a:solidFill>
                            <a:schemeClr val="tx1"/>
                          </a:solidFill>
                        </a:rPr>
                        <a:t>Altars</a:t>
                      </a:r>
                      <a:r>
                        <a:rPr lang="en-US" dirty="0">
                          <a:solidFill>
                            <a:schemeClr val="tx1"/>
                          </a:solidFill>
                        </a:rPr>
                        <a:t> </a:t>
                      </a:r>
                    </a:p>
                  </a:txBody>
                  <a:tcPr>
                    <a:cell3D prstMaterial="dkEdge">
                      <a:bevel h="50800" prst="divot"/>
                      <a:lightRig rig="flood" dir="t"/>
                    </a:cell3D>
                  </a:tcPr>
                </a:tc>
                <a:extLst>
                  <a:ext uri="{0D108BD9-81ED-4DB2-BD59-A6C34878D82A}">
                    <a16:rowId xmlns:a16="http://schemas.microsoft.com/office/drawing/2014/main" val="10010"/>
                  </a:ext>
                </a:extLst>
              </a:tr>
              <a:tr h="370840">
                <a:tc>
                  <a:txBody>
                    <a:bodyPr/>
                    <a:lstStyle/>
                    <a:p>
                      <a:pPr algn="r"/>
                      <a:r>
                        <a:rPr lang="en-US" b="1" dirty="0">
                          <a:solidFill>
                            <a:srgbClr val="008080"/>
                          </a:solidFill>
                        </a:rPr>
                        <a:t>10</a:t>
                      </a:r>
                    </a:p>
                  </a:txBody>
                  <a:tcPr>
                    <a:cell3D prstMaterial="dkEdge">
                      <a:bevel h="50800" prst="divot"/>
                      <a:lightRig rig="flood" dir="t"/>
                    </a:cell3D>
                  </a:tcPr>
                </a:tc>
                <a:tc>
                  <a:txBody>
                    <a:bodyPr/>
                    <a:lstStyle/>
                    <a:p>
                      <a:pPr marL="0" indent="0" algn="l">
                        <a:buNone/>
                      </a:pPr>
                      <a:r>
                        <a:rPr lang="en-US" b="1" dirty="0" err="1">
                          <a:solidFill>
                            <a:srgbClr val="008080"/>
                          </a:solidFill>
                        </a:rPr>
                        <a:t>Molech</a:t>
                      </a:r>
                      <a:r>
                        <a:rPr lang="en-US" b="1" dirty="0">
                          <a:solidFill>
                            <a:srgbClr val="008080"/>
                          </a:solidFill>
                        </a:rPr>
                        <a:t>/Moloch/</a:t>
                      </a:r>
                      <a:r>
                        <a:rPr lang="en-US" b="1" dirty="0" err="1">
                          <a:solidFill>
                            <a:srgbClr val="008080"/>
                          </a:solidFill>
                        </a:rPr>
                        <a:t>Chuin</a:t>
                      </a:r>
                      <a:endParaRPr lang="en-US" b="1" dirty="0">
                        <a:solidFill>
                          <a:srgbClr val="008080"/>
                        </a:solidFill>
                      </a:endParaRPr>
                    </a:p>
                  </a:txBody>
                  <a:tcPr>
                    <a:cell3D prstMaterial="dkEdge">
                      <a:bevel h="50800" prst="divot"/>
                      <a:lightRig rig="flood" dir="t"/>
                    </a:cell3D>
                  </a:tcPr>
                </a:tc>
                <a:tc>
                  <a:txBody>
                    <a:bodyPr/>
                    <a:lstStyle/>
                    <a:p>
                      <a:pPr algn="r"/>
                      <a:r>
                        <a:rPr lang="en-US" b="1" dirty="0">
                          <a:solidFill>
                            <a:schemeClr val="tx1"/>
                          </a:solidFill>
                        </a:rPr>
                        <a:t>12</a:t>
                      </a:r>
                    </a:p>
                  </a:txBody>
                  <a:tcPr>
                    <a:cell3D prstMaterial="dkEdge">
                      <a:bevel h="50800" prst="divot"/>
                      <a:lightRig rig="flood" dir="t"/>
                    </a:cell3D>
                  </a:tcPr>
                </a:tc>
                <a:tc>
                  <a:txBody>
                    <a:bodyPr/>
                    <a:lstStyle/>
                    <a:p>
                      <a:pPr algn="l"/>
                      <a:r>
                        <a:rPr lang="en-US" b="1" dirty="0">
                          <a:solidFill>
                            <a:schemeClr val="tx1"/>
                          </a:solidFill>
                        </a:rPr>
                        <a:t>Burnt their children in fire</a:t>
                      </a:r>
                    </a:p>
                  </a:txBody>
                  <a:tcPr>
                    <a:cell3D prstMaterial="dkEdge">
                      <a:bevel h="50800" prst="divot"/>
                      <a:lightRig rig="flood" dir="t"/>
                    </a:cell3D>
                  </a:tcPr>
                </a:tc>
                <a:extLst>
                  <a:ext uri="{0D108BD9-81ED-4DB2-BD59-A6C34878D82A}">
                    <a16:rowId xmlns:a16="http://schemas.microsoft.com/office/drawing/2014/main" val="10011"/>
                  </a:ext>
                </a:extLst>
              </a:tr>
              <a:tr h="370840">
                <a:tc>
                  <a:txBody>
                    <a:bodyPr/>
                    <a:lstStyle/>
                    <a:p>
                      <a:pPr algn="r"/>
                      <a:r>
                        <a:rPr lang="en-US" b="1" dirty="0">
                          <a:solidFill>
                            <a:srgbClr val="990033"/>
                          </a:solidFill>
                        </a:rPr>
                        <a:t>41</a:t>
                      </a:r>
                    </a:p>
                  </a:txBody>
                  <a:tcPr>
                    <a:cell3D prstMaterial="dkEdge">
                      <a:bevel h="50800" prst="divot"/>
                      <a:lightRig rig="flood" dir="t"/>
                    </a:cell3D>
                  </a:tcPr>
                </a:tc>
                <a:tc>
                  <a:txBody>
                    <a:bodyPr/>
                    <a:lstStyle/>
                    <a:p>
                      <a:pPr marL="0" indent="0" algn="l">
                        <a:buNone/>
                      </a:pPr>
                      <a:r>
                        <a:rPr lang="en-US" b="1" dirty="0">
                          <a:solidFill>
                            <a:srgbClr val="990033"/>
                          </a:solidFill>
                        </a:rPr>
                        <a:t>Grove(s)  (moon worship)</a:t>
                      </a:r>
                    </a:p>
                  </a:txBody>
                  <a:tcPr>
                    <a:cell3D prstMaterial="dkEdge">
                      <a:bevel h="50800" prst="divot"/>
                      <a:lightRig rig="flood" dir="t"/>
                    </a:cell3D>
                  </a:tcPr>
                </a:tc>
                <a:tc>
                  <a:txBody>
                    <a:bodyPr/>
                    <a:lstStyle/>
                    <a:p>
                      <a:pPr algn="r"/>
                      <a:r>
                        <a:rPr lang="en-US" sz="2800" b="1" dirty="0">
                          <a:solidFill>
                            <a:srgbClr val="7030A0"/>
                          </a:solidFill>
                        </a:rPr>
                        <a:t>887</a:t>
                      </a:r>
                      <a:endParaRPr lang="en-US" b="1" dirty="0">
                        <a:solidFill>
                          <a:srgbClr val="7030A0"/>
                        </a:solidFill>
                      </a:endParaRPr>
                    </a:p>
                  </a:txBody>
                  <a:tcPr>
                    <a:cell3D prstMaterial="dkEdge">
                      <a:bevel h="50800" prst="divot"/>
                      <a:lightRig rig="flood" dir="t"/>
                    </a:cell3D>
                  </a:tcPr>
                </a:tc>
                <a:tc>
                  <a:txBody>
                    <a:bodyPr/>
                    <a:lstStyle/>
                    <a:p>
                      <a:pPr algn="l"/>
                      <a:r>
                        <a:rPr lang="en-US" dirty="0">
                          <a:solidFill>
                            <a:schemeClr val="tx1"/>
                          </a:solidFill>
                        </a:rPr>
                        <a:t>References to pagan</a:t>
                      </a:r>
                      <a:r>
                        <a:rPr lang="en-US" baseline="0" dirty="0">
                          <a:solidFill>
                            <a:schemeClr val="tx1"/>
                          </a:solidFill>
                        </a:rPr>
                        <a:t> worship/practices</a:t>
                      </a:r>
                      <a:endParaRPr lang="en-US" dirty="0">
                        <a:solidFill>
                          <a:schemeClr val="tx1"/>
                        </a:solidFill>
                      </a:endParaRPr>
                    </a:p>
                  </a:txBody>
                  <a:tcPr>
                    <a:cell3D prstMaterial="dkEdge">
                      <a:bevel h="50800" prst="divot"/>
                      <a:lightRig rig="flood" dir="t"/>
                    </a:cell3D>
                  </a:tcPr>
                </a:tc>
                <a:extLst>
                  <a:ext uri="{0D108BD9-81ED-4DB2-BD59-A6C34878D82A}">
                    <a16:rowId xmlns:a16="http://schemas.microsoft.com/office/drawing/2014/main" val="10012"/>
                  </a:ext>
                </a:extLst>
              </a:tr>
            </a:tbl>
          </a:graphicData>
        </a:graphic>
      </p:graphicFrame>
      <p:sp>
        <p:nvSpPr>
          <p:cNvPr id="7" name="Title 1"/>
          <p:cNvSpPr txBox="1">
            <a:spLocks/>
          </p:cNvSpPr>
          <p:nvPr/>
        </p:nvSpPr>
        <p:spPr>
          <a:xfrm>
            <a:off x="2133600" y="1"/>
            <a:ext cx="10058400" cy="990600"/>
          </a:xfrm>
          <a:prstGeom prst="rect">
            <a:avLst/>
          </a:prstGeom>
        </p:spPr>
        <p:txBody>
          <a:bodyPr vert="horz" lIns="91440" tIns="45720" rIns="91440" bIns="45720" rtlCol="0" anchor="ctr">
            <a:normAutofit fontScale="975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002060"/>
                  </a:solidFill>
                </a:ln>
                <a:solidFill>
                  <a:srgbClr val="78B47F"/>
                </a:solidFill>
                <a:effectLst>
                  <a:outerShdw blurRad="50800" dist="39000" dir="5460000" algn="tl">
                    <a:srgbClr val="000000">
                      <a:alpha val="38000"/>
                    </a:srgbClr>
                  </a:outerShdw>
                </a:effectLst>
                <a:latin typeface="Cooper Black" pitchFamily="18" charset="0"/>
              </a:rPr>
              <a:t>Abundance of Pagan Worship</a:t>
            </a:r>
            <a:endParaRPr lang="en-US" dirty="0">
              <a:ln w="11430">
                <a:solidFill>
                  <a:srgbClr val="002060"/>
                </a:solidFill>
              </a:ln>
              <a:solidFill>
                <a:srgbClr val="78B47F"/>
              </a:solidFill>
            </a:endParaRPr>
          </a:p>
        </p:txBody>
      </p:sp>
      <p:sp>
        <p:nvSpPr>
          <p:cNvPr id="8" name="Content Placeholder 2"/>
          <p:cNvSpPr txBox="1">
            <a:spLocks/>
          </p:cNvSpPr>
          <p:nvPr/>
        </p:nvSpPr>
        <p:spPr>
          <a:xfrm>
            <a:off x="228600" y="4191000"/>
            <a:ext cx="2057400" cy="137160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B0F0"/>
                </a:solidFill>
              </a:rPr>
              <a:t>OT </a:t>
            </a:r>
            <a:r>
              <a:rPr lang="en-US" b="1" u="sng" dirty="0">
                <a:solidFill>
                  <a:srgbClr val="00B0F0"/>
                </a:solidFill>
              </a:rPr>
              <a:t>history</a:t>
            </a:r>
            <a:r>
              <a:rPr lang="en-US" b="1" dirty="0">
                <a:solidFill>
                  <a:srgbClr val="00B0F0"/>
                </a:solidFill>
              </a:rPr>
              <a:t> </a:t>
            </a:r>
            <a:r>
              <a:rPr lang="en-US" b="1" u="sng" dirty="0">
                <a:solidFill>
                  <a:srgbClr val="00B0F0"/>
                </a:solidFill>
              </a:rPr>
              <a:t>books</a:t>
            </a:r>
            <a:r>
              <a:rPr lang="en-US" b="1" dirty="0">
                <a:solidFill>
                  <a:srgbClr val="00B0F0"/>
                </a:solidFill>
              </a:rPr>
              <a:t> = 549 chapters!</a:t>
            </a:r>
          </a:p>
        </p:txBody>
      </p:sp>
      <p:sp>
        <p:nvSpPr>
          <p:cNvPr id="9" name="Content Placeholder 2"/>
          <p:cNvSpPr txBox="1">
            <a:spLocks/>
          </p:cNvSpPr>
          <p:nvPr/>
        </p:nvSpPr>
        <p:spPr>
          <a:xfrm>
            <a:off x="381000" y="6172200"/>
            <a:ext cx="10896600" cy="609600"/>
          </a:xfrm>
          <a:prstGeom prst="rect">
            <a:avLst/>
          </a:prstGeom>
          <a:solidFill>
            <a:schemeClr val="accent6">
              <a:lumMod val="40000"/>
              <a:lumOff val="60000"/>
              <a:alpha val="56000"/>
            </a:schemeClr>
          </a:solidFill>
          <a:scene3d>
            <a:camera prst="orthographicFront"/>
            <a:lightRig rig="threePt" dir="t"/>
          </a:scene3d>
          <a:sp3d>
            <a:bevelT/>
          </a:sp3d>
        </p:spPr>
        <p:txBody>
          <a:bodyPr vert="horz" lIns="91440" tIns="45720" rIns="91440" bIns="45720" rtlCol="0">
            <a:norm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300" b="1" dirty="0">
                <a:ln>
                  <a:solidFill>
                    <a:schemeClr val="tx1"/>
                  </a:solidFill>
                </a:ln>
                <a:solidFill>
                  <a:srgbClr val="00B050"/>
                </a:solidFill>
              </a:rPr>
              <a:t>Average</a:t>
            </a:r>
            <a:r>
              <a:rPr lang="en-US" sz="3300" b="1" dirty="0">
                <a:solidFill>
                  <a:srgbClr val="00B050"/>
                </a:solidFill>
              </a:rPr>
              <a:t> </a:t>
            </a:r>
            <a:r>
              <a:rPr lang="en-US" sz="3300" b="1" dirty="0">
                <a:ln>
                  <a:solidFill>
                    <a:schemeClr val="tx1"/>
                  </a:solidFill>
                </a:ln>
                <a:solidFill>
                  <a:srgbClr val="00B050"/>
                </a:solidFill>
              </a:rPr>
              <a:t>mention of apostasy = 15 times in every 10 chapters!</a:t>
            </a:r>
          </a:p>
          <a:p>
            <a:pPr marL="0" indent="0" algn="ctr">
              <a:buFont typeface="Arial" panose="020B0604020202020204" pitchFamily="34" charset="0"/>
              <a:buNone/>
            </a:pPr>
            <a:endParaRPr lang="en-US" b="1" dirty="0">
              <a:solidFill>
                <a:srgbClr val="7030A0"/>
              </a:solidFill>
            </a:endParaRPr>
          </a:p>
        </p:txBody>
      </p:sp>
    </p:spTree>
    <p:extLst>
      <p:ext uri="{BB962C8B-B14F-4D97-AF65-F5344CB8AC3E}">
        <p14:creationId xmlns:p14="http://schemas.microsoft.com/office/powerpoint/2010/main" val="169941035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 y="35560"/>
            <a:ext cx="12115800" cy="990600"/>
          </a:xfrm>
          <a:solidFill>
            <a:schemeClr val="accent1">
              <a:lumMod val="75000"/>
            </a:schemeClr>
          </a:solidFill>
          <a:ln w="76200">
            <a:solidFill>
              <a:schemeClr val="accent2">
                <a:lumMod val="40000"/>
                <a:lumOff val="60000"/>
              </a:schemeClr>
            </a:solidFill>
          </a:ln>
          <a:scene3d>
            <a:camera prst="orthographicFront"/>
            <a:lightRig rig="flat" dir="tl">
              <a:rot lat="0" lon="0" rev="6600000"/>
            </a:lightRig>
          </a:scene3d>
          <a:sp3d>
            <a:bevelT w="114300" prst="hardEdge"/>
          </a:sp3d>
        </p:spPr>
        <p:txBody>
          <a:bodyPr>
            <a:noAutofit/>
            <a:sp3d extrusionH="25400" contourW="8890">
              <a:bevelT w="38100" h="31750"/>
              <a:contourClr>
                <a:schemeClr val="accent2">
                  <a:shade val="75000"/>
                </a:schemeClr>
              </a:contourClr>
            </a:sp3d>
          </a:bodyPr>
          <a:lstStyle/>
          <a:p>
            <a:pPr algn="ctr"/>
            <a:r>
              <a:rPr lang="en-US" sz="4800" b="1" dirty="0">
                <a:ln w="11430"/>
                <a:solidFill>
                  <a:schemeClr val="accent2">
                    <a:lumMod val="60000"/>
                    <a:lumOff val="40000"/>
                  </a:schemeClr>
                </a:solidFill>
                <a:effectLst>
                  <a:outerShdw blurRad="50800" dist="39000" dir="5460000" algn="tl">
                    <a:srgbClr val="000000">
                      <a:alpha val="38000"/>
                    </a:srgbClr>
                  </a:outerShdw>
                </a:effectLst>
                <a:latin typeface="Cooper Black" pitchFamily="18" charset="0"/>
              </a:rPr>
              <a:t>The Snares of the “no gods”</a:t>
            </a:r>
          </a:p>
        </p:txBody>
      </p:sp>
      <p:sp>
        <p:nvSpPr>
          <p:cNvPr id="3" name="Content Placeholder 2"/>
          <p:cNvSpPr>
            <a:spLocks noGrp="1"/>
          </p:cNvSpPr>
          <p:nvPr>
            <p:ph idx="1"/>
          </p:nvPr>
        </p:nvSpPr>
        <p:spPr>
          <a:xfrm>
            <a:off x="3200400" y="1252538"/>
            <a:ext cx="8610600" cy="5910262"/>
          </a:xfrm>
        </p:spPr>
        <p:txBody>
          <a:bodyPr>
            <a:normAutofit/>
          </a:bodyPr>
          <a:lstStyle/>
          <a:p>
            <a:pPr marL="0" indent="0">
              <a:buNone/>
            </a:pPr>
            <a:r>
              <a:rPr lang="en-US" sz="3600" b="1" dirty="0">
                <a:solidFill>
                  <a:srgbClr val="002060"/>
                </a:solidFill>
              </a:rPr>
              <a:t>Right from the Garden of </a:t>
            </a:r>
            <a:br>
              <a:rPr lang="en-US" sz="3600" b="1" dirty="0">
                <a:solidFill>
                  <a:srgbClr val="002060"/>
                </a:solidFill>
              </a:rPr>
            </a:br>
            <a:r>
              <a:rPr lang="en-US" sz="3600" b="1" dirty="0">
                <a:solidFill>
                  <a:srgbClr val="002060"/>
                </a:solidFill>
              </a:rPr>
              <a:t>Eden, where “another god” </a:t>
            </a:r>
            <a:br>
              <a:rPr lang="en-US" sz="3600" b="1" dirty="0">
                <a:solidFill>
                  <a:srgbClr val="002060"/>
                </a:solidFill>
              </a:rPr>
            </a:br>
            <a:r>
              <a:rPr lang="en-US" sz="3600" b="1" dirty="0">
                <a:solidFill>
                  <a:srgbClr val="002060"/>
                </a:solidFill>
              </a:rPr>
              <a:t>was honoured, the whole </a:t>
            </a:r>
            <a:br>
              <a:rPr lang="en-US" sz="3600" b="1" dirty="0">
                <a:solidFill>
                  <a:srgbClr val="002060"/>
                </a:solidFill>
              </a:rPr>
            </a:br>
            <a:r>
              <a:rPr lang="en-US" sz="3600" b="1" dirty="0">
                <a:solidFill>
                  <a:srgbClr val="002060"/>
                </a:solidFill>
              </a:rPr>
              <a:t>Old Testament history is </a:t>
            </a:r>
            <a:br>
              <a:rPr lang="en-US" sz="3600" b="1" dirty="0">
                <a:solidFill>
                  <a:srgbClr val="002060"/>
                </a:solidFill>
              </a:rPr>
            </a:br>
            <a:r>
              <a:rPr lang="en-US" sz="3600" b="1" dirty="0">
                <a:solidFill>
                  <a:srgbClr val="002060"/>
                </a:solidFill>
              </a:rPr>
              <a:t>tainted with roots that </a:t>
            </a:r>
            <a:br>
              <a:rPr lang="en-US" sz="3600" b="1" dirty="0">
                <a:solidFill>
                  <a:srgbClr val="002060"/>
                </a:solidFill>
              </a:rPr>
            </a:br>
            <a:r>
              <a:rPr lang="en-US" sz="3600" b="1" dirty="0">
                <a:solidFill>
                  <a:srgbClr val="002060"/>
                </a:solidFill>
              </a:rPr>
              <a:t>link to paganism. </a:t>
            </a:r>
          </a:p>
          <a:p>
            <a:pPr marL="0" indent="0">
              <a:buNone/>
            </a:pPr>
            <a:br>
              <a:rPr lang="en-US" sz="1100" b="1" dirty="0">
                <a:solidFill>
                  <a:srgbClr val="002060"/>
                </a:solidFill>
              </a:rPr>
            </a:br>
            <a:r>
              <a:rPr lang="en-US" sz="3600" b="1" dirty="0">
                <a:solidFill>
                  <a:srgbClr val="002060"/>
                </a:solidFill>
              </a:rPr>
              <a:t>Israel (and all pagan nations) worshipped many, many gods.  Was every pagan god a snare to Israel, or was something else going on in the background?</a:t>
            </a:r>
            <a:endParaRPr lang="en-US" b="1" dirty="0">
              <a:solidFill>
                <a:srgbClr val="FDEDCB"/>
              </a:solidFill>
              <a:effectLst>
                <a:glow rad="228600">
                  <a:schemeClr val="accent3">
                    <a:satMod val="175000"/>
                    <a:alpha val="40000"/>
                  </a:schemeClr>
                </a:glow>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a:xfrm>
            <a:off x="9296400" y="6416675"/>
            <a:ext cx="2743200" cy="365125"/>
          </a:xfrm>
        </p:spPr>
        <p:txBody>
          <a:bodyPr/>
          <a:lstStyle/>
          <a:p>
            <a:fld id="{AA4C6552-42F6-43F2-A3FB-E92E8C09004E}" type="slidenum">
              <a:rPr lang="en-US" smtClean="0"/>
              <a:pPr/>
              <a:t>72</a:t>
            </a:fld>
            <a:endParaRPr lang="en-US" dirty="0"/>
          </a:p>
        </p:txBody>
      </p:sp>
      <p:pic>
        <p:nvPicPr>
          <p:cNvPr id="6" name="Picture 4" descr="C:\Users\Rae\Desktop\moons &amp; gods\eden s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224" y="1362075"/>
            <a:ext cx="3134776" cy="2752725"/>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6" name="Picture 2" descr="C:\Users\Rae\Desktop\moons &amp; gods\tammus as diefied nimr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80" y="1371600"/>
            <a:ext cx="2743200" cy="3791102"/>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04250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chemeClr val="accent6">
                <a:lumMod val="20000"/>
                <a:lumOff val="80000"/>
              </a:schemeClr>
            </a:gs>
            <a:gs pos="61000">
              <a:schemeClr val="accent4">
                <a:lumMod val="20000"/>
                <a:lumOff val="80000"/>
              </a:schemeClr>
            </a:gs>
            <a:gs pos="82001">
              <a:srgbClr val="FBD49C"/>
            </a:gs>
            <a:gs pos="100000">
              <a:srgbClr val="FEE7F2"/>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11887200" cy="5326062"/>
          </a:xfrm>
        </p:spPr>
        <p:txBody>
          <a:bodyPr>
            <a:normAutofit fontScale="92500" lnSpcReduction="20000"/>
            <a:scene3d>
              <a:camera prst="orthographicFront"/>
              <a:lightRig rig="threePt" dir="t"/>
            </a:scene3d>
            <a:sp3d extrusionH="57150">
              <a:bevelT w="38100" h="38100"/>
            </a:sp3d>
          </a:bodyPr>
          <a:lstStyle/>
          <a:p>
            <a:r>
              <a:rPr lang="en-US" b="1" dirty="0">
                <a:solidFill>
                  <a:schemeClr val="accent6">
                    <a:lumMod val="50000"/>
                  </a:schemeClr>
                </a:solidFill>
              </a:rPr>
              <a:t>This study will show the many times Israel and Judah fell back into apostasy.    </a:t>
            </a:r>
          </a:p>
          <a:p>
            <a:pPr>
              <a:lnSpc>
                <a:spcPct val="110000"/>
              </a:lnSpc>
            </a:pPr>
            <a:r>
              <a:rPr lang="en-US" b="1" dirty="0">
                <a:solidFill>
                  <a:srgbClr val="982906"/>
                </a:solidFill>
                <a:effectLst>
                  <a:outerShdw blurRad="69850" dist="43180" dir="5400000" sx="0" sy="0">
                    <a:srgbClr val="000000">
                      <a:alpha val="65000"/>
                    </a:srgbClr>
                  </a:outerShdw>
                </a:effectLst>
              </a:rPr>
              <a:t>The main gods that were a snare to Israel that keep coming to the forefront are</a:t>
            </a:r>
            <a:r>
              <a:rPr lang="en-US" sz="3500" b="1" dirty="0">
                <a:solidFill>
                  <a:srgbClr val="982906"/>
                </a:solidFill>
                <a:effectLst>
                  <a:outerShdw blurRad="69850" dist="43180" dir="5400000" sx="0" sy="0">
                    <a:srgbClr val="000000">
                      <a:alpha val="65000"/>
                    </a:srgbClr>
                  </a:outerShdw>
                </a:effectLst>
              </a:rPr>
              <a:t>:</a:t>
            </a:r>
            <a:br>
              <a:rPr lang="en-US" sz="3500" b="1" dirty="0">
                <a:solidFill>
                  <a:srgbClr val="982906"/>
                </a:solidFill>
                <a:effectLst>
                  <a:outerShdw blurRad="69850" dist="43180" dir="5400000" sx="0" sy="0">
                    <a:srgbClr val="000000">
                      <a:alpha val="65000"/>
                    </a:srgbClr>
                  </a:outerShdw>
                </a:effectLst>
              </a:rPr>
            </a:br>
            <a:r>
              <a:rPr lang="en-US" sz="3500" b="1" dirty="0">
                <a:solidFill>
                  <a:srgbClr val="982906"/>
                </a:solidFill>
                <a:effectLst>
                  <a:outerShdw blurRad="69850" dist="43180" dir="5400000" sx="0" sy="0">
                    <a:srgbClr val="000000">
                      <a:alpha val="65000"/>
                    </a:srgbClr>
                  </a:outerShdw>
                </a:effectLst>
              </a:rPr>
              <a:t>1)  </a:t>
            </a:r>
            <a:r>
              <a:rPr lang="en-US" sz="3500" b="1" dirty="0">
                <a:solidFill>
                  <a:srgbClr val="FC5D04"/>
                </a:solidFill>
                <a:effectLst>
                  <a:glow rad="228600">
                    <a:schemeClr val="accent1">
                      <a:satMod val="175000"/>
                      <a:alpha val="40000"/>
                    </a:schemeClr>
                  </a:glow>
                  <a:outerShdw blurRad="38100" dist="38100" dir="2700000" algn="tl">
                    <a:srgbClr val="000000">
                      <a:alpha val="43137"/>
                    </a:srgbClr>
                  </a:outerShdw>
                </a:effectLst>
              </a:rPr>
              <a:t>the sun god (Baal/Baalim)</a:t>
            </a:r>
            <a:r>
              <a:rPr lang="en-US" sz="3500" b="1" dirty="0">
                <a:solidFill>
                  <a:srgbClr val="FC5D04"/>
                </a:solidFill>
                <a:effectLst>
                  <a:outerShdw blurRad="38100" dist="38100" dir="2700000" algn="tl">
                    <a:srgbClr val="000000">
                      <a:alpha val="43137"/>
                    </a:srgbClr>
                  </a:outerShdw>
                </a:effectLst>
              </a:rPr>
              <a:t> </a:t>
            </a:r>
            <a:r>
              <a:rPr lang="en-US" sz="3500" b="1" dirty="0">
                <a:solidFill>
                  <a:srgbClr val="982906"/>
                </a:solidFill>
                <a:effectLst>
                  <a:outerShdw blurRad="69850" dist="43180" dir="5400000" sx="0" sy="0">
                    <a:srgbClr val="000000">
                      <a:alpha val="65000"/>
                    </a:srgbClr>
                  </a:outerShdw>
                </a:effectLst>
              </a:rPr>
              <a:t> </a:t>
            </a:r>
            <a:r>
              <a:rPr lang="en-US" b="1" dirty="0">
                <a:solidFill>
                  <a:srgbClr val="982906"/>
                </a:solidFill>
                <a:effectLst>
                  <a:outerShdw blurRad="69850" dist="43180" dir="5400000" sx="0" sy="0">
                    <a:srgbClr val="000000">
                      <a:alpha val="65000"/>
                    </a:srgbClr>
                  </a:outerShdw>
                </a:effectLst>
              </a:rPr>
              <a:t>and  </a:t>
            </a:r>
            <a:r>
              <a:rPr lang="en-US" sz="3500" b="1" dirty="0">
                <a:solidFill>
                  <a:srgbClr val="982906"/>
                </a:solidFill>
                <a:effectLst>
                  <a:outerShdw blurRad="69850" dist="43180" dir="5400000" sx="0" sy="0">
                    <a:srgbClr val="000000">
                      <a:alpha val="65000"/>
                    </a:srgbClr>
                  </a:outerShdw>
                </a:effectLst>
              </a:rPr>
              <a:t>2)</a:t>
            </a:r>
            <a:r>
              <a:rPr lang="en-US" b="1" dirty="0">
                <a:solidFill>
                  <a:srgbClr val="982906"/>
                </a:solidFill>
                <a:effectLst>
                  <a:outerShdw blurRad="69850" dist="43180" dir="5400000" sx="0" sy="0">
                    <a:srgbClr val="000000">
                      <a:alpha val="65000"/>
                    </a:srgbClr>
                  </a:outerShdw>
                </a:effectLst>
              </a:rPr>
              <a:t>  </a:t>
            </a:r>
            <a:r>
              <a:rPr lang="en-US" sz="3500" b="1" dirty="0">
                <a:solidFill>
                  <a:srgbClr val="A40052"/>
                </a:solidFill>
                <a:effectLst>
                  <a:glow rad="228600">
                    <a:schemeClr val="accent6">
                      <a:satMod val="175000"/>
                      <a:alpha val="40000"/>
                    </a:schemeClr>
                  </a:glow>
                  <a:outerShdw blurRad="38100" dist="38100" dir="2700000" algn="tl">
                    <a:srgbClr val="000000">
                      <a:alpha val="43137"/>
                    </a:srgbClr>
                  </a:outerShdw>
                </a:effectLst>
              </a:rPr>
              <a:t>the moon goddess (Ashtoreth). </a:t>
            </a:r>
            <a:endParaRPr lang="en-US" b="1" dirty="0">
              <a:solidFill>
                <a:srgbClr val="A40052"/>
              </a:solidFill>
              <a:effectLst>
                <a:outerShdw blurRad="69850" dist="43180" dir="5400000" sx="0" sy="0">
                  <a:srgbClr val="000000">
                    <a:alpha val="65000"/>
                  </a:srgbClr>
                </a:outerShdw>
              </a:effectLst>
            </a:endParaRPr>
          </a:p>
          <a:p>
            <a:pPr>
              <a:lnSpc>
                <a:spcPct val="120000"/>
              </a:lnSpc>
            </a:pPr>
            <a:r>
              <a:rPr lang="en-US" b="1" dirty="0">
                <a:solidFill>
                  <a:srgbClr val="002060"/>
                </a:solidFill>
                <a:effectLst>
                  <a:outerShdw blurRad="69850" dist="43180" dir="5400000" sx="0" sy="0">
                    <a:srgbClr val="000000">
                      <a:alpha val="65000"/>
                    </a:srgbClr>
                  </a:outerShdw>
                </a:effectLst>
              </a:rPr>
              <a:t>Right from Mt Sinai these are the first two gods </a:t>
            </a:r>
            <a:br>
              <a:rPr lang="en-US" b="1" dirty="0">
                <a:solidFill>
                  <a:srgbClr val="002060"/>
                </a:solidFill>
                <a:effectLst>
                  <a:outerShdw blurRad="69850" dist="43180" dir="5400000" sx="0" sy="0">
                    <a:srgbClr val="000000">
                      <a:alpha val="65000"/>
                    </a:srgbClr>
                  </a:outerShdw>
                </a:effectLst>
              </a:rPr>
            </a:br>
            <a:r>
              <a:rPr lang="en-US" b="1" dirty="0">
                <a:solidFill>
                  <a:srgbClr val="002060"/>
                </a:solidFill>
                <a:effectLst>
                  <a:outerShdw blurRad="69850" dist="43180" dir="5400000" sx="0" sy="0">
                    <a:srgbClr val="000000">
                      <a:alpha val="65000"/>
                    </a:srgbClr>
                  </a:outerShdw>
                </a:effectLst>
              </a:rPr>
              <a:t>that Moses instructed the people NOT to worship!  </a:t>
            </a:r>
          </a:p>
          <a:p>
            <a:pPr>
              <a:lnSpc>
                <a:spcPct val="160000"/>
              </a:lnSpc>
            </a:pP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Moses </a:t>
            </a:r>
            <a:r>
              <a:rPr lang="en-US" b="1" u="sng"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commanded</a:t>
            </a: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 the people to not even </a:t>
            </a:r>
            <a:b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b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think about “looking to the sun or moon” as </a:t>
            </a:r>
            <a:b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b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they would soon be enticed to worship these</a:t>
            </a:r>
            <a:b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b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creations like the pagans do </a:t>
            </a:r>
            <a:r>
              <a:rPr lang="en-US" sz="2200"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(Deut 4:19; 17:3).</a:t>
            </a:r>
          </a:p>
          <a:p>
            <a:pPr marL="0" indent="0">
              <a:lnSpc>
                <a:spcPct val="160000"/>
              </a:lnSpc>
              <a:buNone/>
            </a:pPr>
            <a:r>
              <a:rPr lang="en-US" sz="2200"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rPr>
              <a:t> </a:t>
            </a:r>
            <a:endPar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228600">
                  <a:schemeClr val="accent5">
                    <a:satMod val="175000"/>
                    <a:alpha val="40000"/>
                  </a:schemeClr>
                </a:glow>
                <a:outerShdw blurRad="69850" dist="43180" dir="5400000" sx="0" sy="0">
                  <a:srgbClr val="000000">
                    <a:alpha val="65000"/>
                  </a:srgbClr>
                </a:outerShdw>
              </a:effectLst>
              <a:latin typeface="Comic Sans MS" pitchFamily="66" charset="0"/>
            </a:endParaRPr>
          </a:p>
          <a:p>
            <a:pPr marL="0" indent="0">
              <a:buNone/>
            </a:pPr>
            <a:endParaRPr lang="en-US" dirty="0"/>
          </a:p>
        </p:txBody>
      </p:sp>
      <p:sp>
        <p:nvSpPr>
          <p:cNvPr id="4" name="Slide Number Placeholder 3"/>
          <p:cNvSpPr>
            <a:spLocks noGrp="1"/>
          </p:cNvSpPr>
          <p:nvPr>
            <p:ph type="sldNum" sz="quarter" idx="12"/>
          </p:nvPr>
        </p:nvSpPr>
        <p:spPr>
          <a:xfrm>
            <a:off x="9448800" y="6477000"/>
            <a:ext cx="2743200" cy="365125"/>
          </a:xfrm>
        </p:spPr>
        <p:txBody>
          <a:bodyPr/>
          <a:lstStyle/>
          <a:p>
            <a:fld id="{AA4C6552-42F6-43F2-A3FB-E92E8C09004E}" type="slidenum">
              <a:rPr lang="en-US" smtClean="0">
                <a:solidFill>
                  <a:schemeClr val="tx1">
                    <a:lumMod val="65000"/>
                    <a:lumOff val="35000"/>
                  </a:schemeClr>
                </a:solidFill>
              </a:rPr>
              <a:pPr/>
              <a:t>73</a:t>
            </a:fld>
            <a:endParaRPr lang="en-US" dirty="0">
              <a:solidFill>
                <a:schemeClr val="tx1">
                  <a:lumMod val="65000"/>
                  <a:lumOff val="35000"/>
                </a:schemeClr>
              </a:solidFill>
            </a:endParaRPr>
          </a:p>
        </p:txBody>
      </p:sp>
      <p:sp>
        <p:nvSpPr>
          <p:cNvPr id="7" name="Title 1"/>
          <p:cNvSpPr>
            <a:spLocks noGrp="1"/>
          </p:cNvSpPr>
          <p:nvPr>
            <p:ph type="title"/>
          </p:nvPr>
        </p:nvSpPr>
        <p:spPr>
          <a:xfrm>
            <a:off x="45720" y="35560"/>
            <a:ext cx="12115800" cy="990600"/>
          </a:xfrm>
          <a:solidFill>
            <a:schemeClr val="accent5">
              <a:lumMod val="40000"/>
              <a:lumOff val="60000"/>
            </a:schemeClr>
          </a:solidFill>
          <a:ln w="76200">
            <a:solidFill>
              <a:schemeClr val="accent5">
                <a:lumMod val="50000"/>
              </a:schemeClr>
            </a:solidFill>
          </a:ln>
          <a:scene3d>
            <a:camera prst="orthographicFront"/>
            <a:lightRig rig="flat" dir="tl">
              <a:rot lat="0" lon="0" rev="6600000"/>
            </a:lightRig>
          </a:scene3d>
          <a:sp3d>
            <a:bevelT prst="relaxedInset"/>
          </a:sp3d>
        </p:spPr>
        <p:txBody>
          <a:bodyPr>
            <a:noAutofit/>
            <a:sp3d extrusionH="25400" contourW="8890">
              <a:bevelT w="38100" h="31750"/>
              <a:contourClr>
                <a:schemeClr val="accent2">
                  <a:shade val="75000"/>
                </a:schemeClr>
              </a:contourClr>
            </a:sp3d>
          </a:bodyPr>
          <a:lstStyle/>
          <a:p>
            <a:pPr algn="ctr"/>
            <a:r>
              <a:rPr lang="en-US" sz="48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Cooper Black" pitchFamily="18" charset="0"/>
              </a:rPr>
              <a:t>The Snares of </a:t>
            </a:r>
            <a:r>
              <a:rPr lang="en-US" sz="4800" b="1" dirty="0">
                <a:ln w="11430">
                  <a:solidFill>
                    <a:srgbClr val="002060"/>
                  </a:solidFill>
                </a:ln>
                <a:solidFill>
                  <a:srgbClr val="FC5D04"/>
                </a:solidFill>
                <a:effectLst>
                  <a:outerShdw blurRad="50800" dist="39000" dir="5460000" algn="tl">
                    <a:srgbClr val="000000">
                      <a:alpha val="38000"/>
                    </a:srgbClr>
                  </a:outerShdw>
                </a:effectLst>
                <a:latin typeface="Cooper Black" pitchFamily="18" charset="0"/>
              </a:rPr>
              <a:t>Baal</a:t>
            </a:r>
            <a:r>
              <a:rPr lang="en-US" sz="4800" b="1" dirty="0">
                <a:ln w="11430">
                  <a:solidFill>
                    <a:srgbClr val="00206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rPr>
              <a:t> </a:t>
            </a:r>
            <a:r>
              <a:rPr lang="en-US" sz="4800" b="1" dirty="0">
                <a:ln w="11430">
                  <a:solidFill>
                    <a:srgbClr val="002060"/>
                  </a:solidFill>
                </a:ln>
                <a:solidFill>
                  <a:schemeClr val="accent5">
                    <a:lumMod val="75000"/>
                  </a:schemeClr>
                </a:solidFill>
                <a:effectLst>
                  <a:outerShdw blurRad="50800" dist="39000" dir="5460000" algn="tl">
                    <a:srgbClr val="000000">
                      <a:alpha val="38000"/>
                    </a:srgbClr>
                  </a:outerShdw>
                </a:effectLst>
                <a:latin typeface="Cooper Black" pitchFamily="18" charset="0"/>
              </a:rPr>
              <a:t>&amp; </a:t>
            </a:r>
            <a:r>
              <a:rPr lang="en-US" sz="4800" b="1" dirty="0">
                <a:ln w="11430">
                  <a:solidFill>
                    <a:srgbClr val="002060"/>
                  </a:solidFill>
                </a:ln>
                <a:solidFill>
                  <a:srgbClr val="92D050"/>
                </a:solidFill>
                <a:effectLst>
                  <a:outerShdw blurRad="50800" dist="39000" dir="5460000" algn="tl">
                    <a:srgbClr val="000000">
                      <a:alpha val="38000"/>
                    </a:srgbClr>
                  </a:outerShdw>
                </a:effectLst>
                <a:latin typeface="Cooper Black" pitchFamily="18" charset="0"/>
              </a:rPr>
              <a:t>Ashtoreth</a:t>
            </a:r>
          </a:p>
        </p:txBody>
      </p:sp>
      <p:pic>
        <p:nvPicPr>
          <p:cNvPr id="1026" name="Picture 2" descr="C:\Users\Rae\Desktop\moon worship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2667000"/>
            <a:ext cx="3657600" cy="28587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8216273" y="5260338"/>
            <a:ext cx="3518527" cy="1077218"/>
          </a:xfrm>
          <a:prstGeom prst="rect">
            <a:avLst/>
          </a:prstGeom>
          <a:solidFill>
            <a:schemeClr val="tx1"/>
          </a:solidFill>
          <a:ln w="57150">
            <a:solidFill>
              <a:srgbClr val="A40052"/>
            </a:solidFill>
          </a:ln>
          <a:scene3d>
            <a:camera prst="orthographicFront"/>
            <a:lightRig rig="flat" dir="tl"/>
          </a:scene3d>
          <a:sp3d>
            <a:bevelT w="152400" h="50800" prst="softRound"/>
          </a:sp3d>
        </p:spPr>
        <p:txBody>
          <a:bodyPr wrap="none" lIns="91440" tIns="45720" rIns="91440" bIns="45720">
            <a:spAutoFit/>
            <a:sp3d contourW="19050" prstMaterial="clear">
              <a:bevelT w="50800" h="50800"/>
              <a:contourClr>
                <a:schemeClr val="accent5">
                  <a:tint val="70000"/>
                  <a:satMod val="180000"/>
                  <a:alpha val="70000"/>
                </a:schemeClr>
              </a:contourClr>
            </a:sp3d>
          </a:bodyPr>
          <a:lstStyle/>
          <a:p>
            <a:pPr algn="ctr"/>
            <a:r>
              <a:rPr lang="en-US" sz="3200" b="1" dirty="0">
                <a:ln/>
                <a:solidFill>
                  <a:schemeClr val="accent5">
                    <a:tint val="50000"/>
                    <a:satMod val="180000"/>
                  </a:schemeClr>
                </a:solidFill>
              </a:rPr>
              <a:t>Do not </a:t>
            </a:r>
            <a:br>
              <a:rPr lang="en-US" sz="3200" b="1" dirty="0">
                <a:ln/>
                <a:solidFill>
                  <a:schemeClr val="accent5">
                    <a:tint val="50000"/>
                    <a:satMod val="180000"/>
                  </a:schemeClr>
                </a:solidFill>
              </a:rPr>
            </a:br>
            <a:r>
              <a:rPr lang="en-US" sz="3200" b="1" dirty="0">
                <a:ln/>
                <a:solidFill>
                  <a:schemeClr val="accent5">
                    <a:tint val="50000"/>
                    <a:satMod val="180000"/>
                  </a:schemeClr>
                </a:solidFill>
              </a:rPr>
              <a:t>“lift up thine eyes”!</a:t>
            </a:r>
          </a:p>
        </p:txBody>
      </p:sp>
      <p:sp>
        <p:nvSpPr>
          <p:cNvPr id="6" name="Rectangle 5"/>
          <p:cNvSpPr/>
          <p:nvPr/>
        </p:nvSpPr>
        <p:spPr>
          <a:xfrm>
            <a:off x="304800" y="5906869"/>
            <a:ext cx="8001000" cy="646331"/>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r>
              <a:rPr lang="en-CA" sz="3600" b="1" i="1" u="sng" dirty="0">
                <a:ln w="1905">
                  <a:solidFill>
                    <a:schemeClr val="tx1"/>
                  </a:solidFill>
                </a:ln>
                <a:solidFill>
                  <a:srgbClr val="A40052"/>
                </a:solidFill>
                <a:effectLst>
                  <a:innerShdw blurRad="69850" dist="43180" dir="5400000">
                    <a:srgbClr val="000000">
                      <a:alpha val="65000"/>
                    </a:srgbClr>
                  </a:innerShdw>
                </a:effectLst>
              </a:rPr>
              <a:t>Lift</a:t>
            </a:r>
            <a:r>
              <a:rPr lang="en-CA"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r>
              <a:rPr lang="en-US" sz="2800" b="1" dirty="0">
                <a:ln w="1905">
                  <a:solidFill>
                    <a:schemeClr val="tx1"/>
                  </a:solidFill>
                </a:ln>
                <a:solidFill>
                  <a:srgbClr val="A40052"/>
                </a:solidFill>
                <a:effectLst>
                  <a:innerShdw blurRad="69850" dist="43180" dir="5400000">
                    <a:srgbClr val="000000">
                      <a:alpha val="65000"/>
                    </a:srgbClr>
                  </a:innerShdw>
                </a:effectLst>
              </a:rPr>
              <a:t>H5375</a:t>
            </a:r>
            <a:r>
              <a:rPr lang="en-US"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r>
              <a:rPr lang="en-US" sz="2800" b="1" dirty="0" err="1">
                <a:ln w="1905">
                  <a:solidFill>
                    <a:schemeClr val="tx1"/>
                  </a:solidFill>
                </a:ln>
                <a:solidFill>
                  <a:schemeClr val="tx1">
                    <a:lumMod val="50000"/>
                    <a:lumOff val="50000"/>
                  </a:schemeClr>
                </a:solidFill>
                <a:effectLst>
                  <a:innerShdw blurRad="69850" dist="43180" dir="5400000">
                    <a:srgbClr val="000000">
                      <a:alpha val="65000"/>
                    </a:srgbClr>
                  </a:innerShdw>
                </a:effectLst>
              </a:rPr>
              <a:t>nasa</a:t>
            </a:r>
            <a:r>
              <a:rPr lang="en-US"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r>
              <a:rPr lang="en-US" sz="2800" b="1" u="sng" dirty="0">
                <a:ln w="1905">
                  <a:solidFill>
                    <a:schemeClr val="tx1"/>
                  </a:solidFill>
                </a:ln>
                <a:solidFill>
                  <a:schemeClr val="tx1">
                    <a:lumMod val="50000"/>
                    <a:lumOff val="50000"/>
                  </a:schemeClr>
                </a:solidFill>
                <a:effectLst>
                  <a:innerShdw blurRad="69850" dist="43180" dir="5400000">
                    <a:srgbClr val="000000">
                      <a:alpha val="65000"/>
                    </a:srgbClr>
                  </a:innerShdw>
                </a:effectLst>
              </a:rPr>
              <a:t>exalt</a:t>
            </a:r>
            <a:r>
              <a:rPr lang="en-US"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r>
              <a:rPr lang="en-US" sz="2800" b="1" u="sng" dirty="0">
                <a:ln w="1905">
                  <a:solidFill>
                    <a:schemeClr val="tx1"/>
                  </a:solidFill>
                </a:ln>
                <a:solidFill>
                  <a:schemeClr val="tx1">
                    <a:lumMod val="50000"/>
                    <a:lumOff val="50000"/>
                  </a:schemeClr>
                </a:solidFill>
                <a:effectLst>
                  <a:innerShdw blurRad="69850" dist="43180" dir="5400000">
                    <a:srgbClr val="000000">
                      <a:alpha val="65000"/>
                    </a:srgbClr>
                  </a:innerShdw>
                </a:effectLst>
              </a:rPr>
              <a:t>hold up</a:t>
            </a:r>
            <a:r>
              <a:rPr lang="en-US"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r>
              <a:rPr lang="en-US" sz="2800" b="1" u="sng" dirty="0">
                <a:ln w="1905">
                  <a:solidFill>
                    <a:schemeClr val="tx1"/>
                  </a:solidFill>
                </a:ln>
                <a:solidFill>
                  <a:schemeClr val="tx1">
                    <a:lumMod val="50000"/>
                    <a:lumOff val="50000"/>
                  </a:schemeClr>
                </a:solidFill>
                <a:effectLst>
                  <a:innerShdw blurRad="69850" dist="43180" dir="5400000">
                    <a:srgbClr val="000000">
                      <a:alpha val="65000"/>
                    </a:srgbClr>
                  </a:innerShdw>
                </a:effectLst>
              </a:rPr>
              <a:t>magnify</a:t>
            </a:r>
            <a:r>
              <a:rPr lang="en-US"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r>
              <a:rPr lang="en-US" sz="2800" b="1" u="sng" dirty="0">
                <a:ln w="1905">
                  <a:solidFill>
                    <a:schemeClr val="tx1"/>
                  </a:solidFill>
                </a:ln>
                <a:solidFill>
                  <a:schemeClr val="tx1">
                    <a:lumMod val="50000"/>
                    <a:lumOff val="50000"/>
                  </a:schemeClr>
                </a:solidFill>
                <a:effectLst>
                  <a:innerShdw blurRad="69850" dist="43180" dir="5400000">
                    <a:srgbClr val="000000">
                      <a:alpha val="65000"/>
                    </a:srgbClr>
                  </a:innerShdw>
                </a:effectLst>
              </a:rPr>
              <a:t>respect</a:t>
            </a:r>
            <a:r>
              <a:rPr lang="en-US" sz="2800" b="1" dirty="0">
                <a:ln w="1905">
                  <a:solidFill>
                    <a:schemeClr val="tx1"/>
                  </a:solidFill>
                </a:ln>
                <a:solidFill>
                  <a:schemeClr val="tx1">
                    <a:lumMod val="50000"/>
                    <a:lumOff val="50000"/>
                  </a:schemeClr>
                </a:solidFill>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64278888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2250"/>
                                        <p:tgtEl>
                                          <p:spTgt spid="3">
                                            <p:txEl>
                                              <p:pRg st="3" end="3"/>
                                            </p:txEl>
                                          </p:spTgt>
                                        </p:tgtEl>
                                      </p:cBhvr>
                                    </p:animEffect>
                                  </p:childTnLst>
                                </p:cTn>
                              </p:par>
                            </p:childTnLst>
                          </p:cTn>
                        </p:par>
                        <p:par>
                          <p:cTn id="13" fill="hold">
                            <p:stCondLst>
                              <p:cond delay="2250"/>
                            </p:stCondLst>
                            <p:childTnLst>
                              <p:par>
                                <p:cTn id="14" presetID="22" presetClass="entr" presetSubtype="1"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up)">
                                      <p:cBhvr>
                                        <p:cTn id="16" dur="2250"/>
                                        <p:tgtEl>
                                          <p:spTgt spid="1026"/>
                                        </p:tgtEl>
                                      </p:cBhvr>
                                    </p:animEffect>
                                  </p:childTnLst>
                                </p:cTn>
                              </p:par>
                            </p:childTnLst>
                          </p:cTn>
                        </p:par>
                        <p:par>
                          <p:cTn id="17" fill="hold">
                            <p:stCondLst>
                              <p:cond delay="4500"/>
                            </p:stCondLst>
                            <p:childTnLst>
                              <p:par>
                                <p:cTn id="18" presetID="22"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17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chemeClr val="accent6">
                <a:lumMod val="20000"/>
                <a:lumOff val="80000"/>
              </a:schemeClr>
            </a:gs>
            <a:gs pos="61000">
              <a:schemeClr val="accent4">
                <a:lumMod val="20000"/>
                <a:lumOff val="80000"/>
              </a:schemeClr>
            </a:gs>
            <a:gs pos="82001">
              <a:srgbClr val="FBD49C"/>
            </a:gs>
            <a:gs pos="100000">
              <a:srgbClr val="FEE7F2"/>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6781800" cy="2971800"/>
          </a:xfrm>
        </p:spPr>
        <p:txBody>
          <a:bodyPr>
            <a:normAutofit/>
            <a:scene3d>
              <a:camera prst="orthographicFront"/>
              <a:lightRig rig="threePt" dir="t"/>
            </a:scene3d>
            <a:sp3d extrusionH="57150">
              <a:bevelT w="38100" h="38100"/>
            </a:sp3d>
          </a:bodyPr>
          <a:lstStyle/>
          <a:p>
            <a:pPr>
              <a:lnSpc>
                <a:spcPct val="100000"/>
              </a:lnSpc>
            </a:pPr>
            <a:r>
              <a:rPr lang="en-US" b="1" dirty="0">
                <a:solidFill>
                  <a:srgbClr val="4A206A"/>
                </a:solidFill>
              </a:rPr>
              <a:t>Moses was right!  It will become clear, and very obvious, very quickly … that Israel and Judah were both inflicted with this terrible ungodly desire to seek other gods, even after they were delivered so mightily by </a:t>
            </a:r>
            <a:r>
              <a:rPr lang="en-US" b="1" dirty="0">
                <a:solidFill>
                  <a:srgbClr val="0070C0"/>
                </a:solidFill>
              </a:rPr>
              <a:t>Yahuah</a:t>
            </a:r>
            <a:r>
              <a:rPr lang="en-US" b="1" dirty="0">
                <a:solidFill>
                  <a:srgbClr val="4A206A"/>
                </a:solidFill>
              </a:rPr>
              <a:t> (from Ur, Egypt &amp; Babylon).  </a:t>
            </a:r>
          </a:p>
        </p:txBody>
      </p:sp>
      <p:sp>
        <p:nvSpPr>
          <p:cNvPr id="4" name="Slide Number Placeholder 3"/>
          <p:cNvSpPr>
            <a:spLocks noGrp="1"/>
          </p:cNvSpPr>
          <p:nvPr>
            <p:ph type="sldNum" sz="quarter" idx="12"/>
          </p:nvPr>
        </p:nvSpPr>
        <p:spPr>
          <a:xfrm>
            <a:off x="9448800" y="6492875"/>
            <a:ext cx="2743200" cy="365125"/>
          </a:xfrm>
        </p:spPr>
        <p:txBody>
          <a:bodyPr/>
          <a:lstStyle/>
          <a:p>
            <a:fld id="{AA4C6552-42F6-43F2-A3FB-E92E8C09004E}" type="slidenum">
              <a:rPr lang="en-US" smtClean="0"/>
              <a:pPr/>
              <a:t>74</a:t>
            </a:fld>
            <a:endParaRPr lang="en-US" dirty="0"/>
          </a:p>
        </p:txBody>
      </p:sp>
      <p:sp>
        <p:nvSpPr>
          <p:cNvPr id="7" name="Title 1"/>
          <p:cNvSpPr>
            <a:spLocks noGrp="1"/>
          </p:cNvSpPr>
          <p:nvPr>
            <p:ph type="title"/>
          </p:nvPr>
        </p:nvSpPr>
        <p:spPr>
          <a:xfrm>
            <a:off x="29900" y="43400"/>
            <a:ext cx="12115800" cy="990600"/>
          </a:xfrm>
          <a:solidFill>
            <a:schemeClr val="accent5">
              <a:lumMod val="20000"/>
              <a:lumOff val="80000"/>
            </a:schemeClr>
          </a:solidFill>
          <a:ln w="76200">
            <a:solidFill>
              <a:srgbClr val="9E2A2A"/>
            </a:solidFill>
          </a:ln>
          <a:scene3d>
            <a:camera prst="orthographicFront"/>
            <a:lightRig rig="flat" dir="tl">
              <a:rot lat="0" lon="0" rev="6600000"/>
            </a:lightRig>
          </a:scene3d>
          <a:sp3d>
            <a:bevelT prst="relaxedInset"/>
          </a:sp3d>
        </p:spPr>
        <p:txBody>
          <a:bodyPr>
            <a:noAutofit/>
            <a:sp3d extrusionH="25400" contourW="8890">
              <a:bevelT w="38100" h="31750"/>
              <a:contourClr>
                <a:schemeClr val="accent2">
                  <a:shade val="75000"/>
                </a:schemeClr>
              </a:contourClr>
            </a:sp3d>
          </a:bodyPr>
          <a:lstStyle/>
          <a:p>
            <a:pPr algn="ctr"/>
            <a:r>
              <a:rPr lang="en-US" sz="4800" b="1" spc="300" dirty="0">
                <a:ln w="11430">
                  <a:solidFill>
                    <a:schemeClr val="tx1"/>
                  </a:solidFill>
                </a:ln>
                <a:solidFill>
                  <a:srgbClr val="00B0F0"/>
                </a:solidFill>
                <a:effectLst>
                  <a:outerShdw blurRad="50800" dist="39000" dir="5460000" algn="tl">
                    <a:srgbClr val="000000">
                      <a:alpha val="38000"/>
                    </a:srgbClr>
                  </a:outerShdw>
                </a:effectLst>
                <a:latin typeface="Cooper Black" pitchFamily="18" charset="0"/>
              </a:rPr>
              <a:t>“Worship” Needs Clarity</a:t>
            </a:r>
          </a:p>
        </p:txBody>
      </p:sp>
      <p:pic>
        <p:nvPicPr>
          <p:cNvPr id="2050" name="Picture 2" descr="C:\Users\Rae\Desktop\moon worship 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467600" y="1206393"/>
            <a:ext cx="4023734" cy="2679807"/>
          </a:xfrm>
          <a:prstGeom prst="ellipse">
            <a:avLst/>
          </a:prstGeom>
          <a:ln w="63500" cap="rnd">
            <a:solidFill>
              <a:schemeClr val="bg1">
                <a:lumMod val="65000"/>
              </a:schemeClr>
            </a:solidFill>
          </a:ln>
          <a:effectLst/>
          <a:scene3d>
            <a:camera prst="orthographicFront"/>
            <a:lightRig rig="contrasting" dir="t">
              <a:rot lat="0" lon="0" rev="3000000"/>
            </a:lightRig>
          </a:scene3d>
          <a:sp3d contourW="7620">
            <a:bevelT w="95250" h="31750" prst="artDeco"/>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C:\Users\Rae\Desktop\moon worship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62400"/>
            <a:ext cx="4023733" cy="2675782"/>
          </a:xfrm>
          <a:prstGeom prst="ellipse">
            <a:avLst/>
          </a:prstGeom>
          <a:ln w="63500" cap="rnd">
            <a:solidFill>
              <a:srgbClr val="0070C0"/>
            </a:solidFill>
          </a:ln>
          <a:effectLst/>
          <a:scene3d>
            <a:camera prst="orthographicFront"/>
            <a:lightRig rig="contrasting" dir="t">
              <a:rot lat="0" lon="0" rev="3000000"/>
            </a:lightRig>
          </a:scene3d>
          <a:sp3d contourW="7620">
            <a:bevelT w="95250" h="31750" prst="artDeco"/>
            <a:contourClr>
              <a:srgbClr val="333333"/>
            </a:contourClr>
          </a:sp3d>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953000" y="4038600"/>
            <a:ext cx="6934200" cy="2895600"/>
          </a:xfrm>
          <a:prstGeom prst="rect">
            <a:avLst/>
          </a:prstGeom>
        </p:spPr>
        <p:txBody>
          <a:bodyPr vert="horz" lIns="91440" tIns="45720" rIns="91440" bIns="45720" rtlCol="0">
            <a:normAutofit fontScale="775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solidFill>
                  <a:srgbClr val="C00000"/>
                </a:solidFill>
                <a:latin typeface="Comic Sans MS" pitchFamily="66" charset="0"/>
              </a:rPr>
              <a:t>Today most Feast-keepers persistently gaze </a:t>
            </a:r>
            <a:br>
              <a:rPr lang="en-US" b="1" dirty="0">
                <a:solidFill>
                  <a:srgbClr val="C00000"/>
                </a:solidFill>
                <a:latin typeface="Comic Sans MS" pitchFamily="66" charset="0"/>
              </a:rPr>
            </a:br>
            <a:r>
              <a:rPr lang="en-US" b="1" dirty="0">
                <a:solidFill>
                  <a:srgbClr val="C00000"/>
                </a:solidFill>
                <a:latin typeface="Comic Sans MS" pitchFamily="66" charset="0"/>
              </a:rPr>
              <a:t>at the leadership of the moon for timing their lunar based worship calendar.  </a:t>
            </a:r>
          </a:p>
          <a:p>
            <a:pPr>
              <a:lnSpc>
                <a:spcPct val="100000"/>
              </a:lnSpc>
            </a:pPr>
            <a:r>
              <a:rPr lang="en-US" b="1" dirty="0">
                <a:solidFill>
                  <a:srgbClr val="0070C0"/>
                </a:solidFill>
                <a:latin typeface="Comic Sans MS" pitchFamily="66" charset="0"/>
              </a:rPr>
              <a:t>This exposes their relentless cohesion to the purposely mistranslated texts of non-Torah origin.  </a:t>
            </a:r>
          </a:p>
          <a:p>
            <a:pPr>
              <a:lnSpc>
                <a:spcPct val="100000"/>
              </a:lnSpc>
            </a:pPr>
            <a:r>
              <a:rPr lang="en-US" b="1" dirty="0">
                <a:solidFill>
                  <a:srgbClr val="008080"/>
                </a:solidFill>
                <a:latin typeface="Comic Sans MS" pitchFamily="66" charset="0"/>
              </a:rPr>
              <a:t>The foundation of this lunar based worship is extracted straight out of Babylonian paganism.</a:t>
            </a:r>
            <a:endParaRPr lang="en-US" dirty="0">
              <a:solidFill>
                <a:srgbClr val="008080"/>
              </a:solidFill>
              <a:latin typeface="Comic Sans MS" pitchFamily="66" charset="0"/>
            </a:endParaRPr>
          </a:p>
        </p:txBody>
      </p:sp>
      <p:sp>
        <p:nvSpPr>
          <p:cNvPr id="5" name="Rectangle 4"/>
          <p:cNvSpPr/>
          <p:nvPr/>
        </p:nvSpPr>
        <p:spPr>
          <a:xfrm>
            <a:off x="7840332" y="1640443"/>
            <a:ext cx="3278269" cy="584775"/>
          </a:xfrm>
          <a:prstGeom prst="rect">
            <a:avLst/>
          </a:prstGeom>
          <a:noFill/>
        </p:spPr>
        <p:txBody>
          <a:bodyPr wrap="none" lIns="91440" tIns="45720" rIns="91440" bIns="45720">
            <a:prstTxWarp prst="textChevron">
              <a:avLst/>
            </a:prstTxWarp>
            <a:sp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 </a:t>
            </a:r>
            <a:r>
              <a:rPr lang="en-US" sz="2400" b="1" spc="150" dirty="0">
                <a:ln w="11430"/>
                <a:solidFill>
                  <a:srgbClr val="FADA7A"/>
                </a:solidFill>
                <a:effectLst>
                  <a:outerShdw blurRad="25400" algn="tl" rotWithShape="0">
                    <a:srgbClr val="000000">
                      <a:alpha val="43000"/>
                    </a:srgbClr>
                  </a:outerShdw>
                </a:effectLst>
              </a:rPr>
              <a:t>Sacred Regard? </a:t>
            </a:r>
            <a:endParaRPr lang="en-US" sz="2800" b="1" cap="none" spc="150" dirty="0">
              <a:ln w="11430"/>
              <a:solidFill>
                <a:srgbClr val="FADA7A"/>
              </a:solidFill>
              <a:effectLst>
                <a:outerShdw blurRad="25400" algn="tl" rotWithShape="0">
                  <a:srgbClr val="000000">
                    <a:alpha val="43000"/>
                  </a:srgbClr>
                </a:outerShdw>
              </a:effectLst>
            </a:endParaRPr>
          </a:p>
        </p:txBody>
      </p:sp>
      <p:sp>
        <p:nvSpPr>
          <p:cNvPr id="12" name="Rectangle 11"/>
          <p:cNvSpPr/>
          <p:nvPr/>
        </p:nvSpPr>
        <p:spPr>
          <a:xfrm>
            <a:off x="2133600" y="5029200"/>
            <a:ext cx="2362200" cy="813375"/>
          </a:xfrm>
          <a:prstGeom prst="rect">
            <a:avLst/>
          </a:prstGeom>
          <a:noFill/>
        </p:spPr>
        <p:txBody>
          <a:bodyPr wrap="none" lIns="91440" tIns="45720" rIns="91440" bIns="45720">
            <a:prstTxWarp prst="textChevron">
              <a:avLst>
                <a:gd name="adj" fmla="val 0"/>
              </a:avLst>
            </a:prstTxWarp>
            <a:sp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 </a:t>
            </a:r>
            <a:r>
              <a:rPr lang="en-US" sz="2400" b="1" spc="150" dirty="0">
                <a:ln w="11430"/>
                <a:solidFill>
                  <a:srgbClr val="F8F8F8"/>
                </a:solidFill>
                <a:effectLst>
                  <a:outerShdw blurRad="25400" algn="tl" rotWithShape="0">
                    <a:srgbClr val="000000">
                      <a:alpha val="43000"/>
                    </a:srgbClr>
                  </a:outerShdw>
                </a:effectLst>
              </a:rPr>
              <a:t>Sacred </a:t>
            </a:r>
          </a:p>
          <a:p>
            <a:pPr algn="ctr"/>
            <a:r>
              <a:rPr lang="en-US" sz="2400" b="1" spc="150" dirty="0">
                <a:ln w="11430"/>
                <a:solidFill>
                  <a:srgbClr val="F8F8F8"/>
                </a:solidFill>
                <a:effectLst>
                  <a:outerShdw blurRad="25400" algn="tl" rotWithShape="0">
                    <a:srgbClr val="000000">
                      <a:alpha val="43000"/>
                    </a:srgbClr>
                  </a:outerShdw>
                </a:effectLst>
              </a:rPr>
              <a:t> Worship? </a:t>
            </a:r>
            <a:endParaRPr lang="en-US" sz="28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5951074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6" presetClass="entr" presetSubtype="16" fill="hold" nodeType="afterEffect">
                                  <p:stCondLst>
                                    <p:cond delay="750"/>
                                  </p:stCondLst>
                                  <p:childTnLst>
                                    <p:set>
                                      <p:cBhvr>
                                        <p:cTn id="30" dur="1" fill="hold">
                                          <p:stCondLst>
                                            <p:cond delay="0"/>
                                          </p:stCondLst>
                                        </p:cTn>
                                        <p:tgtEl>
                                          <p:spTgt spid="2052"/>
                                        </p:tgtEl>
                                        <p:attrNameLst>
                                          <p:attrName>style.visibility</p:attrName>
                                        </p:attrNameLst>
                                      </p:cBhvr>
                                      <p:to>
                                        <p:strVal val="visible"/>
                                      </p:to>
                                    </p:set>
                                    <p:animEffect transition="in" filter="circle(in)">
                                      <p:cBhvr>
                                        <p:cTn id="31" dur="2000"/>
                                        <p:tgtEl>
                                          <p:spTgt spid="2052"/>
                                        </p:tgtEl>
                                      </p:cBhvr>
                                    </p:animEffect>
                                  </p:childTnLst>
                                </p:cTn>
                              </p:par>
                            </p:childTnLst>
                          </p:cTn>
                        </p:par>
                        <p:par>
                          <p:cTn id="32" fill="hold">
                            <p:stCondLst>
                              <p:cond delay="3750"/>
                            </p:stCondLst>
                            <p:childTnLst>
                              <p:par>
                                <p:cTn id="33" presetID="47"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chemeClr val="accent6">
                <a:lumMod val="20000"/>
                <a:lumOff val="80000"/>
              </a:schemeClr>
            </a:gs>
            <a:gs pos="61000">
              <a:schemeClr val="accent4">
                <a:lumMod val="20000"/>
                <a:lumOff val="80000"/>
              </a:schemeClr>
            </a:gs>
            <a:gs pos="82001">
              <a:srgbClr val="FBD49C"/>
            </a:gs>
            <a:gs pos="100000">
              <a:srgbClr val="FEE7F2"/>
            </a:gs>
          </a:gsLst>
          <a:lin ang="135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pPr/>
              <a:t>75</a:t>
            </a:fld>
            <a:endParaRPr lang="en-US" dirty="0"/>
          </a:p>
        </p:txBody>
      </p:sp>
      <p:sp>
        <p:nvSpPr>
          <p:cNvPr id="7" name="Title 1"/>
          <p:cNvSpPr>
            <a:spLocks noGrp="1"/>
          </p:cNvSpPr>
          <p:nvPr>
            <p:ph type="title"/>
          </p:nvPr>
        </p:nvSpPr>
        <p:spPr>
          <a:xfrm>
            <a:off x="29900" y="43400"/>
            <a:ext cx="12115800" cy="990600"/>
          </a:xfrm>
          <a:solidFill>
            <a:schemeClr val="accent5">
              <a:lumMod val="20000"/>
              <a:lumOff val="80000"/>
            </a:schemeClr>
          </a:solidFill>
          <a:ln w="76200">
            <a:solidFill>
              <a:srgbClr val="9E2A2A"/>
            </a:solidFill>
          </a:ln>
          <a:scene3d>
            <a:camera prst="orthographicFront"/>
            <a:lightRig rig="flat" dir="tl">
              <a:rot lat="0" lon="0" rev="6600000"/>
            </a:lightRig>
          </a:scene3d>
          <a:sp3d>
            <a:bevelT prst="relaxedInset"/>
          </a:sp3d>
        </p:spPr>
        <p:txBody>
          <a:bodyPr>
            <a:noAutofit/>
            <a:sp3d extrusionH="25400" contourW="8890">
              <a:bevelT w="38100" h="31750"/>
              <a:contourClr>
                <a:schemeClr val="accent2">
                  <a:shade val="75000"/>
                </a:schemeClr>
              </a:contourClr>
            </a:sp3d>
          </a:bodyPr>
          <a:lstStyle/>
          <a:p>
            <a:pPr algn="ctr"/>
            <a:r>
              <a:rPr lang="en-US" sz="4800" b="1" spc="300" dirty="0">
                <a:ln w="11430">
                  <a:solidFill>
                    <a:schemeClr val="tx1"/>
                  </a:solidFill>
                </a:ln>
                <a:solidFill>
                  <a:srgbClr val="A40052"/>
                </a:solidFill>
                <a:effectLst>
                  <a:outerShdw blurRad="50800" dist="39000" dir="5460000" algn="tl">
                    <a:srgbClr val="000000">
                      <a:alpha val="38000"/>
                    </a:srgbClr>
                  </a:outerShdw>
                </a:effectLst>
                <a:latin typeface="Cooper Black" pitchFamily="18" charset="0"/>
              </a:rPr>
              <a:t>“Appreciation” Needs Clarity</a:t>
            </a:r>
          </a:p>
        </p:txBody>
      </p:sp>
      <p:sp>
        <p:nvSpPr>
          <p:cNvPr id="9" name="Content Placeholder 2"/>
          <p:cNvSpPr txBox="1">
            <a:spLocks/>
          </p:cNvSpPr>
          <p:nvPr/>
        </p:nvSpPr>
        <p:spPr>
          <a:xfrm>
            <a:off x="266700" y="1051560"/>
            <a:ext cx="5943600" cy="5638800"/>
          </a:xfrm>
          <a:prstGeom prst="rect">
            <a:avLst/>
          </a:prstGeom>
        </p:spPr>
        <p:txBody>
          <a:bodyPr vert="horz" lIns="91440" tIns="45720" rIns="91440" bIns="45720" rtlCol="0">
            <a:normAutofit fontScale="925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63500">
                    <a:schemeClr val="accent5">
                      <a:satMod val="175000"/>
                      <a:alpha val="40000"/>
                    </a:schemeClr>
                  </a:glow>
                  <a:outerShdw blurRad="69850" dist="43180" dir="5400000" sx="0" sy="0">
                    <a:srgbClr val="000000">
                      <a:alpha val="65000"/>
                    </a:srgbClr>
                  </a:outerShdw>
                </a:effectLst>
                <a:latin typeface="Comic Sans MS" pitchFamily="66" charset="0"/>
              </a:rPr>
              <a:t>There is nothing “wrong” or “evil” about taking the time to admire and appreciate any of </a:t>
            </a:r>
            <a:r>
              <a:rPr lang="en-US" b="1" dirty="0">
                <a:ln>
                  <a:solidFill>
                    <a:schemeClr val="tx1"/>
                  </a:solidFill>
                </a:ln>
                <a:solidFill>
                  <a:srgbClr val="0070C0"/>
                </a:solidFill>
                <a:effectLst>
                  <a:glow rad="63500">
                    <a:schemeClr val="accent5">
                      <a:satMod val="175000"/>
                      <a:alpha val="40000"/>
                    </a:schemeClr>
                  </a:glow>
                  <a:outerShdw blurRad="69850" dist="43180" dir="5400000" sx="0" sy="0">
                    <a:srgbClr val="000000">
                      <a:alpha val="65000"/>
                    </a:srgbClr>
                  </a:outerShdw>
                </a:effectLst>
                <a:latin typeface="Comic Sans MS" pitchFamily="66" charset="0"/>
              </a:rPr>
              <a:t>Yahuah’s </a:t>
            </a:r>
            <a:r>
              <a:rPr lang="en-US" b="1" dirty="0">
                <a:ln>
                  <a:solidFill>
                    <a:schemeClr val="tx1"/>
                  </a:solidFill>
                </a:ln>
                <a:gradFill flip="none" rotWithShape="1">
                  <a:gsLst>
                    <a:gs pos="14000">
                      <a:srgbClr val="66008F"/>
                    </a:gs>
                    <a:gs pos="39000">
                      <a:srgbClr val="BA0066"/>
                    </a:gs>
                    <a:gs pos="64000">
                      <a:srgbClr val="00B0F0"/>
                    </a:gs>
                  </a:gsLst>
                  <a:lin ang="13500000" scaled="1"/>
                  <a:tileRect/>
                </a:gradFill>
                <a:effectLst>
                  <a:glow rad="63500">
                    <a:schemeClr val="accent5">
                      <a:satMod val="175000"/>
                      <a:alpha val="40000"/>
                    </a:schemeClr>
                  </a:glow>
                  <a:outerShdw blurRad="69850" dist="43180" dir="5400000" sx="0" sy="0">
                    <a:srgbClr val="000000">
                      <a:alpha val="65000"/>
                    </a:srgbClr>
                  </a:outerShdw>
                </a:effectLst>
                <a:latin typeface="Comic Sans MS" pitchFamily="66" charset="0"/>
              </a:rPr>
              <a:t>creation that is given to bless the earth and mankind.  All creation is the work of His mighty hand. </a:t>
            </a:r>
          </a:p>
          <a:p>
            <a:pPr>
              <a:lnSpc>
                <a:spcPct val="150000"/>
              </a:lnSpc>
            </a:pPr>
            <a:r>
              <a:rPr lang="en-US" b="1" dirty="0">
                <a:ln>
                  <a:solidFill>
                    <a:schemeClr val="tx1"/>
                  </a:solidFill>
                </a:ln>
                <a:gradFill flip="none" rotWithShape="1">
                  <a:gsLst>
                    <a:gs pos="14000">
                      <a:srgbClr val="66008F"/>
                    </a:gs>
                    <a:gs pos="39000">
                      <a:srgbClr val="BA0066"/>
                    </a:gs>
                    <a:gs pos="64000">
                      <a:srgbClr val="00B0F0"/>
                    </a:gs>
                  </a:gsLst>
                  <a:path path="circle">
                    <a:fillToRect l="50000" t="50000" r="50000" b="50000"/>
                  </a:path>
                  <a:tileRect/>
                </a:gradFill>
                <a:effectLst>
                  <a:glow rad="139700">
                    <a:schemeClr val="accent2">
                      <a:satMod val="175000"/>
                      <a:alpha val="40000"/>
                    </a:schemeClr>
                  </a:glow>
                  <a:outerShdw blurRad="69850" dist="43180" dir="5400000" sx="0" sy="0">
                    <a:srgbClr val="000000">
                      <a:alpha val="65000"/>
                    </a:srgbClr>
                  </a:outerShdw>
                </a:effectLst>
                <a:latin typeface="Comic Sans MS" pitchFamily="66" charset="0"/>
              </a:rPr>
              <a:t>Rom 1:25 is a reminder to worship and serve the Creator, not the “created.”</a:t>
            </a:r>
          </a:p>
        </p:txBody>
      </p:sp>
      <p:pic>
        <p:nvPicPr>
          <p:cNvPr id="2053" name="Picture 5" descr="C:\Users\Rae\Desktop\watching the moon r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7" y="3810000"/>
            <a:ext cx="3078163" cy="2552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descr="C:\Users\Rae\Desktop\child moon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98944"/>
            <a:ext cx="3111019" cy="2281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5" name="Picture 7" descr="C:\Users\Rae\Desktop\child moon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2380" y="1969988"/>
            <a:ext cx="3111020" cy="2068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9982200" y="4301520"/>
            <a:ext cx="1828800" cy="1736646"/>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w="57150">
            <a:solidFill>
              <a:srgbClr val="A40052"/>
            </a:solidFill>
          </a:ln>
          <a:scene3d>
            <a:camera prst="orthographicFront"/>
            <a:lightRig rig="flat" dir="tl"/>
          </a:scene3d>
          <a:sp3d>
            <a:bevelT w="152400" h="50800" prst="softRound"/>
          </a:sp3d>
        </p:spPr>
        <p:txBody>
          <a:bodyPr wrap="square" lIns="91440" tIns="45720" rIns="91440" bIns="45720">
            <a:spAutoFit/>
            <a:sp3d contourW="19050" prstMaterial="clear">
              <a:bevelT w="50800" h="50800"/>
              <a:contourClr>
                <a:schemeClr val="accent5">
                  <a:tint val="70000"/>
                  <a:satMod val="180000"/>
                  <a:alpha val="70000"/>
                </a:schemeClr>
              </a:contourClr>
            </a:sp3d>
          </a:bodyPr>
          <a:lstStyle/>
          <a:p>
            <a:pPr algn="ctr"/>
            <a:r>
              <a:rPr lang="en-US" sz="3200" b="1" dirty="0">
                <a:ln/>
                <a:solidFill>
                  <a:schemeClr val="accent5">
                    <a:tint val="50000"/>
                    <a:satMod val="180000"/>
                  </a:schemeClr>
                </a:solidFill>
              </a:rPr>
              <a:t>A visual look is not evil!</a:t>
            </a:r>
          </a:p>
        </p:txBody>
      </p:sp>
    </p:spTree>
    <p:extLst>
      <p:ext uri="{BB962C8B-B14F-4D97-AF65-F5344CB8AC3E}">
        <p14:creationId xmlns:p14="http://schemas.microsoft.com/office/powerpoint/2010/main" val="355008686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1000"/>
                                  </p:stCondLst>
                                  <p:childTnLst>
                                    <p:set>
                                      <p:cBhvr>
                                        <p:cTn id="6" dur="1" fill="hold">
                                          <p:stCondLst>
                                            <p:cond delay="0"/>
                                          </p:stCondLst>
                                        </p:cTn>
                                        <p:tgtEl>
                                          <p:spTgt spid="2055"/>
                                        </p:tgtEl>
                                        <p:attrNameLst>
                                          <p:attrName>style.visibility</p:attrName>
                                        </p:attrNameLst>
                                      </p:cBhvr>
                                      <p:to>
                                        <p:strVal val="visible"/>
                                      </p:to>
                                    </p:set>
                                    <p:animEffect transition="in" filter="box(in)">
                                      <p:cBhvr>
                                        <p:cTn id="7" dur="2000"/>
                                        <p:tgtEl>
                                          <p:spTgt spid="2055"/>
                                        </p:tgtEl>
                                      </p:cBhvr>
                                    </p:animEffect>
                                  </p:childTnLst>
                                </p:cTn>
                              </p:par>
                            </p:childTnLst>
                          </p:cTn>
                        </p:par>
                        <p:par>
                          <p:cTn id="8" fill="hold">
                            <p:stCondLst>
                              <p:cond delay="3000"/>
                            </p:stCondLst>
                            <p:childTnLst>
                              <p:par>
                                <p:cTn id="9" presetID="4" presetClass="entr" presetSubtype="16" fill="hold" nodeType="afterEffect">
                                  <p:stCondLst>
                                    <p:cond delay="1000"/>
                                  </p:stCondLst>
                                  <p:childTnLst>
                                    <p:set>
                                      <p:cBhvr>
                                        <p:cTn id="10" dur="1" fill="hold">
                                          <p:stCondLst>
                                            <p:cond delay="0"/>
                                          </p:stCondLst>
                                        </p:cTn>
                                        <p:tgtEl>
                                          <p:spTgt spid="2053"/>
                                        </p:tgtEl>
                                        <p:attrNameLst>
                                          <p:attrName>style.visibility</p:attrName>
                                        </p:attrNameLst>
                                      </p:cBhvr>
                                      <p:to>
                                        <p:strVal val="visible"/>
                                      </p:to>
                                    </p:set>
                                    <p:animEffect transition="in" filter="box(in)">
                                      <p:cBhvr>
                                        <p:cTn id="11" dur="2000"/>
                                        <p:tgtEl>
                                          <p:spTgt spid="2053"/>
                                        </p:tgtEl>
                                      </p:cBhvr>
                                    </p:animEffect>
                                  </p:childTnLst>
                                </p:cTn>
                              </p:par>
                            </p:childTnLst>
                          </p:cTn>
                        </p:par>
                        <p:par>
                          <p:cTn id="12" fill="hold">
                            <p:stCondLst>
                              <p:cond delay="6000"/>
                            </p:stCondLst>
                            <p:childTnLst>
                              <p:par>
                                <p:cTn id="13" presetID="4" presetClass="entr" presetSubtype="16"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12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chemeClr val="accent6">
                <a:lumMod val="20000"/>
                <a:lumOff val="80000"/>
              </a:schemeClr>
            </a:gs>
            <a:gs pos="61000">
              <a:schemeClr val="accent4">
                <a:lumMod val="20000"/>
                <a:lumOff val="80000"/>
              </a:schemeClr>
            </a:gs>
            <a:gs pos="82001">
              <a:srgbClr val="FBD49C"/>
            </a:gs>
            <a:gs pos="100000">
              <a:srgbClr val="FEE7F2"/>
            </a:gs>
          </a:gsLst>
          <a:lin ang="135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pPr/>
              <a:t>76</a:t>
            </a:fld>
            <a:endParaRPr lang="en-US" dirty="0"/>
          </a:p>
        </p:txBody>
      </p:sp>
      <p:sp>
        <p:nvSpPr>
          <p:cNvPr id="7" name="Title 1"/>
          <p:cNvSpPr>
            <a:spLocks noGrp="1"/>
          </p:cNvSpPr>
          <p:nvPr>
            <p:ph type="title"/>
          </p:nvPr>
        </p:nvSpPr>
        <p:spPr>
          <a:xfrm>
            <a:off x="29900" y="43400"/>
            <a:ext cx="12115800" cy="990600"/>
          </a:xfrm>
          <a:blipFill dpi="0" rotWithShape="1">
            <a:blip r:embed="rId3">
              <a:alphaModFix amt="61000"/>
              <a:extLst>
                <a:ext uri="{28A0092B-C50C-407E-A947-70E740481C1C}">
                  <a14:useLocalDpi xmlns:a14="http://schemas.microsoft.com/office/drawing/2010/main" val="0"/>
                </a:ext>
              </a:extLst>
            </a:blip>
            <a:srcRect/>
            <a:stretch>
              <a:fillRect/>
            </a:stretch>
          </a:blipFill>
          <a:ln w="76200">
            <a:solidFill>
              <a:srgbClr val="9E2A2A"/>
            </a:solidFill>
          </a:ln>
          <a:scene3d>
            <a:camera prst="orthographicFront"/>
            <a:lightRig rig="flat" dir="tl">
              <a:rot lat="0" lon="0" rev="6600000"/>
            </a:lightRig>
          </a:scene3d>
          <a:sp3d>
            <a:bevelT prst="relaxedInset"/>
          </a:sp3d>
        </p:spPr>
        <p:txBody>
          <a:bodyPr>
            <a:noAutofit/>
            <a:sp3d extrusionH="25400" contourW="8890">
              <a:bevelT w="38100" h="31750"/>
              <a:contourClr>
                <a:schemeClr val="accent2">
                  <a:shade val="75000"/>
                </a:schemeClr>
              </a:contourClr>
            </a:sp3d>
          </a:bodyPr>
          <a:lstStyle/>
          <a:p>
            <a:pPr algn="ctr"/>
            <a:r>
              <a:rPr lang="en-US" sz="4800" b="1" spc="300" dirty="0">
                <a:ln w="11430">
                  <a:solidFill>
                    <a:schemeClr val="tx1"/>
                  </a:solidFill>
                </a:ln>
                <a:solidFill>
                  <a:srgbClr val="009999"/>
                </a:solidFill>
                <a:effectLst>
                  <a:outerShdw blurRad="50800" dist="39000" dir="5460000" algn="tl">
                    <a:srgbClr val="000000">
                      <a:alpha val="38000"/>
                    </a:srgbClr>
                  </a:outerShdw>
                </a:effectLst>
                <a:latin typeface="Cooper Black" pitchFamily="18" charset="0"/>
              </a:rPr>
              <a:t>              Job Provides Clarity</a:t>
            </a:r>
          </a:p>
        </p:txBody>
      </p:sp>
      <p:sp>
        <p:nvSpPr>
          <p:cNvPr id="10" name="Content Placeholder 2"/>
          <p:cNvSpPr txBox="1">
            <a:spLocks/>
          </p:cNvSpPr>
          <p:nvPr/>
        </p:nvSpPr>
        <p:spPr>
          <a:xfrm>
            <a:off x="3200400" y="1219201"/>
            <a:ext cx="8534400" cy="2438400"/>
          </a:xfrm>
          <a:prstGeom prst="rect">
            <a:avLst/>
          </a:prstGeom>
          <a:solidFill>
            <a:srgbClr val="009999"/>
          </a:solidFill>
          <a:scene3d>
            <a:camera prst="orthographicFront"/>
            <a:lightRig rig="threePt" dir="t"/>
          </a:scene3d>
          <a:sp3d>
            <a:bevelT w="152400" h="50800" prst="softRound"/>
          </a:sp3d>
        </p:spPr>
        <p:txBody>
          <a:bodyPr vert="horz" lIns="91440" tIns="45720" rIns="91440" bIns="45720" rtlCol="0">
            <a:normAutofit fontScale="77500" lnSpcReduction="20000"/>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100" b="1" dirty="0">
                <a:solidFill>
                  <a:srgbClr val="A40052"/>
                </a:solidFill>
              </a:rPr>
              <a:t>Job 31:26-28                                 </a:t>
            </a:r>
            <a:r>
              <a:rPr lang="en-US" sz="2600" b="1" i="1" dirty="0">
                <a:solidFill>
                  <a:srgbClr val="A40052"/>
                </a:solidFill>
              </a:rPr>
              <a:t>(New Living Translation)</a:t>
            </a:r>
            <a:endParaRPr lang="en-US" sz="2600" b="1" dirty="0">
              <a:solidFill>
                <a:srgbClr val="A40052"/>
              </a:solidFill>
            </a:endParaRPr>
          </a:p>
          <a:p>
            <a:pPr marL="0" indent="0">
              <a:lnSpc>
                <a:spcPct val="110000"/>
              </a:lnSpc>
              <a:buNone/>
            </a:pPr>
            <a:r>
              <a:rPr lang="en-US" sz="3300" b="1" dirty="0">
                <a:solidFill>
                  <a:srgbClr val="A40052"/>
                </a:solidFill>
              </a:rPr>
              <a:t>26 </a:t>
            </a:r>
            <a:r>
              <a:rPr lang="en-US" sz="3300" b="1" dirty="0">
                <a:solidFill>
                  <a:srgbClr val="00B0F0"/>
                </a:solidFill>
              </a:rPr>
              <a:t> </a:t>
            </a:r>
            <a:r>
              <a:rPr lang="en-US" sz="3300" b="1" u="sng" dirty="0">
                <a:solidFill>
                  <a:schemeClr val="bg1">
                    <a:lumMod val="85000"/>
                  </a:schemeClr>
                </a:solidFill>
              </a:rPr>
              <a:t>Have I looked at</a:t>
            </a:r>
            <a:r>
              <a:rPr lang="en-US" sz="3300" b="1" dirty="0">
                <a:solidFill>
                  <a:schemeClr val="bg1">
                    <a:lumMod val="85000"/>
                  </a:schemeClr>
                </a:solidFill>
              </a:rPr>
              <a:t> </a:t>
            </a:r>
            <a:r>
              <a:rPr lang="en-US" sz="3300" b="1" u="sng" dirty="0">
                <a:solidFill>
                  <a:schemeClr val="bg1">
                    <a:lumMod val="85000"/>
                  </a:schemeClr>
                </a:solidFill>
              </a:rPr>
              <a:t>the sun</a:t>
            </a:r>
            <a:r>
              <a:rPr lang="en-US" sz="3300" b="1" dirty="0">
                <a:solidFill>
                  <a:schemeClr val="bg1">
                    <a:lumMod val="85000"/>
                  </a:schemeClr>
                </a:solidFill>
              </a:rPr>
              <a:t> shining in the skies, </a:t>
            </a:r>
            <a:br>
              <a:rPr lang="en-US" sz="3300" b="1" dirty="0">
                <a:solidFill>
                  <a:schemeClr val="bg1">
                    <a:lumMod val="85000"/>
                  </a:schemeClr>
                </a:solidFill>
              </a:rPr>
            </a:br>
            <a:r>
              <a:rPr lang="en-US" sz="3300" b="1" dirty="0">
                <a:solidFill>
                  <a:schemeClr val="bg1">
                    <a:lumMod val="85000"/>
                  </a:schemeClr>
                </a:solidFill>
              </a:rPr>
              <a:t>      </a:t>
            </a:r>
            <a:r>
              <a:rPr lang="en-US" sz="3300" b="1" u="sng" dirty="0">
                <a:solidFill>
                  <a:schemeClr val="bg1">
                    <a:lumMod val="85000"/>
                  </a:schemeClr>
                </a:solidFill>
              </a:rPr>
              <a:t>or the moon</a:t>
            </a:r>
            <a:r>
              <a:rPr lang="en-US" sz="3300" b="1" dirty="0">
                <a:solidFill>
                  <a:schemeClr val="bg1">
                    <a:lumMod val="85000"/>
                  </a:schemeClr>
                </a:solidFill>
              </a:rPr>
              <a:t> walking down its silver pathway, </a:t>
            </a:r>
            <a:br>
              <a:rPr lang="en-US" sz="3300" b="1" dirty="0">
                <a:solidFill>
                  <a:schemeClr val="bg1">
                    <a:lumMod val="85000"/>
                  </a:schemeClr>
                </a:solidFill>
              </a:rPr>
            </a:br>
            <a:r>
              <a:rPr lang="en-US" sz="3300" b="1" dirty="0">
                <a:solidFill>
                  <a:srgbClr val="A40052"/>
                </a:solidFill>
              </a:rPr>
              <a:t>27</a:t>
            </a:r>
            <a:r>
              <a:rPr lang="en-US" sz="3300" b="1" dirty="0">
                <a:solidFill>
                  <a:srgbClr val="00B0F0"/>
                </a:solidFill>
              </a:rPr>
              <a:t> </a:t>
            </a:r>
            <a:r>
              <a:rPr lang="en-US" sz="3300" b="1" dirty="0">
                <a:solidFill>
                  <a:schemeClr val="bg1">
                    <a:lumMod val="85000"/>
                  </a:schemeClr>
                </a:solidFill>
              </a:rPr>
              <a:t> </a:t>
            </a:r>
            <a:r>
              <a:rPr lang="en-US" sz="3300" b="1" u="sng" dirty="0">
                <a:solidFill>
                  <a:schemeClr val="bg1">
                    <a:lumMod val="85000"/>
                  </a:schemeClr>
                </a:solidFill>
              </a:rPr>
              <a:t>and been secretly enticed</a:t>
            </a:r>
            <a:r>
              <a:rPr lang="en-US" sz="3300" b="1" dirty="0">
                <a:solidFill>
                  <a:schemeClr val="bg1">
                    <a:lumMod val="85000"/>
                  </a:schemeClr>
                </a:solidFill>
              </a:rPr>
              <a:t> in my heart </a:t>
            </a:r>
            <a:r>
              <a:rPr lang="en-US" sz="3300" b="1" u="sng" dirty="0">
                <a:solidFill>
                  <a:schemeClr val="bg1">
                    <a:lumMod val="85000"/>
                  </a:schemeClr>
                </a:solidFill>
              </a:rPr>
              <a:t>to</a:t>
            </a:r>
            <a:r>
              <a:rPr lang="en-US" sz="3300" b="1" dirty="0">
                <a:solidFill>
                  <a:schemeClr val="bg1">
                    <a:lumMod val="85000"/>
                  </a:schemeClr>
                </a:solidFill>
              </a:rPr>
              <a:t> </a:t>
            </a:r>
            <a:r>
              <a:rPr lang="en-US" sz="3300" b="1" u="sng" dirty="0">
                <a:solidFill>
                  <a:schemeClr val="bg1">
                    <a:lumMod val="85000"/>
                  </a:schemeClr>
                </a:solidFill>
              </a:rPr>
              <a:t>worship</a:t>
            </a:r>
            <a:r>
              <a:rPr lang="en-US" sz="3300" b="1" dirty="0">
                <a:solidFill>
                  <a:schemeClr val="bg1">
                    <a:lumMod val="85000"/>
                  </a:schemeClr>
                </a:solidFill>
              </a:rPr>
              <a:t> </a:t>
            </a:r>
            <a:r>
              <a:rPr lang="en-US" sz="3300" b="1" u="sng" dirty="0">
                <a:solidFill>
                  <a:schemeClr val="bg1">
                    <a:lumMod val="85000"/>
                  </a:schemeClr>
                </a:solidFill>
              </a:rPr>
              <a:t>them</a:t>
            </a:r>
            <a:r>
              <a:rPr lang="en-US" sz="3300" b="1" dirty="0">
                <a:solidFill>
                  <a:schemeClr val="bg1">
                    <a:lumMod val="85000"/>
                  </a:schemeClr>
                </a:solidFill>
              </a:rPr>
              <a:t>? </a:t>
            </a:r>
            <a:br>
              <a:rPr lang="en-US" sz="3300" b="1" dirty="0">
                <a:solidFill>
                  <a:schemeClr val="bg1">
                    <a:lumMod val="85000"/>
                  </a:schemeClr>
                </a:solidFill>
              </a:rPr>
            </a:br>
            <a:r>
              <a:rPr lang="en-US" sz="3300" b="1" dirty="0">
                <a:solidFill>
                  <a:srgbClr val="A40052"/>
                </a:solidFill>
              </a:rPr>
              <a:t>28</a:t>
            </a:r>
            <a:r>
              <a:rPr lang="en-US" sz="3300" b="1" dirty="0">
                <a:solidFill>
                  <a:srgbClr val="00B0F0"/>
                </a:solidFill>
              </a:rPr>
              <a:t> </a:t>
            </a:r>
            <a:r>
              <a:rPr lang="en-US" sz="3300" b="1" dirty="0">
                <a:solidFill>
                  <a:schemeClr val="bg1">
                    <a:lumMod val="85000"/>
                  </a:schemeClr>
                </a:solidFill>
              </a:rPr>
              <a:t> </a:t>
            </a:r>
            <a:r>
              <a:rPr lang="en-US" sz="3300" b="1" u="sng" dirty="0">
                <a:solidFill>
                  <a:schemeClr val="bg1">
                    <a:lumMod val="85000"/>
                  </a:schemeClr>
                </a:solidFill>
              </a:rPr>
              <a:t>If so</a:t>
            </a:r>
            <a:r>
              <a:rPr lang="en-US" sz="3300" b="1" dirty="0">
                <a:solidFill>
                  <a:schemeClr val="bg1">
                    <a:lumMod val="85000"/>
                  </a:schemeClr>
                </a:solidFill>
              </a:rPr>
              <a:t>, I should be punished by the judges, for it would </a:t>
            </a:r>
            <a:br>
              <a:rPr lang="en-US" sz="3300" b="1" dirty="0">
                <a:solidFill>
                  <a:schemeClr val="bg1">
                    <a:lumMod val="85000"/>
                  </a:schemeClr>
                </a:solidFill>
              </a:rPr>
            </a:br>
            <a:r>
              <a:rPr lang="en-US" sz="3300" b="1" dirty="0">
                <a:solidFill>
                  <a:schemeClr val="bg1">
                    <a:lumMod val="85000"/>
                  </a:schemeClr>
                </a:solidFill>
              </a:rPr>
              <a:t>      mean </a:t>
            </a:r>
            <a:r>
              <a:rPr lang="en-US" sz="3300" b="1" u="sng" dirty="0">
                <a:solidFill>
                  <a:schemeClr val="bg1">
                    <a:lumMod val="85000"/>
                  </a:schemeClr>
                </a:solidFill>
              </a:rPr>
              <a:t>I had denied Yahuah in heaven</a:t>
            </a:r>
            <a:r>
              <a:rPr lang="en-US" sz="3300" b="1" dirty="0">
                <a:solidFill>
                  <a:schemeClr val="bg1">
                    <a:lumMod val="85000"/>
                  </a:schemeClr>
                </a:solidFill>
              </a:rPr>
              <a:t>.   </a:t>
            </a:r>
          </a:p>
        </p:txBody>
      </p:sp>
      <p:pic>
        <p:nvPicPr>
          <p:cNvPr id="11" name="Picture 2" descr="C:\Users\Rae\Desktop\Job 3 edit.jp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2738" y="533400"/>
            <a:ext cx="2582862" cy="2623587"/>
          </a:xfrm>
          <a:prstGeom prst="ellipse">
            <a:avLst/>
          </a:prstGeom>
          <a:ln w="190500" cap="rnd">
            <a:solidFill>
              <a:schemeClr val="accent4">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3074" name="Picture 2" descr="C:\Users\Rae\Desktop\moon worship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560" y="3886200"/>
            <a:ext cx="3418337" cy="2671763"/>
          </a:xfrm>
          <a:prstGeom prst="roundRect">
            <a:avLst>
              <a:gd name="adj" fmla="val 11111"/>
            </a:avLst>
          </a:prstGeom>
          <a:ln w="190500" cap="rnd">
            <a:solidFill>
              <a:schemeClr val="tx1">
                <a:lumMod val="65000"/>
                <a:lumOff val="3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pic>
        <p:nvPicPr>
          <p:cNvPr id="3075" name="Picture 3" descr="C:\Users\Rae\Desktop\child moon gazing.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8761" y="3314467"/>
            <a:ext cx="2582862" cy="3032711"/>
          </a:xfrm>
          <a:prstGeom prst="roundRect">
            <a:avLst>
              <a:gd name="adj" fmla="val 11111"/>
            </a:avLst>
          </a:prstGeom>
          <a:ln w="190500" cap="rnd">
            <a:solidFill>
              <a:srgbClr val="A4005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429000" y="4419600"/>
            <a:ext cx="3048000" cy="1736646"/>
          </a:xfrm>
          <a:prstGeom prst="round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10800000" scaled="1"/>
            <a:tileRect/>
          </a:gradFill>
          <a:ln w="57150">
            <a:solidFill>
              <a:schemeClr val="tx1">
                <a:lumMod val="65000"/>
                <a:lumOff val="35000"/>
              </a:schemeClr>
            </a:solidFill>
          </a:ln>
          <a:scene3d>
            <a:camera prst="orthographicFront"/>
            <a:lightRig rig="flat" dir="tl"/>
          </a:scene3d>
          <a:sp3d>
            <a:bevelT w="152400" h="50800" prst="softRound"/>
          </a:sp3d>
        </p:spPr>
        <p:txBody>
          <a:bodyPr wrap="square" lIns="91440" tIns="45720" rIns="91440" bIns="45720">
            <a:spAutoFit/>
            <a:sp3d contourW="19050" prstMaterial="clear">
              <a:bevelT w="50800" h="50800"/>
              <a:contourClr>
                <a:schemeClr val="accent5">
                  <a:tint val="70000"/>
                  <a:satMod val="180000"/>
                  <a:alpha val="70000"/>
                </a:schemeClr>
              </a:contourClr>
            </a:sp3d>
          </a:bodyPr>
          <a:lstStyle/>
          <a:p>
            <a:pPr algn="ctr"/>
            <a:r>
              <a:rPr lang="en-US" sz="3200" b="1" dirty="0">
                <a:ln/>
                <a:solidFill>
                  <a:schemeClr val="accent5">
                    <a:tint val="50000"/>
                    <a:satMod val="180000"/>
                  </a:schemeClr>
                </a:solidFill>
              </a:rPr>
              <a:t>Job is talking</a:t>
            </a:r>
            <a:br>
              <a:rPr lang="en-US" sz="3200" b="1" dirty="0">
                <a:ln/>
                <a:solidFill>
                  <a:schemeClr val="accent5">
                    <a:tint val="50000"/>
                    <a:satMod val="180000"/>
                  </a:schemeClr>
                </a:solidFill>
              </a:rPr>
            </a:br>
            <a:r>
              <a:rPr lang="en-US" sz="3200" b="1" dirty="0">
                <a:ln/>
                <a:solidFill>
                  <a:schemeClr val="accent5">
                    <a:tint val="50000"/>
                    <a:satMod val="180000"/>
                  </a:schemeClr>
                </a:solidFill>
              </a:rPr>
              <a:t>about this kind of “looking” …</a:t>
            </a:r>
          </a:p>
        </p:txBody>
      </p:sp>
      <p:sp>
        <p:nvSpPr>
          <p:cNvPr id="13" name="Rounded Rectangle 12"/>
          <p:cNvSpPr/>
          <p:nvPr/>
        </p:nvSpPr>
        <p:spPr>
          <a:xfrm>
            <a:off x="7086600" y="4648200"/>
            <a:ext cx="2667000" cy="1055608"/>
          </a:xfrm>
          <a:prstGeom prst="roundRect">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w="57150">
            <a:solidFill>
              <a:srgbClr val="A40052"/>
            </a:solidFill>
          </a:ln>
          <a:scene3d>
            <a:camera prst="orthographicFront"/>
            <a:lightRig rig="flat" dir="tl"/>
          </a:scene3d>
          <a:sp3d>
            <a:bevelT w="152400" h="50800" prst="softRound"/>
          </a:sp3d>
        </p:spPr>
        <p:txBody>
          <a:bodyPr wrap="square" lIns="91440" tIns="45720" rIns="91440" bIns="45720">
            <a:spAutoFit/>
            <a:sp3d contourW="19050" prstMaterial="clear">
              <a:bevelT w="50800" h="50800"/>
              <a:contourClr>
                <a:schemeClr val="accent5">
                  <a:tint val="70000"/>
                  <a:satMod val="180000"/>
                  <a:alpha val="70000"/>
                </a:schemeClr>
              </a:contourClr>
            </a:sp3d>
          </a:bodyPr>
          <a:lstStyle/>
          <a:p>
            <a:pPr algn="ctr"/>
            <a:r>
              <a:rPr lang="en-US" sz="2800" b="1" dirty="0">
                <a:ln/>
                <a:solidFill>
                  <a:schemeClr val="accent5">
                    <a:tint val="50000"/>
                    <a:satMod val="180000"/>
                  </a:schemeClr>
                </a:solidFill>
              </a:rPr>
              <a:t>… not this kind of amazement!</a:t>
            </a:r>
          </a:p>
        </p:txBody>
      </p:sp>
    </p:spTree>
    <p:extLst>
      <p:ext uri="{BB962C8B-B14F-4D97-AF65-F5344CB8AC3E}">
        <p14:creationId xmlns:p14="http://schemas.microsoft.com/office/powerpoint/2010/main" val="63670098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left)">
                                      <p:cBhvr>
                                        <p:cTn id="12" dur="2000"/>
                                        <p:tgtEl>
                                          <p:spTgt spid="307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2000"/>
                                        <p:tgtEl>
                                          <p:spTgt spid="13"/>
                                        </p:tgtEl>
                                      </p:cBhvr>
                                    </p:animEffect>
                                  </p:childTnLst>
                                </p:cTn>
                              </p:par>
                              <p:par>
                                <p:cTn id="21" presetID="22" presetClass="entr" presetSubtype="1"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wipe(up)">
                                      <p:cBhvr>
                                        <p:cTn id="23"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 y="35560"/>
            <a:ext cx="12115800" cy="990600"/>
          </a:xfrm>
          <a:solidFill>
            <a:schemeClr val="accent1">
              <a:lumMod val="75000"/>
            </a:schemeClr>
          </a:solidFill>
          <a:ln w="76200">
            <a:solidFill>
              <a:schemeClr val="accent2">
                <a:lumMod val="40000"/>
                <a:lumOff val="60000"/>
              </a:schemeClr>
            </a:solidFill>
          </a:ln>
          <a:scene3d>
            <a:camera prst="orthographicFront"/>
            <a:lightRig rig="flat" dir="tl">
              <a:rot lat="0" lon="0" rev="6600000"/>
            </a:lightRig>
          </a:scene3d>
          <a:sp3d>
            <a:bevelT w="114300" prst="hardEdge"/>
          </a:sp3d>
        </p:spPr>
        <p:txBody>
          <a:bodyPr>
            <a:noAutofit/>
            <a:sp3d extrusionH="25400" contourW="8890">
              <a:bevelT w="38100" h="31750"/>
              <a:contourClr>
                <a:schemeClr val="accent2">
                  <a:shade val="75000"/>
                </a:schemeClr>
              </a:contourClr>
            </a:sp3d>
          </a:bodyPr>
          <a:lstStyle/>
          <a:p>
            <a:pPr algn="ctr"/>
            <a:r>
              <a:rPr lang="en-US" sz="4800" b="1" dirty="0">
                <a:ln w="11430">
                  <a:solidFill>
                    <a:srgbClr val="002060"/>
                  </a:solidFill>
                </a:ln>
                <a:solidFill>
                  <a:srgbClr val="FC5D04"/>
                </a:solidFill>
                <a:effectLst>
                  <a:outerShdw blurRad="50800" dist="39000" dir="5460000" algn="tl">
                    <a:srgbClr val="000000">
                      <a:alpha val="38000"/>
                    </a:srgbClr>
                  </a:outerShdw>
                </a:effectLst>
                <a:latin typeface="Cooper Black" pitchFamily="18" charset="0"/>
              </a:rPr>
              <a:t>Who is Baal?     </a:t>
            </a:r>
            <a:r>
              <a:rPr lang="en-US" sz="4800" b="1" dirty="0">
                <a:ln w="11430">
                  <a:solidFill>
                    <a:srgbClr val="00206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rPr>
              <a:t>Do we really know?</a:t>
            </a:r>
          </a:p>
        </p:txBody>
      </p:sp>
      <p:sp>
        <p:nvSpPr>
          <p:cNvPr id="3" name="Content Placeholder 2"/>
          <p:cNvSpPr>
            <a:spLocks noGrp="1"/>
          </p:cNvSpPr>
          <p:nvPr>
            <p:ph idx="1"/>
          </p:nvPr>
        </p:nvSpPr>
        <p:spPr>
          <a:xfrm>
            <a:off x="3200400" y="1100138"/>
            <a:ext cx="8839200" cy="5910262"/>
          </a:xfrm>
        </p:spPr>
        <p:txBody>
          <a:bodyPr>
            <a:normAutofit/>
            <a:scene3d>
              <a:camera prst="orthographicFront"/>
              <a:lightRig rig="threePt" dir="t"/>
            </a:scene3d>
            <a:sp3d extrusionH="57150">
              <a:bevelT w="38100" h="38100"/>
            </a:sp3d>
          </a:bodyPr>
          <a:lstStyle/>
          <a:p>
            <a:pPr marL="0" indent="0">
              <a:buNone/>
            </a:pPr>
            <a:r>
              <a:rPr lang="en-US" b="1" dirty="0">
                <a:solidFill>
                  <a:schemeClr val="tx1">
                    <a:lumMod val="75000"/>
                    <a:lumOff val="25000"/>
                  </a:schemeClr>
                </a:solidFill>
              </a:rPr>
              <a:t>Baal, the most significant male deity of the Canaanites, along with his companion Asherah, were the </a:t>
            </a:r>
            <a:r>
              <a:rPr lang="en-US" b="1" u="sng" dirty="0">
                <a:solidFill>
                  <a:schemeClr val="tx1">
                    <a:lumMod val="75000"/>
                    <a:lumOff val="25000"/>
                  </a:schemeClr>
                </a:solidFill>
              </a:rPr>
              <a:t>most </a:t>
            </a:r>
            <a:br>
              <a:rPr lang="en-US" b="1" u="sng" dirty="0">
                <a:solidFill>
                  <a:schemeClr val="tx1">
                    <a:lumMod val="75000"/>
                    <a:lumOff val="25000"/>
                  </a:schemeClr>
                </a:solidFill>
              </a:rPr>
            </a:br>
            <a:r>
              <a:rPr lang="en-US" b="1" u="sng" dirty="0">
                <a:solidFill>
                  <a:schemeClr val="tx1">
                    <a:lumMod val="75000"/>
                    <a:lumOff val="25000"/>
                  </a:schemeClr>
                </a:solidFill>
              </a:rPr>
              <a:t>alluring deities confronting Israel in the promised land</a:t>
            </a:r>
            <a:r>
              <a:rPr lang="en-US" b="1" dirty="0">
                <a:solidFill>
                  <a:schemeClr val="tx1">
                    <a:lumMod val="75000"/>
                    <a:lumOff val="25000"/>
                  </a:schemeClr>
                </a:solidFill>
              </a:rPr>
              <a:t>.  </a:t>
            </a:r>
          </a:p>
          <a:p>
            <a:pPr marL="0" indent="0">
              <a:buNone/>
            </a:pPr>
            <a:r>
              <a:rPr lang="en-US" b="1" dirty="0">
                <a:solidFill>
                  <a:srgbClr val="00B050"/>
                </a:solidFill>
              </a:rPr>
              <a:t>Abundant references to Baal in the Old Testament </a:t>
            </a:r>
            <a:br>
              <a:rPr lang="en-US" b="1" dirty="0">
                <a:solidFill>
                  <a:srgbClr val="00B050"/>
                </a:solidFill>
              </a:rPr>
            </a:br>
            <a:r>
              <a:rPr lang="en-US" b="1" dirty="0">
                <a:solidFill>
                  <a:srgbClr val="00B050"/>
                </a:solidFill>
              </a:rPr>
              <a:t>indicate his attractiveness and influence on the Israelites.</a:t>
            </a:r>
          </a:p>
          <a:p>
            <a:pPr marL="0" indent="0">
              <a:buNone/>
            </a:pPr>
            <a:r>
              <a:rPr lang="en-US" b="1" dirty="0">
                <a:solidFill>
                  <a:schemeClr val="accent2">
                    <a:lumMod val="75000"/>
                  </a:schemeClr>
                </a:solidFill>
              </a:rPr>
              <a:t>The Book of Judges chronicles the numerous times </a:t>
            </a:r>
            <a:r>
              <a:rPr lang="en-US" b="1" dirty="0">
                <a:solidFill>
                  <a:srgbClr val="0070C0"/>
                </a:solidFill>
              </a:rPr>
              <a:t>Yahuah’s</a:t>
            </a:r>
            <a:r>
              <a:rPr lang="en-US" b="1" dirty="0">
                <a:solidFill>
                  <a:schemeClr val="accent2">
                    <a:lumMod val="75000"/>
                  </a:schemeClr>
                </a:solidFill>
              </a:rPr>
              <a:t> people fell to the temptation of Baal worship.</a:t>
            </a:r>
          </a:p>
          <a:p>
            <a:pPr marL="0" indent="0">
              <a:buNone/>
            </a:pPr>
            <a:r>
              <a:rPr lang="en-US" b="1" dirty="0">
                <a:solidFill>
                  <a:srgbClr val="C00000"/>
                </a:solidFill>
              </a:rPr>
              <a:t>Ahab and Jezebel made </a:t>
            </a:r>
            <a:r>
              <a:rPr lang="en-US" b="1" u="sng" dirty="0">
                <a:solidFill>
                  <a:srgbClr val="C00000"/>
                </a:solidFill>
              </a:rPr>
              <a:t>Baal worship the royal religion </a:t>
            </a:r>
            <a:br>
              <a:rPr lang="en-US" b="1" u="sng" dirty="0">
                <a:solidFill>
                  <a:srgbClr val="C00000"/>
                </a:solidFill>
              </a:rPr>
            </a:br>
            <a:r>
              <a:rPr lang="en-US" b="1" u="sng" dirty="0">
                <a:solidFill>
                  <a:srgbClr val="C00000"/>
                </a:solidFill>
              </a:rPr>
              <a:t>of the northern kingdom</a:t>
            </a:r>
            <a:r>
              <a:rPr lang="en-US" b="1" dirty="0">
                <a:solidFill>
                  <a:srgbClr val="C00000"/>
                </a:solidFill>
              </a:rPr>
              <a:t> </a:t>
            </a:r>
            <a:r>
              <a:rPr lang="en-US" dirty="0">
                <a:solidFill>
                  <a:srgbClr val="002060"/>
                </a:solidFill>
              </a:rPr>
              <a:t>(</a:t>
            </a:r>
            <a:r>
              <a:rPr lang="en-US" dirty="0">
                <a:solidFill>
                  <a:schemeClr val="accent5">
                    <a:lumMod val="75000"/>
                  </a:schemeClr>
                </a:solidFill>
              </a:rPr>
              <a:t>1 Kings 16:29-31</a:t>
            </a:r>
            <a:r>
              <a:rPr lang="en-US" dirty="0">
                <a:solidFill>
                  <a:srgbClr val="002060"/>
                </a:solidFill>
              </a:rPr>
              <a:t>) </a:t>
            </a:r>
            <a:r>
              <a:rPr lang="en-US" b="1" dirty="0">
                <a:solidFill>
                  <a:srgbClr val="C00000"/>
                </a:solidFill>
              </a:rPr>
              <a:t>with a Baal temple in Samaria. </a:t>
            </a:r>
          </a:p>
          <a:p>
            <a:pPr marL="0" indent="0">
              <a:buNone/>
            </a:pPr>
            <a:r>
              <a:rPr lang="en-US" b="1" dirty="0">
                <a:solidFill>
                  <a:srgbClr val="7D3353"/>
                </a:solidFill>
              </a:rPr>
              <a:t>Baal, like Asherah, was also worshipped at high places </a:t>
            </a:r>
            <a:r>
              <a:rPr lang="en-US" b="1" dirty="0">
                <a:solidFill>
                  <a:srgbClr val="002060"/>
                </a:solidFill>
              </a:rPr>
              <a:t>(also known as “groves”) </a:t>
            </a:r>
            <a:r>
              <a:rPr lang="en-US" b="1" dirty="0">
                <a:solidFill>
                  <a:srgbClr val="7D3353"/>
                </a:solidFill>
              </a:rPr>
              <a:t>and required child sacrifices.</a:t>
            </a:r>
            <a:endParaRPr lang="en-US" b="1" dirty="0">
              <a:solidFill>
                <a:srgbClr val="7D3353"/>
              </a:solidFill>
              <a:effectLst>
                <a:glow rad="228600">
                  <a:schemeClr val="accent3">
                    <a:satMod val="175000"/>
                    <a:alpha val="40000"/>
                  </a:schemeClr>
                </a:glow>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AA4C6552-42F6-43F2-A3FB-E92E8C09004E}" type="slidenum">
              <a:rPr lang="en-US" smtClean="0"/>
              <a:pPr/>
              <a:t>77</a:t>
            </a:fld>
            <a:endParaRPr lang="en-US" dirty="0"/>
          </a:p>
        </p:txBody>
      </p:sp>
      <p:pic>
        <p:nvPicPr>
          <p:cNvPr id="2050" name="Picture 2" descr="C:\Users\Rae\Desktop\Baal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25" y="1167765"/>
            <a:ext cx="2749754" cy="5553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350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17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1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96400" y="6416675"/>
            <a:ext cx="2743200" cy="365125"/>
          </a:xfrm>
        </p:spPr>
        <p:txBody>
          <a:bodyPr/>
          <a:lstStyle/>
          <a:p>
            <a:fld id="{AA4C6552-42F6-43F2-A3FB-E92E8C09004E}" type="slidenum">
              <a:rPr lang="en-US" smtClean="0">
                <a:solidFill>
                  <a:schemeClr val="accent4">
                    <a:lumMod val="20000"/>
                    <a:lumOff val="80000"/>
                  </a:schemeClr>
                </a:solidFill>
              </a:rPr>
              <a:pPr/>
              <a:t>78</a:t>
            </a:fld>
            <a:endParaRPr lang="en-US" dirty="0">
              <a:solidFill>
                <a:schemeClr val="accent4">
                  <a:lumMod val="20000"/>
                  <a:lumOff val="80000"/>
                </a:schemeClr>
              </a:solidFill>
            </a:endParaRPr>
          </a:p>
        </p:txBody>
      </p:sp>
    </p:spTree>
    <p:extLst>
      <p:ext uri="{BB962C8B-B14F-4D97-AF65-F5344CB8AC3E}">
        <p14:creationId xmlns:p14="http://schemas.microsoft.com/office/powerpoint/2010/main" val="4030934637"/>
      </p:ext>
    </p:extLst>
  </p:cSld>
  <p:clrMapOvr>
    <a:masterClrMapping/>
  </p:clrMapOvr>
  <p:transition spd="slow">
    <p:circle/>
  </p:transition>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lumMod val="74000"/>
              </a:srgbClr>
            </a:gs>
            <a:gs pos="39999">
              <a:srgbClr val="0A128C"/>
            </a:gs>
            <a:gs pos="70000">
              <a:srgbClr val="181CC7"/>
            </a:gs>
            <a:gs pos="88000">
              <a:srgbClr val="7005D4"/>
            </a:gs>
            <a:gs pos="100000">
              <a:srgbClr val="8C3D91"/>
            </a:gs>
          </a:gsLst>
          <a:lin ang="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1194753"/>
            <a:ext cx="6858000" cy="5526087"/>
          </a:xfrm>
        </p:spPr>
        <p:txBody>
          <a:bodyPr>
            <a:noAutofit/>
            <a:scene3d>
              <a:camera prst="orthographicFront"/>
              <a:lightRig rig="threePt" dir="t"/>
            </a:scene3d>
            <a:sp3d extrusionH="57150">
              <a:bevelT w="38100" h="38100"/>
            </a:sp3d>
          </a:bodyPr>
          <a:lstStyle/>
          <a:p>
            <a:r>
              <a:rPr lang="en-US" sz="3200" b="1" dirty="0">
                <a:solidFill>
                  <a:schemeClr val="accent4">
                    <a:lumMod val="60000"/>
                    <a:lumOff val="40000"/>
                  </a:schemeClr>
                </a:solidFill>
                <a:effectLst>
                  <a:outerShdw blurRad="38100" dist="38100" dir="2700000" algn="tl">
                    <a:srgbClr val="000000">
                      <a:alpha val="43137"/>
                    </a:srgbClr>
                  </a:outerShdw>
                </a:effectLst>
              </a:rPr>
              <a:t>Because of Israel’s incomplete</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conquest of the land of Canaan,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the roots of </a:t>
            </a:r>
            <a:r>
              <a:rPr lang="en-US" sz="3200" b="1" u="sng" dirty="0">
                <a:solidFill>
                  <a:schemeClr val="accent4">
                    <a:lumMod val="60000"/>
                    <a:lumOff val="40000"/>
                  </a:schemeClr>
                </a:solidFill>
                <a:effectLst>
                  <a:outerShdw blurRad="38100" dist="38100" dir="2700000" algn="tl">
                    <a:srgbClr val="000000">
                      <a:alpha val="43137"/>
                    </a:srgbClr>
                  </a:outerShdw>
                </a:effectLst>
              </a:rPr>
              <a:t>Asherah-worship </a:t>
            </a:r>
            <a:br>
              <a:rPr lang="en-US" sz="3200" b="1" u="sng" dirty="0">
                <a:solidFill>
                  <a:schemeClr val="accent4">
                    <a:lumMod val="60000"/>
                    <a:lumOff val="40000"/>
                  </a:schemeClr>
                </a:solidFill>
                <a:effectLst>
                  <a:outerShdw blurRad="38100" dist="38100" dir="2700000" algn="tl">
                    <a:srgbClr val="000000">
                      <a:alpha val="43137"/>
                    </a:srgbClr>
                  </a:outerShdw>
                </a:effectLst>
              </a:rPr>
            </a:br>
            <a:r>
              <a:rPr lang="en-US" sz="3200" b="1" u="sng" dirty="0">
                <a:solidFill>
                  <a:schemeClr val="accent4">
                    <a:lumMod val="60000"/>
                    <a:lumOff val="40000"/>
                  </a:schemeClr>
                </a:solidFill>
                <a:effectLst>
                  <a:outerShdw blurRad="38100" dist="38100" dir="2700000" algn="tl">
                    <a:srgbClr val="000000">
                      <a:alpha val="43137"/>
                    </a:srgbClr>
                  </a:outerShdw>
                </a:effectLst>
              </a:rPr>
              <a:t>from Semiramis</a:t>
            </a:r>
            <a:r>
              <a:rPr lang="en-US" sz="3200" b="1" dirty="0">
                <a:solidFill>
                  <a:schemeClr val="accent4">
                    <a:lumMod val="60000"/>
                    <a:lumOff val="40000"/>
                  </a:schemeClr>
                </a:solidFill>
                <a:effectLst>
                  <a:outerShdw blurRad="38100" dist="38100" dir="2700000" algn="tl">
                    <a:srgbClr val="000000">
                      <a:alpha val="43137"/>
                    </a:srgbClr>
                  </a:outerShdw>
                </a:effectLst>
              </a:rPr>
              <a:t> survived and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plagued Israel, starting as soon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as Joshua died </a:t>
            </a:r>
            <a:r>
              <a:rPr lang="en-US" sz="3200" dirty="0">
                <a:solidFill>
                  <a:schemeClr val="accent5">
                    <a:lumMod val="20000"/>
                    <a:lumOff val="80000"/>
                  </a:schemeClr>
                </a:solidFill>
                <a:effectLst>
                  <a:outerShdw blurRad="38100" dist="38100" dir="2700000" algn="tl">
                    <a:srgbClr val="000000">
                      <a:alpha val="43137"/>
                    </a:srgbClr>
                  </a:outerShdw>
                </a:effectLst>
              </a:rPr>
              <a:t>(</a:t>
            </a:r>
            <a:r>
              <a:rPr lang="en-US" sz="3200" dirty="0" err="1">
                <a:solidFill>
                  <a:schemeClr val="accent5">
                    <a:lumMod val="20000"/>
                    <a:lumOff val="80000"/>
                  </a:schemeClr>
                </a:solidFill>
                <a:effectLst>
                  <a:outerShdw blurRad="38100" dist="38100" dir="2700000" algn="tl">
                    <a:srgbClr val="000000">
                      <a:alpha val="43137"/>
                    </a:srgbClr>
                  </a:outerShdw>
                </a:effectLst>
              </a:rPr>
              <a:t>Judg</a:t>
            </a:r>
            <a:r>
              <a:rPr lang="en-US" sz="3200" dirty="0">
                <a:solidFill>
                  <a:schemeClr val="accent5">
                    <a:lumMod val="20000"/>
                    <a:lumOff val="80000"/>
                  </a:schemeClr>
                </a:solidFill>
                <a:effectLst>
                  <a:outerShdw blurRad="38100" dist="38100" dir="2700000" algn="tl">
                    <a:srgbClr val="000000">
                      <a:alpha val="43137"/>
                    </a:srgbClr>
                  </a:outerShdw>
                </a:effectLst>
              </a:rPr>
              <a:t> 2:13).  </a:t>
            </a:r>
          </a:p>
          <a:p>
            <a:r>
              <a:rPr lang="en-US" sz="3200" b="1" u="sng" dirty="0">
                <a:solidFill>
                  <a:schemeClr val="accent4">
                    <a:lumMod val="60000"/>
                    <a:lumOff val="40000"/>
                  </a:schemeClr>
                </a:solidFill>
                <a:effectLst>
                  <a:outerShdw blurRad="38100" dist="38100" dir="2700000" algn="tl">
                    <a:srgbClr val="000000">
                      <a:alpha val="43137"/>
                    </a:srgbClr>
                  </a:outerShdw>
                </a:effectLst>
              </a:rPr>
              <a:t>Considered as the moon-</a:t>
            </a:r>
            <a:br>
              <a:rPr lang="en-US" sz="3200" b="1" u="sng" dirty="0">
                <a:solidFill>
                  <a:schemeClr val="accent4">
                    <a:lumMod val="60000"/>
                    <a:lumOff val="40000"/>
                  </a:schemeClr>
                </a:solidFill>
                <a:effectLst>
                  <a:outerShdw blurRad="38100" dist="38100" dir="2700000" algn="tl">
                    <a:srgbClr val="000000">
                      <a:alpha val="43137"/>
                    </a:srgbClr>
                  </a:outerShdw>
                </a:effectLst>
              </a:rPr>
            </a:br>
            <a:r>
              <a:rPr lang="en-US" sz="3200" b="1" u="sng" dirty="0">
                <a:solidFill>
                  <a:schemeClr val="accent4">
                    <a:lumMod val="60000"/>
                    <a:lumOff val="40000"/>
                  </a:schemeClr>
                </a:solidFill>
                <a:effectLst>
                  <a:outerShdw blurRad="38100" dist="38100" dir="2700000" algn="tl">
                    <a:srgbClr val="000000">
                      <a:alpha val="43137"/>
                    </a:srgbClr>
                  </a:outerShdw>
                </a:effectLst>
              </a:rPr>
              <a:t>goddess</a:t>
            </a:r>
            <a:r>
              <a:rPr lang="en-US" sz="3200" b="1" dirty="0">
                <a:solidFill>
                  <a:schemeClr val="accent4">
                    <a:lumMod val="60000"/>
                    <a:lumOff val="40000"/>
                  </a:schemeClr>
                </a:solidFill>
                <a:effectLst>
                  <a:outerShdw blurRad="38100" dist="38100" dir="2700000" algn="tl">
                    <a:srgbClr val="000000">
                      <a:alpha val="43137"/>
                    </a:srgbClr>
                  </a:outerShdw>
                </a:effectLst>
              </a:rPr>
              <a:t>, Ashtoreth/Asherah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was often presented as a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partner of Baal, the sun-god.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         </a:t>
            </a:r>
            <a:r>
              <a:rPr lang="en-US" sz="3200" dirty="0">
                <a:solidFill>
                  <a:schemeClr val="accent5">
                    <a:lumMod val="20000"/>
                    <a:lumOff val="80000"/>
                  </a:schemeClr>
                </a:solidFill>
              </a:rPr>
              <a:t>(See </a:t>
            </a:r>
            <a:r>
              <a:rPr lang="en-US" sz="3200" dirty="0" err="1">
                <a:solidFill>
                  <a:schemeClr val="accent5">
                    <a:lumMod val="20000"/>
                    <a:lumOff val="80000"/>
                  </a:schemeClr>
                </a:solidFill>
              </a:rPr>
              <a:t>Judg</a:t>
            </a:r>
            <a:r>
              <a:rPr lang="en-US" sz="3200" dirty="0">
                <a:solidFill>
                  <a:schemeClr val="accent5">
                    <a:lumMod val="20000"/>
                    <a:lumOff val="80000"/>
                  </a:schemeClr>
                </a:solidFill>
              </a:rPr>
              <a:t> 3:7; 6:28; 10:6; </a:t>
            </a:r>
            <a:br>
              <a:rPr lang="en-US" sz="3200" dirty="0">
                <a:solidFill>
                  <a:schemeClr val="accent5">
                    <a:lumMod val="20000"/>
                    <a:lumOff val="80000"/>
                  </a:schemeClr>
                </a:solidFill>
              </a:rPr>
            </a:br>
            <a:r>
              <a:rPr lang="en-US" sz="3200" dirty="0">
                <a:solidFill>
                  <a:schemeClr val="accent5">
                    <a:lumMod val="20000"/>
                    <a:lumOff val="80000"/>
                  </a:schemeClr>
                </a:solidFill>
              </a:rPr>
              <a:t>               1 Sam 7:4; 12:10.)  </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accent4">
                    <a:lumMod val="20000"/>
                    <a:lumOff val="80000"/>
                  </a:schemeClr>
                </a:solidFill>
              </a:rPr>
              <a:pPr/>
              <a:t>79</a:t>
            </a:fld>
            <a:endParaRPr lang="en-US" dirty="0">
              <a:solidFill>
                <a:schemeClr val="accent4">
                  <a:lumMod val="20000"/>
                  <a:lumOff val="80000"/>
                </a:schemeClr>
              </a:solidFill>
            </a:endParaRPr>
          </a:p>
        </p:txBody>
      </p:sp>
      <p:sp>
        <p:nvSpPr>
          <p:cNvPr id="10" name="Title 1"/>
          <p:cNvSpPr txBox="1">
            <a:spLocks/>
          </p:cNvSpPr>
          <p:nvPr/>
        </p:nvSpPr>
        <p:spPr>
          <a:xfrm>
            <a:off x="45720" y="35560"/>
            <a:ext cx="12115800" cy="990600"/>
          </a:xfrm>
          <a:prstGeom prst="rect">
            <a:avLst/>
          </a:prstGeom>
          <a:gradFill>
            <a:gsLst>
              <a:gs pos="0">
                <a:srgbClr val="03D4A8"/>
              </a:gs>
              <a:gs pos="25000">
                <a:srgbClr val="21D6E0"/>
              </a:gs>
              <a:gs pos="75000">
                <a:srgbClr val="0087E6"/>
              </a:gs>
              <a:gs pos="100000">
                <a:srgbClr val="005CBF"/>
              </a:gs>
            </a:gsLst>
            <a:lin ang="5400000" scaled="0"/>
          </a:gradFill>
          <a:ln w="76200">
            <a:solidFill>
              <a:schemeClr val="accent2">
                <a:lumMod val="40000"/>
                <a:lumOff val="60000"/>
              </a:schemeClr>
            </a:solidFill>
          </a:ln>
          <a:scene3d>
            <a:camera prst="orthographicFront"/>
            <a:lightRig rig="flat" dir="tl">
              <a:rot lat="0" lon="0" rev="6600000"/>
            </a:lightRig>
          </a:scene3d>
          <a:sp3d>
            <a:bevelT w="114300" prst="hardEdge"/>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002060"/>
                  </a:solidFill>
                </a:ln>
                <a:solidFill>
                  <a:schemeClr val="accent4">
                    <a:lumMod val="60000"/>
                    <a:lumOff val="40000"/>
                  </a:schemeClr>
                </a:solidFill>
                <a:effectLst>
                  <a:outerShdw blurRad="50800" dist="39000" dir="5460000" algn="tl">
                    <a:srgbClr val="000000">
                      <a:alpha val="38000"/>
                    </a:srgbClr>
                  </a:outerShdw>
                </a:effectLst>
                <a:latin typeface="Cooper Black" pitchFamily="18" charset="0"/>
              </a:rPr>
              <a:t>Baal’s Companion ~ </a:t>
            </a:r>
            <a:r>
              <a:rPr lang="en-US" b="1" dirty="0">
                <a:ln w="11430">
                  <a:solidFill>
                    <a:srgbClr val="00206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rPr>
              <a:t>Who is it?</a:t>
            </a:r>
          </a:p>
        </p:txBody>
      </p:sp>
      <p:pic>
        <p:nvPicPr>
          <p:cNvPr id="1026" name="Picture 2" descr="C:\Users\Rae\Desktop\Ashtoret 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76400"/>
            <a:ext cx="2438400" cy="4130936"/>
          </a:xfrm>
          <a:prstGeom prst="ellipse">
            <a:avLst/>
          </a:prstGeom>
          <a:ln w="190500" cap="rnd">
            <a:solidFill>
              <a:schemeClr val="accent2">
                <a:lumMod val="40000"/>
                <a:lumOff val="6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Rae\Desktop\asherah &amp; Egyptian go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2029646"/>
            <a:ext cx="3309387" cy="3304354"/>
          </a:xfrm>
          <a:prstGeom prst="roundRect">
            <a:avLst>
              <a:gd name="adj" fmla="val 11111"/>
            </a:avLst>
          </a:prstGeom>
          <a:ln w="190500" cap="rnd">
            <a:solidFill>
              <a:srgbClr val="B9818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20282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750"/>
                                        <p:tgtEl>
                                          <p:spTgt spid="3">
                                            <p:txEl>
                                              <p:pRg st="1" end="1"/>
                                            </p:txEl>
                                          </p:spTgt>
                                        </p:tgtEl>
                                      </p:cBhvr>
                                    </p:animEffect>
                                  </p:childTnLst>
                                </p:cTn>
                              </p:par>
                            </p:childTnLst>
                          </p:cTn>
                        </p:par>
                        <p:par>
                          <p:cTn id="8" fill="hold">
                            <p:stCondLst>
                              <p:cond delay="1750"/>
                            </p:stCondLst>
                            <p:childTnLst>
                              <p:par>
                                <p:cTn id="9" presetID="22" presetClass="entr" presetSubtype="1"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up)">
                                      <p:cBhvr>
                                        <p:cTn id="11" dur="2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524001"/>
            <a:ext cx="6248400" cy="2667000"/>
          </a:xfrm>
          <a:prstGeom prst="roundRect">
            <a:avLst>
              <a:gd name="adj" fmla="val 11957"/>
            </a:avLst>
          </a:prstGeom>
          <a:solidFill>
            <a:srgbClr val="9E2A2A">
              <a:alpha val="28000"/>
            </a:srgbClr>
          </a:solidFill>
          <a:ln w="57150">
            <a:solidFill>
              <a:schemeClr val="accent4"/>
            </a:solidFill>
          </a:ln>
          <a:scene3d>
            <a:camera prst="orthographicFront"/>
            <a:lightRig rig="soft" dir="t">
              <a:rot lat="0" lon="0" rev="10800000"/>
            </a:lightRig>
          </a:scene3d>
          <a:sp3d>
            <a:bevelT w="152400" h="50800" prst="softRound"/>
          </a:sp3d>
        </p:spPr>
        <p:txBody>
          <a:bodyPr>
            <a:noAutofit/>
            <a:sp3d>
              <a:bevelT w="27940" h="12700"/>
              <a:contourClr>
                <a:srgbClr val="DDDDDD"/>
              </a:contourClr>
            </a:sp3d>
          </a:bodyPr>
          <a:lstStyle/>
          <a:p>
            <a:pPr marL="0" indent="0" algn="ctr">
              <a:buNone/>
            </a:pPr>
            <a:r>
              <a:rPr lang="en-US" b="1" spc="150" dirty="0">
                <a:ln w="11430"/>
                <a:solidFill>
                  <a:srgbClr val="FADA7A"/>
                </a:solidFill>
                <a:effectLst>
                  <a:glow rad="127000">
                    <a:schemeClr val="accent1">
                      <a:lumMod val="75000"/>
                    </a:schemeClr>
                  </a:glow>
                  <a:outerShdw blurRad="25400" algn="tl" rotWithShape="0">
                    <a:srgbClr val="000000">
                      <a:alpha val="43000"/>
                    </a:srgbClr>
                  </a:outerShdw>
                </a:effectLst>
              </a:rPr>
              <a:t>“And there are also many other things which Yahusha did, the which, if they should be written every one, I suppose that even the world itself could not contain the books that should be written.” </a:t>
            </a:r>
          </a:p>
        </p:txBody>
      </p:sp>
      <p:sp>
        <p:nvSpPr>
          <p:cNvPr id="2" name="Slide Number Placeholder 1"/>
          <p:cNvSpPr>
            <a:spLocks noGrp="1"/>
          </p:cNvSpPr>
          <p:nvPr>
            <p:ph type="sldNum" sz="quarter" idx="12"/>
          </p:nvPr>
        </p:nvSpPr>
        <p:spPr/>
        <p:txBody>
          <a:bodyPr/>
          <a:lstStyle/>
          <a:p>
            <a:fld id="{AA4C6552-42F6-43F2-A3FB-E92E8C09004E}" type="slidenum">
              <a:rPr lang="en-US" smtClean="0">
                <a:solidFill>
                  <a:schemeClr val="accent4">
                    <a:lumMod val="20000"/>
                    <a:lumOff val="80000"/>
                  </a:schemeClr>
                </a:solidFill>
              </a:rPr>
              <a:t>8</a:t>
            </a:fld>
            <a:endParaRPr lang="en-US" dirty="0">
              <a:solidFill>
                <a:schemeClr val="accent4">
                  <a:lumMod val="20000"/>
                  <a:lumOff val="80000"/>
                </a:schemeClr>
              </a:solidFill>
            </a:endParaRPr>
          </a:p>
        </p:txBody>
      </p:sp>
      <p:sp>
        <p:nvSpPr>
          <p:cNvPr id="10" name="Content Placeholder 3"/>
          <p:cNvSpPr txBox="1">
            <a:spLocks/>
          </p:cNvSpPr>
          <p:nvPr/>
        </p:nvSpPr>
        <p:spPr>
          <a:xfrm>
            <a:off x="457200" y="228600"/>
            <a:ext cx="6324600" cy="1405617"/>
          </a:xfrm>
          <a:prstGeom prst="rect">
            <a:avLst/>
          </a:prstGeom>
        </p:spPr>
        <p:txBody>
          <a:bodyPr vert="horz" lIns="91440" tIns="45720" rIns="91440" bIns="45720" rtlCol="0">
            <a:normAutofit fontScale="70000" lnSpcReduction="20000"/>
            <a:scene3d>
              <a:camera prst="orthographicFront"/>
              <a:lightRig rig="soft" dir="t">
                <a:rot lat="0" lon="0" rev="10800000"/>
              </a:lightRig>
            </a:scene3d>
            <a:sp3d extrusionH="57150">
              <a:bevelT w="27940" h="12700" prst="angle"/>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5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Reminder from john the beloved</a:t>
            </a:r>
          </a:p>
          <a:p>
            <a:pPr marL="0" indent="0" algn="ctr">
              <a:buNone/>
            </a:pPr>
            <a:endParaRPr lang="en-US" sz="8500" b="1" i="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endParaRPr>
          </a:p>
          <a:p>
            <a:endParaRPr lang="en-US" b="1" spc="150" dirty="0">
              <a:ln w="11430"/>
              <a:solidFill>
                <a:srgbClr val="F8F8F8"/>
              </a:solidFill>
              <a:effectLst>
                <a:outerShdw blurRad="25400" algn="tl" rotWithShape="0">
                  <a:srgbClr val="000000">
                    <a:alpha val="43000"/>
                  </a:srgbClr>
                </a:outerShdw>
              </a:effectLst>
            </a:endParaRPr>
          </a:p>
        </p:txBody>
      </p:sp>
      <p:sp>
        <p:nvSpPr>
          <p:cNvPr id="11" name="Content Placeholder 3"/>
          <p:cNvSpPr txBox="1">
            <a:spLocks/>
          </p:cNvSpPr>
          <p:nvPr/>
        </p:nvSpPr>
        <p:spPr>
          <a:xfrm>
            <a:off x="8686800" y="304800"/>
            <a:ext cx="3352800" cy="1066800"/>
          </a:xfrm>
          <a:prstGeom prst="rect">
            <a:avLst/>
          </a:prstGeom>
        </p:spPr>
        <p:txBody>
          <a:bodyPr vert="horz" lIns="91440" tIns="45720" rIns="91440" bIns="45720" rtlCol="0">
            <a:noAutofit/>
            <a:scene3d>
              <a:camera prst="orthographicFront"/>
              <a:lightRig rig="soft" dir="t">
                <a:rot lat="0" lon="0" rev="10800000"/>
              </a:lightRig>
            </a:scene3d>
            <a:sp3d extrusionH="57150">
              <a:bevelT w="27940" h="12700" prst="angle"/>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John 21:25 </a:t>
            </a:r>
            <a:br>
              <a:rPr lang="en-US" sz="44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br>
            <a:r>
              <a:rPr lang="en-US" b="1" i="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KJV</a:t>
            </a:r>
            <a:endParaRPr lang="en-US" sz="3600" b="1" spc="150" dirty="0">
              <a:ln w="11430"/>
              <a:solidFill>
                <a:srgbClr val="F8F8F8"/>
              </a:solidFill>
              <a:effectLst>
                <a:outerShdw blurRad="25400" algn="tl" rotWithShape="0">
                  <a:srgbClr val="000000">
                    <a:alpha val="43000"/>
                  </a:srgbClr>
                </a:outerShdw>
              </a:effectLst>
            </a:endParaRPr>
          </a:p>
        </p:txBody>
      </p:sp>
      <p:sp>
        <p:nvSpPr>
          <p:cNvPr id="6" name="Content Placeholder 3"/>
          <p:cNvSpPr txBox="1">
            <a:spLocks/>
          </p:cNvSpPr>
          <p:nvPr/>
        </p:nvSpPr>
        <p:spPr>
          <a:xfrm>
            <a:off x="533400" y="4419600"/>
            <a:ext cx="11049000" cy="2209800"/>
          </a:xfrm>
          <a:prstGeom prst="roundRect">
            <a:avLst>
              <a:gd name="adj" fmla="val 11957"/>
            </a:avLst>
          </a:prstGeom>
          <a:solidFill>
            <a:srgbClr val="9E2A2A">
              <a:alpha val="28000"/>
            </a:srgbClr>
          </a:solidFill>
          <a:ln w="57150">
            <a:solidFill>
              <a:schemeClr val="accent4"/>
            </a:solidFill>
          </a:ln>
          <a:scene3d>
            <a:camera prst="orthographicFront"/>
            <a:lightRig rig="soft" dir="t">
              <a:rot lat="0" lon="0" rev="10800000"/>
            </a:lightRig>
          </a:scene3d>
          <a:sp3d>
            <a:bevelT w="152400" h="50800" prst="softRound"/>
          </a:sp3d>
        </p:spPr>
        <p:txBody>
          <a:bodyPr vert="horz" lIns="91440" tIns="45720" rIns="91440" bIns="45720" rtlCol="0">
            <a:noAutofit/>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spc="150" dirty="0">
                <a:ln w="11430"/>
                <a:solidFill>
                  <a:srgbClr val="FADA7A"/>
                </a:solidFill>
                <a:effectLst>
                  <a:glow rad="127000">
                    <a:schemeClr val="accent1">
                      <a:lumMod val="75000"/>
                    </a:schemeClr>
                  </a:glow>
                  <a:outerShdw blurRad="25400" algn="tl" rotWithShape="0">
                    <a:srgbClr val="000000">
                      <a:alpha val="43000"/>
                    </a:srgbClr>
                  </a:outerShdw>
                </a:effectLst>
              </a:rPr>
              <a:t>This is likely the very last verse John ever penned in the New Testament! </a:t>
            </a:r>
            <a:br>
              <a:rPr lang="en-US" sz="2400" b="1" spc="150" dirty="0">
                <a:ln w="11430"/>
                <a:solidFill>
                  <a:srgbClr val="FADA7A"/>
                </a:solidFill>
                <a:effectLst>
                  <a:glow rad="127000">
                    <a:schemeClr val="accent1">
                      <a:lumMod val="75000"/>
                    </a:schemeClr>
                  </a:glow>
                  <a:outerShdw blurRad="25400" algn="tl" rotWithShape="0">
                    <a:srgbClr val="000000">
                      <a:alpha val="43000"/>
                    </a:srgbClr>
                  </a:outerShdw>
                </a:effectLst>
              </a:rPr>
            </a:br>
            <a:r>
              <a:rPr lang="en-US" sz="2400" b="1" spc="150" dirty="0">
                <a:ln w="11430"/>
                <a:solidFill>
                  <a:srgbClr val="FADA7A"/>
                </a:solidFill>
                <a:effectLst>
                  <a:glow rad="127000">
                    <a:schemeClr val="accent1">
                      <a:lumMod val="75000"/>
                    </a:schemeClr>
                  </a:glow>
                  <a:outerShdw blurRad="25400" algn="tl" rotWithShape="0">
                    <a:srgbClr val="000000">
                      <a:alpha val="43000"/>
                    </a:srgbClr>
                  </a:outerShdw>
                </a:effectLst>
              </a:rPr>
              <a:t> If the whole world can not contain every detail of Yahusha’s life on earth, it would be impossible for the Scriptures to give every detail of the Old Testament historical facts.  That means every single word in the Scriptures is of extreme importance.  We must search to find all the puzzle pieces that are given in these “Words” to know the whole truth!</a:t>
            </a:r>
          </a:p>
        </p:txBody>
      </p:sp>
    </p:spTree>
    <p:extLst>
      <p:ext uri="{BB962C8B-B14F-4D97-AF65-F5344CB8AC3E}">
        <p14:creationId xmlns:p14="http://schemas.microsoft.com/office/powerpoint/2010/main" val="28307027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4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4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4A206A">
                <a:alpha val="59000"/>
              </a:srgbClr>
            </a:gs>
            <a:gs pos="41000">
              <a:srgbClr val="400040"/>
            </a:gs>
            <a:gs pos="76000">
              <a:srgbClr val="8F0040">
                <a:alpha val="67000"/>
              </a:srgbClr>
            </a:gs>
            <a:gs pos="84000">
              <a:srgbClr val="C6817D"/>
            </a:gs>
            <a:gs pos="89000">
              <a:srgbClr val="4A206A">
                <a:alpha val="69000"/>
              </a:srgbClr>
            </a:gs>
          </a:gsLst>
          <a:lin ang="54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599" y="1026160"/>
            <a:ext cx="6096001" cy="4612640"/>
          </a:xfrm>
        </p:spPr>
        <p:txBody>
          <a:bodyPr>
            <a:noAutofit/>
            <a:scene3d>
              <a:camera prst="orthographicFront"/>
              <a:lightRig rig="threePt" dir="t"/>
            </a:scene3d>
            <a:sp3d extrusionH="57150">
              <a:bevelT w="38100" h="38100" prst="angle"/>
            </a:sp3d>
          </a:bodyPr>
          <a:lstStyle/>
          <a:p>
            <a:r>
              <a:rPr lang="en-US" sz="3200" b="1" dirty="0">
                <a:solidFill>
                  <a:schemeClr val="accent4">
                    <a:lumMod val="60000"/>
                    <a:lumOff val="40000"/>
                  </a:schemeClr>
                </a:solidFill>
              </a:rPr>
              <a:t>This moon-goddess was represented by </a:t>
            </a:r>
            <a:r>
              <a:rPr lang="en-US" sz="3200" b="1" u="sng" dirty="0">
                <a:solidFill>
                  <a:schemeClr val="accent4">
                    <a:lumMod val="60000"/>
                    <a:lumOff val="40000"/>
                  </a:schemeClr>
                </a:solidFill>
              </a:rPr>
              <a:t>a limbless tree trunk planted in the ground</a:t>
            </a:r>
            <a:r>
              <a:rPr lang="en-US" sz="3200" b="1" dirty="0">
                <a:solidFill>
                  <a:schemeClr val="accent4">
                    <a:lumMod val="60000"/>
                    <a:lumOff val="40000"/>
                  </a:schemeClr>
                </a:solidFill>
              </a:rPr>
              <a:t>. </a:t>
            </a:r>
          </a:p>
          <a:p>
            <a:r>
              <a:rPr lang="en-US" sz="3200" b="1" dirty="0">
                <a:solidFill>
                  <a:schemeClr val="accent4">
                    <a:lumMod val="60000"/>
                    <a:lumOff val="40000"/>
                  </a:schemeClr>
                </a:solidFill>
                <a:effectLst>
                  <a:outerShdw blurRad="69850" dist="43180" dir="5400000" sx="0" sy="0">
                    <a:srgbClr val="000000">
                      <a:alpha val="65000"/>
                    </a:srgbClr>
                  </a:outerShdw>
                </a:effectLst>
              </a:rPr>
              <a:t>The trunk was usually carved </a:t>
            </a:r>
            <a:br>
              <a:rPr lang="en-US" sz="3200" b="1" dirty="0">
                <a:solidFill>
                  <a:schemeClr val="accent4">
                    <a:lumMod val="60000"/>
                    <a:lumOff val="40000"/>
                  </a:schemeClr>
                </a:solidFill>
                <a:effectLst>
                  <a:outerShdw blurRad="69850" dist="43180" dir="5400000" sx="0" sy="0">
                    <a:srgbClr val="000000">
                      <a:alpha val="65000"/>
                    </a:srgbClr>
                  </a:outerShdw>
                </a:effectLst>
              </a:rPr>
            </a:br>
            <a:r>
              <a:rPr lang="en-US" sz="3200" b="1" dirty="0">
                <a:solidFill>
                  <a:schemeClr val="accent4">
                    <a:lumMod val="60000"/>
                    <a:lumOff val="40000"/>
                  </a:schemeClr>
                </a:solidFill>
                <a:effectLst>
                  <a:outerShdw blurRad="69850" dist="43180" dir="5400000" sx="0" sy="0">
                    <a:srgbClr val="000000">
                      <a:alpha val="65000"/>
                    </a:srgbClr>
                  </a:outerShdw>
                </a:effectLst>
              </a:rPr>
              <a:t>into a symbolic representation </a:t>
            </a:r>
            <a:br>
              <a:rPr lang="en-US" sz="3200" b="1" dirty="0">
                <a:solidFill>
                  <a:schemeClr val="accent4">
                    <a:lumMod val="60000"/>
                    <a:lumOff val="40000"/>
                  </a:schemeClr>
                </a:solidFill>
                <a:effectLst>
                  <a:outerShdw blurRad="69850" dist="43180" dir="5400000" sx="0" sy="0">
                    <a:srgbClr val="000000">
                      <a:alpha val="65000"/>
                    </a:srgbClr>
                  </a:outerShdw>
                </a:effectLst>
              </a:rPr>
            </a:br>
            <a:r>
              <a:rPr lang="en-US" sz="3200" b="1" dirty="0">
                <a:solidFill>
                  <a:schemeClr val="accent4">
                    <a:lumMod val="60000"/>
                    <a:lumOff val="40000"/>
                  </a:schemeClr>
                </a:solidFill>
                <a:effectLst>
                  <a:outerShdw blurRad="69850" dist="43180" dir="5400000" sx="0" sy="0">
                    <a:srgbClr val="000000">
                      <a:alpha val="65000"/>
                    </a:srgbClr>
                  </a:outerShdw>
                </a:effectLst>
              </a:rPr>
              <a:t>of the goddess.  </a:t>
            </a:r>
          </a:p>
          <a:p>
            <a:r>
              <a:rPr lang="en-US" sz="3200" b="1" dirty="0">
                <a:solidFill>
                  <a:schemeClr val="accent4">
                    <a:lumMod val="60000"/>
                    <a:lumOff val="40000"/>
                  </a:schemeClr>
                </a:solidFill>
                <a:effectLst>
                  <a:outerShdw blurRad="69850" dist="43180" dir="5400000" sx="0" sy="0">
                    <a:srgbClr val="000000">
                      <a:alpha val="65000"/>
                    </a:srgbClr>
                  </a:outerShdw>
                </a:effectLst>
              </a:rPr>
              <a:t>Because of the association with carved trees, the places of Ashtoreth,  (or Asherah worship), were commonly called “groves.”</a:t>
            </a: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solidFill>
                  <a:schemeClr val="bg1"/>
                </a:solidFill>
              </a:rPr>
              <a:pPr/>
              <a:t>80</a:t>
            </a:fld>
            <a:endParaRPr lang="en-US" dirty="0">
              <a:solidFill>
                <a:schemeClr val="bg1"/>
              </a:solidFill>
            </a:endParaRPr>
          </a:p>
        </p:txBody>
      </p:sp>
      <p:pic>
        <p:nvPicPr>
          <p:cNvPr id="3075" name="Picture 3" descr="C:\Users\Rae\Desktop\asheroth gro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75" y="1506854"/>
            <a:ext cx="2630182" cy="3670300"/>
          </a:xfrm>
          <a:prstGeom prst="roundRect">
            <a:avLst>
              <a:gd name="adj" fmla="val 11111"/>
            </a:avLst>
          </a:prstGeom>
          <a:ln w="190500" cap="rnd">
            <a:solidFill>
              <a:schemeClr val="accent6">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5720" y="35560"/>
            <a:ext cx="12115800" cy="990600"/>
          </a:xfrm>
          <a:prstGeom prst="rect">
            <a:avLst/>
          </a:prstGeom>
          <a:gradFill>
            <a:gsLst>
              <a:gs pos="0">
                <a:srgbClr val="000000"/>
              </a:gs>
              <a:gs pos="39999">
                <a:srgbClr val="0A128C"/>
              </a:gs>
              <a:gs pos="70000">
                <a:srgbClr val="181CC7"/>
              </a:gs>
              <a:gs pos="88000">
                <a:srgbClr val="7005D4"/>
              </a:gs>
              <a:gs pos="100000">
                <a:srgbClr val="8C3D91"/>
              </a:gs>
            </a:gsLst>
            <a:lin ang="5400000" scaled="1"/>
          </a:gradFill>
          <a:ln w="76200">
            <a:solidFill>
              <a:schemeClr val="accent2">
                <a:lumMod val="40000"/>
                <a:lumOff val="60000"/>
              </a:schemeClr>
            </a:solidFill>
          </a:ln>
          <a:scene3d>
            <a:camera prst="orthographicFront"/>
            <a:lightRig rig="flat" dir="tl">
              <a:rot lat="0" lon="0" rev="6600000"/>
            </a:lightRig>
          </a:scene3d>
          <a:sp3d>
            <a:bevelT w="114300" prst="hardEdge"/>
          </a:sp3d>
        </p:spPr>
        <p:txBody>
          <a:bodyPr vert="horz" lIns="91440" tIns="45720" rIns="91440" bIns="45720" rtlCol="0" anchor="ctr">
            <a:noAutofit/>
            <a:sp3d extrusionH="25400" contourW="8890">
              <a:bevelT w="38100" h="31750" prst="angle"/>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0070C0"/>
                  </a:solidFill>
                </a:ln>
                <a:solidFill>
                  <a:schemeClr val="accent4">
                    <a:lumMod val="60000"/>
                    <a:lumOff val="40000"/>
                  </a:schemeClr>
                </a:solidFill>
                <a:effectLst>
                  <a:outerShdw blurRad="50800" dist="39000" dir="5460000" algn="tl">
                    <a:srgbClr val="000000">
                      <a:alpha val="38000"/>
                    </a:srgbClr>
                  </a:outerShdw>
                </a:effectLst>
                <a:latin typeface="Cooper Black" pitchFamily="18" charset="0"/>
              </a:rPr>
              <a:t>The Groves of Ashtoreth/Asherah</a:t>
            </a:r>
            <a:endParaRPr lang="en-US" sz="4800" b="1" dirty="0">
              <a:ln w="11430">
                <a:solidFill>
                  <a:srgbClr val="0070C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endParaRPr>
          </a:p>
        </p:txBody>
      </p:sp>
      <p:pic>
        <p:nvPicPr>
          <p:cNvPr id="5" name="Picture 2" descr="C:\Users\Rae\Desktop\Asherah Pol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239" y="1600200"/>
            <a:ext cx="3064961" cy="2819400"/>
          </a:xfrm>
          <a:prstGeom prst="roundRect">
            <a:avLst>
              <a:gd name="adj" fmla="val 11111"/>
            </a:avLst>
          </a:prstGeom>
          <a:ln w="190500" cap="rnd">
            <a:solidFill>
              <a:schemeClr val="accent6">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609600" y="5717540"/>
            <a:ext cx="10936288" cy="1140460"/>
          </a:xfrm>
          <a:prstGeom prst="rect">
            <a:avLst/>
          </a:prstGeom>
        </p:spPr>
        <p:txBody>
          <a:bodyPr vert="horz" lIns="91440" tIns="45720" rIns="91440" bIns="45720" rtlCol="0">
            <a:normAutofit fontScale="925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accent5">
                    <a:lumMod val="20000"/>
                    <a:lumOff val="80000"/>
                  </a:schemeClr>
                </a:solidFill>
                <a:effectLst>
                  <a:outerShdw blurRad="38100" dist="38100" dir="2700000" algn="tl">
                    <a:srgbClr val="000000">
                      <a:alpha val="43137"/>
                    </a:srgbClr>
                  </a:outerShdw>
                </a:effectLst>
              </a:rPr>
              <a:t>The Hebrew family words of “Asherah” (plural, “asherim”) could refer either to the moon goddess or to a grove of trees.  </a:t>
            </a:r>
          </a:p>
        </p:txBody>
      </p:sp>
    </p:spTree>
    <p:extLst>
      <p:ext uri="{BB962C8B-B14F-4D97-AF65-F5344CB8AC3E}">
        <p14:creationId xmlns:p14="http://schemas.microsoft.com/office/powerpoint/2010/main" val="19864351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750"/>
                                  </p:stCondLst>
                                  <p:childTnLst>
                                    <p:set>
                                      <p:cBhvr>
                                        <p:cTn id="6" dur="1" fill="hold">
                                          <p:stCondLst>
                                            <p:cond delay="0"/>
                                          </p:stCondLst>
                                        </p:cTn>
                                        <p:tgtEl>
                                          <p:spTgt spid="3075"/>
                                        </p:tgtEl>
                                        <p:attrNameLst>
                                          <p:attrName>style.visibility</p:attrName>
                                        </p:attrNameLst>
                                      </p:cBhvr>
                                      <p:to>
                                        <p:strVal val="visible"/>
                                      </p:to>
                                    </p:set>
                                    <p:animEffect transition="in" filter="wipe(up)">
                                      <p:cBhvr>
                                        <p:cTn id="7" dur="2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89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07134"/>
            <a:ext cx="7793038" cy="5441950"/>
          </a:xfrm>
        </p:spPr>
        <p:txBody>
          <a:bodyPr>
            <a:noAutofit/>
            <a:scene3d>
              <a:camera prst="orthographicFront"/>
              <a:lightRig rig="threePt" dir="t"/>
            </a:scene3d>
            <a:sp3d extrusionH="57150">
              <a:bevelT h="25400" prst="softRound"/>
            </a:sp3d>
          </a:bodyPr>
          <a:lstStyle/>
          <a:p>
            <a:r>
              <a:rPr lang="en-US" sz="3200" b="1" dirty="0">
                <a:solidFill>
                  <a:srgbClr val="00FFFF"/>
                </a:solidFill>
                <a:effectLst>
                  <a:outerShdw blurRad="38100" dist="38100" dir="2700000" algn="tl">
                    <a:srgbClr val="000000">
                      <a:alpha val="43137"/>
                    </a:srgbClr>
                  </a:outerShdw>
                </a:effectLst>
              </a:rPr>
              <a:t>Yahuah, </a:t>
            </a:r>
            <a:r>
              <a:rPr lang="en-US" sz="3200" b="1" dirty="0">
                <a:solidFill>
                  <a:schemeClr val="accent4">
                    <a:lumMod val="60000"/>
                    <a:lumOff val="40000"/>
                  </a:schemeClr>
                </a:solidFill>
                <a:effectLst>
                  <a:outerShdw blurRad="38100" dist="38100" dir="2700000" algn="tl">
                    <a:srgbClr val="000000">
                      <a:alpha val="43137"/>
                    </a:srgbClr>
                  </a:outerShdw>
                </a:effectLst>
              </a:rPr>
              <a:t>through Moses, forbade the worship of Asherah. </a:t>
            </a:r>
          </a:p>
          <a:p>
            <a:r>
              <a:rPr lang="en-US" sz="3200" b="1" dirty="0">
                <a:solidFill>
                  <a:schemeClr val="accent4">
                    <a:lumMod val="60000"/>
                    <a:lumOff val="40000"/>
                  </a:schemeClr>
                </a:solidFill>
                <a:effectLst>
                  <a:outerShdw blurRad="38100" dist="38100" dir="2700000" algn="tl">
                    <a:srgbClr val="000000">
                      <a:alpha val="43137"/>
                    </a:srgbClr>
                  </a:outerShdw>
                </a:effectLst>
              </a:rPr>
              <a:t> The Law specified that </a:t>
            </a:r>
            <a:r>
              <a:rPr lang="en-US" sz="3200" b="1" u="sng" dirty="0">
                <a:solidFill>
                  <a:schemeClr val="accent4">
                    <a:lumMod val="60000"/>
                    <a:lumOff val="40000"/>
                  </a:schemeClr>
                </a:solidFill>
                <a:effectLst>
                  <a:outerShdw blurRad="38100" dist="38100" dir="2700000" algn="tl">
                    <a:srgbClr val="000000">
                      <a:alpha val="43137"/>
                    </a:srgbClr>
                  </a:outerShdw>
                </a:effectLst>
              </a:rPr>
              <a:t>a grove of trees</a:t>
            </a:r>
            <a:br>
              <a:rPr lang="en-US" sz="3200" b="1" u="sng" dirty="0">
                <a:solidFill>
                  <a:schemeClr val="accent4">
                    <a:lumMod val="60000"/>
                    <a:lumOff val="40000"/>
                  </a:schemeClr>
                </a:solidFill>
                <a:effectLst>
                  <a:outerShdw blurRad="38100" dist="38100" dir="2700000" algn="tl">
                    <a:srgbClr val="000000">
                      <a:alpha val="43137"/>
                    </a:srgbClr>
                  </a:outerShdw>
                </a:effectLst>
              </a:rPr>
            </a:br>
            <a:r>
              <a:rPr lang="en-US" sz="3200" b="1" u="sng" dirty="0">
                <a:solidFill>
                  <a:schemeClr val="accent4">
                    <a:lumMod val="60000"/>
                    <a:lumOff val="40000"/>
                  </a:schemeClr>
                </a:solidFill>
                <a:effectLst>
                  <a:outerShdw blurRad="38100" dist="38100" dir="2700000" algn="tl">
                    <a:srgbClr val="000000">
                      <a:alpha val="43137"/>
                    </a:srgbClr>
                  </a:outerShdw>
                </a:effectLst>
              </a:rPr>
              <a:t>was NOT to be near the altar of </a:t>
            </a:r>
            <a:r>
              <a:rPr lang="en-US" sz="3200" b="1" u="sng" dirty="0">
                <a:solidFill>
                  <a:srgbClr val="00FFFF"/>
                </a:solidFill>
                <a:effectLst>
                  <a:outerShdw blurRad="38100" dist="38100" dir="2700000" algn="tl">
                    <a:srgbClr val="000000">
                      <a:alpha val="43137"/>
                    </a:srgbClr>
                  </a:outerShdw>
                </a:effectLst>
              </a:rPr>
              <a:t>Yahuah</a:t>
            </a:r>
            <a:r>
              <a:rPr lang="en-US" sz="3200" b="1" dirty="0">
                <a:solidFill>
                  <a:schemeClr val="accent4">
                    <a:lumMod val="60000"/>
                    <a:lumOff val="40000"/>
                  </a:schemeClr>
                </a:solidFill>
                <a:effectLst>
                  <a:outerShdw blurRad="38100" dist="38100" dir="2700000" algn="tl">
                    <a:srgbClr val="000000">
                      <a:alpha val="43137"/>
                    </a:srgbClr>
                  </a:outerShdw>
                </a:effectLst>
              </a:rPr>
              <a:t> </a:t>
            </a:r>
            <a:r>
              <a:rPr lang="en-US" sz="3200" dirty="0">
                <a:solidFill>
                  <a:schemeClr val="accent5">
                    <a:lumMod val="20000"/>
                    <a:lumOff val="80000"/>
                  </a:schemeClr>
                </a:solidFill>
                <a:effectLst>
                  <a:outerShdw blurRad="38100" dist="38100" dir="2700000" algn="tl">
                    <a:srgbClr val="000000">
                      <a:alpha val="43137"/>
                    </a:srgbClr>
                  </a:outerShdw>
                </a:effectLst>
              </a:rPr>
              <a:t>(Deut 16:21).  </a:t>
            </a:r>
          </a:p>
          <a:p>
            <a:r>
              <a:rPr lang="en-US" sz="3200" b="1" dirty="0">
                <a:solidFill>
                  <a:schemeClr val="accent4">
                    <a:lumMod val="60000"/>
                    <a:lumOff val="40000"/>
                  </a:schemeClr>
                </a:solidFill>
                <a:effectLst>
                  <a:outerShdw blurRad="38100" dist="38100" dir="2700000" algn="tl">
                    <a:srgbClr val="000000">
                      <a:alpha val="43137"/>
                    </a:srgbClr>
                  </a:outerShdw>
                </a:effectLst>
              </a:rPr>
              <a:t>Despite these clear instructions, </a:t>
            </a:r>
            <a:r>
              <a:rPr lang="en-US" sz="3200" b="1" u="sng" dirty="0">
                <a:solidFill>
                  <a:schemeClr val="accent4">
                    <a:lumMod val="60000"/>
                    <a:lumOff val="40000"/>
                  </a:schemeClr>
                </a:solidFill>
                <a:effectLst>
                  <a:outerShdw blurRad="38100" dist="38100" dir="2700000" algn="tl">
                    <a:srgbClr val="000000">
                      <a:alpha val="43137"/>
                    </a:srgbClr>
                  </a:outerShdw>
                </a:effectLst>
              </a:rPr>
              <a:t>Asherah-worship was a perennial problem in Israel</a:t>
            </a:r>
            <a:r>
              <a:rPr lang="en-US" sz="3200" b="1" dirty="0">
                <a:solidFill>
                  <a:schemeClr val="accent4">
                    <a:lumMod val="60000"/>
                    <a:lumOff val="40000"/>
                  </a:schemeClr>
                </a:solidFill>
                <a:effectLst>
                  <a:outerShdw blurRad="38100" dist="38100" dir="2700000" algn="tl">
                    <a:srgbClr val="000000">
                      <a:alpha val="43137"/>
                    </a:srgbClr>
                  </a:outerShdw>
                </a:effectLst>
              </a:rPr>
              <a:t>. </a:t>
            </a:r>
          </a:p>
          <a:p>
            <a:r>
              <a:rPr lang="en-US" sz="3200" b="1" dirty="0">
                <a:solidFill>
                  <a:schemeClr val="accent4">
                    <a:lumMod val="60000"/>
                    <a:lumOff val="40000"/>
                  </a:schemeClr>
                </a:solidFill>
                <a:effectLst>
                  <a:outerShdw blurRad="38100" dist="38100" dir="2700000" algn="tl">
                    <a:srgbClr val="000000">
                      <a:alpha val="43137"/>
                    </a:srgbClr>
                  </a:outerShdw>
                </a:effectLst>
              </a:rPr>
              <a:t> As Solomon slipped into idolatry, one of the pagan deities he brought into the kingdom was Asherah, called “the goddess of the Sidonians” </a:t>
            </a:r>
            <a:r>
              <a:rPr lang="en-US" sz="3200" dirty="0">
                <a:solidFill>
                  <a:schemeClr val="accent5">
                    <a:lumMod val="20000"/>
                    <a:lumOff val="80000"/>
                  </a:schemeClr>
                </a:solidFill>
                <a:effectLst>
                  <a:outerShdw blurRad="38100" dist="38100" dir="2700000" algn="tl">
                    <a:srgbClr val="000000">
                      <a:alpha val="43137"/>
                    </a:srgbClr>
                  </a:outerShdw>
                </a:effectLst>
              </a:rPr>
              <a:t>(1 Kings 11:5, 33).  </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bg1"/>
                </a:solidFill>
              </a:rPr>
              <a:pPr/>
              <a:t>81</a:t>
            </a:fld>
            <a:endParaRPr lang="en-US" dirty="0">
              <a:solidFill>
                <a:schemeClr val="bg1"/>
              </a:solidFill>
            </a:endParaRPr>
          </a:p>
        </p:txBody>
      </p:sp>
      <p:sp>
        <p:nvSpPr>
          <p:cNvPr id="10" name="Title 1"/>
          <p:cNvSpPr txBox="1">
            <a:spLocks/>
          </p:cNvSpPr>
          <p:nvPr/>
        </p:nvSpPr>
        <p:spPr>
          <a:xfrm>
            <a:off x="35560" y="35560"/>
            <a:ext cx="12115800" cy="990600"/>
          </a:xfrm>
          <a:prstGeom prst="rect">
            <a:avLst/>
          </a:prstGeom>
          <a:gradFill>
            <a:gsLst>
              <a:gs pos="0">
                <a:srgbClr val="000000"/>
              </a:gs>
              <a:gs pos="39999">
                <a:srgbClr val="0A128C"/>
              </a:gs>
              <a:gs pos="70000">
                <a:srgbClr val="181CC7"/>
              </a:gs>
              <a:gs pos="88000">
                <a:srgbClr val="7005D4"/>
              </a:gs>
              <a:gs pos="100000">
                <a:srgbClr val="8C3D91"/>
              </a:gs>
            </a:gsLst>
            <a:lin ang="5400000" scaled="1"/>
          </a:gradFill>
          <a:ln w="76200">
            <a:solidFill>
              <a:schemeClr val="accent2">
                <a:lumMod val="40000"/>
                <a:lumOff val="60000"/>
              </a:schemeClr>
            </a:solidFill>
          </a:ln>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C00000"/>
                  </a:solidFill>
                </a:ln>
                <a:solidFill>
                  <a:schemeClr val="accent4">
                    <a:lumMod val="60000"/>
                    <a:lumOff val="40000"/>
                  </a:schemeClr>
                </a:solidFill>
                <a:effectLst>
                  <a:outerShdw blurRad="50800" dist="39000" dir="5460000" algn="tl">
                    <a:srgbClr val="000000">
                      <a:alpha val="38000"/>
                    </a:srgbClr>
                  </a:outerShdw>
                </a:effectLst>
                <a:latin typeface="Cooper Black" pitchFamily="18" charset="0"/>
              </a:rPr>
              <a:t>Asherah Worship Forbidden </a:t>
            </a:r>
            <a:endParaRPr lang="en-US" sz="4800" b="1" dirty="0">
              <a:ln w="11430">
                <a:solidFill>
                  <a:srgbClr val="C0000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endParaRPr>
          </a:p>
        </p:txBody>
      </p:sp>
      <p:pic>
        <p:nvPicPr>
          <p:cNvPr id="6" name="Picture 3" descr="C:\Users\Rae\Desktop\asherah worship PPT slide ed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807727"/>
            <a:ext cx="3798887" cy="3526273"/>
          </a:xfrm>
          <a:prstGeom prst="rect">
            <a:avLst/>
          </a:prstGeom>
          <a:noFill/>
          <a:ln w="76200">
            <a:solidFill>
              <a:schemeClr val="bg2">
                <a:lumMod val="75000"/>
              </a:schemeClr>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39499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225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2250"/>
                                        <p:tgtEl>
                                          <p:spTgt spid="3">
                                            <p:txEl>
                                              <p:pRg st="3" end="3"/>
                                            </p:txEl>
                                          </p:spTgt>
                                        </p:tgtEl>
                                      </p:cBhvr>
                                    </p:animEffect>
                                  </p:childTnLst>
                                </p:cTn>
                              </p:par>
                            </p:childTnLst>
                          </p:cTn>
                        </p:par>
                        <p:par>
                          <p:cTn id="13" fill="hold">
                            <p:stCondLst>
                              <p:cond delay="2250"/>
                            </p:stCondLst>
                            <p:childTnLst>
                              <p:par>
                                <p:cTn id="14" presetID="21" presetClass="entr" presetSubtype="1" fill="hold" nodeType="after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lumMod val="94000"/>
              </a:srgbClr>
            </a:gs>
            <a:gs pos="12000">
              <a:srgbClr val="E6D78A"/>
            </a:gs>
            <a:gs pos="30000">
              <a:srgbClr val="B98181">
                <a:alpha val="65000"/>
              </a:srgbClr>
            </a:gs>
            <a:gs pos="45000">
              <a:srgbClr val="E6D78A">
                <a:alpha val="0"/>
              </a:srgbClr>
            </a:gs>
            <a:gs pos="77000">
              <a:srgbClr val="E2C29C"/>
            </a:gs>
            <a:gs pos="100000">
              <a:srgbClr val="E6DCAC"/>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219200"/>
            <a:ext cx="9144000" cy="5334000"/>
          </a:xfrm>
        </p:spPr>
        <p:txBody>
          <a:bodyPr>
            <a:normAutofit/>
            <a:scene3d>
              <a:camera prst="orthographicFront"/>
              <a:lightRig rig="threePt" dir="t"/>
            </a:scene3d>
            <a:sp3d extrusionH="57150">
              <a:bevelT h="25400" prst="softRound"/>
            </a:sp3d>
          </a:bodyPr>
          <a:lstStyle/>
          <a:p>
            <a:r>
              <a:rPr lang="en-US" sz="2600" b="1" dirty="0">
                <a:solidFill>
                  <a:srgbClr val="002060"/>
                </a:solidFill>
              </a:rPr>
              <a:t>Ashtoreth, </a:t>
            </a:r>
            <a:r>
              <a:rPr lang="en-US" sz="2600" b="1" dirty="0" err="1">
                <a:solidFill>
                  <a:srgbClr val="002060"/>
                </a:solidFill>
              </a:rPr>
              <a:t>Asheroth</a:t>
            </a:r>
            <a:r>
              <a:rPr lang="en-US" sz="2600" b="1" dirty="0">
                <a:solidFill>
                  <a:srgbClr val="002060"/>
                </a:solidFill>
              </a:rPr>
              <a:t>, Asherim, </a:t>
            </a:r>
            <a:r>
              <a:rPr lang="en-US" sz="2600" b="1" dirty="0" err="1">
                <a:solidFill>
                  <a:srgbClr val="002060"/>
                </a:solidFill>
              </a:rPr>
              <a:t>Athirat</a:t>
            </a:r>
            <a:r>
              <a:rPr lang="en-US" sz="2600" b="1" dirty="0">
                <a:solidFill>
                  <a:srgbClr val="002060"/>
                </a:solidFill>
              </a:rPr>
              <a:t> – all are plural forms of the moon goddess name; a goddess of the woods.</a:t>
            </a:r>
          </a:p>
          <a:p>
            <a:r>
              <a:rPr lang="en-US" sz="2600" b="1" dirty="0">
                <a:solidFill>
                  <a:srgbClr val="FF3399"/>
                </a:solidFill>
              </a:rPr>
              <a:t>Imaged as a full-breasted earth mother, both symbols speak </a:t>
            </a:r>
            <a:br>
              <a:rPr lang="en-US" sz="2600" b="1" dirty="0">
                <a:solidFill>
                  <a:srgbClr val="FF3399"/>
                </a:solidFill>
              </a:rPr>
            </a:br>
            <a:r>
              <a:rPr lang="en-US" sz="2600" b="1" dirty="0">
                <a:solidFill>
                  <a:srgbClr val="FF3399"/>
                </a:solidFill>
              </a:rPr>
              <a:t>to regeneration, sustenance and fruitfulness. </a:t>
            </a:r>
          </a:p>
          <a:p>
            <a:r>
              <a:rPr lang="en-US" sz="2600" b="1" u="sng" dirty="0">
                <a:solidFill>
                  <a:srgbClr val="C00000"/>
                </a:solidFill>
              </a:rPr>
              <a:t>Groves of trees were her temples</a:t>
            </a:r>
            <a:r>
              <a:rPr lang="en-US" sz="2600" b="1" dirty="0">
                <a:solidFill>
                  <a:srgbClr val="C00000"/>
                </a:solidFill>
              </a:rPr>
              <a:t>. </a:t>
            </a:r>
            <a:br>
              <a:rPr lang="en-US" sz="2600" b="1" dirty="0">
                <a:solidFill>
                  <a:srgbClr val="C00000"/>
                </a:solidFill>
              </a:rPr>
            </a:br>
            <a:endParaRPr lang="en-US" sz="2600" b="1" dirty="0">
              <a:solidFill>
                <a:srgbClr val="C00000"/>
              </a:solidFill>
            </a:endParaRPr>
          </a:p>
          <a:p>
            <a:r>
              <a:rPr lang="en-US" sz="2600" b="1" dirty="0">
                <a:solidFill>
                  <a:srgbClr val="FF3399"/>
                </a:solidFill>
              </a:rPr>
              <a:t>This goddess is </a:t>
            </a:r>
            <a:br>
              <a:rPr lang="en-US" sz="2600" b="1" dirty="0">
                <a:solidFill>
                  <a:srgbClr val="FF3399"/>
                </a:solidFill>
              </a:rPr>
            </a:br>
            <a:r>
              <a:rPr lang="en-US" sz="2600" b="1" dirty="0">
                <a:solidFill>
                  <a:srgbClr val="FF3399"/>
                </a:solidFill>
              </a:rPr>
              <a:t>often referred </a:t>
            </a:r>
            <a:br>
              <a:rPr lang="en-US" sz="2600" b="1" dirty="0">
                <a:solidFill>
                  <a:srgbClr val="FF3399"/>
                </a:solidFill>
              </a:rPr>
            </a:br>
            <a:r>
              <a:rPr lang="en-US" sz="2600" b="1" dirty="0">
                <a:solidFill>
                  <a:srgbClr val="FF3399"/>
                </a:solidFill>
              </a:rPr>
              <a:t>to as a tree or </a:t>
            </a:r>
            <a:br>
              <a:rPr lang="en-US" sz="2600" b="1" dirty="0">
                <a:solidFill>
                  <a:srgbClr val="FF3399"/>
                </a:solidFill>
              </a:rPr>
            </a:br>
            <a:r>
              <a:rPr lang="en-US" sz="2600" b="1" dirty="0">
                <a:solidFill>
                  <a:srgbClr val="FF3399"/>
                </a:solidFill>
              </a:rPr>
              <a:t>a pole. </a:t>
            </a:r>
          </a:p>
        </p:txBody>
      </p:sp>
      <p:sp>
        <p:nvSpPr>
          <p:cNvPr id="4" name="Slide Number Placeholder 3"/>
          <p:cNvSpPr>
            <a:spLocks noGrp="1"/>
          </p:cNvSpPr>
          <p:nvPr>
            <p:ph type="sldNum" sz="quarter" idx="12"/>
          </p:nvPr>
        </p:nvSpPr>
        <p:spPr>
          <a:xfrm>
            <a:off x="9403080" y="6428509"/>
            <a:ext cx="2743200" cy="365125"/>
          </a:xfrm>
        </p:spPr>
        <p:txBody>
          <a:bodyPr/>
          <a:lstStyle/>
          <a:p>
            <a:fld id="{AA4C6552-42F6-43F2-A3FB-E92E8C09004E}" type="slidenum">
              <a:rPr lang="en-US" smtClean="0"/>
              <a:pPr/>
              <a:t>82</a:t>
            </a:fld>
            <a:endParaRPr lang="en-US" dirty="0"/>
          </a:p>
        </p:txBody>
      </p:sp>
      <p:pic>
        <p:nvPicPr>
          <p:cNvPr id="3077" name="Picture 5" descr="C:\Users\Rae\Desktop\Asherah may p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543300"/>
            <a:ext cx="3007004" cy="2909742"/>
          </a:xfrm>
          <a:prstGeom prst="roundRect">
            <a:avLst>
              <a:gd name="adj" fmla="val 11111"/>
            </a:avLst>
          </a:prstGeom>
          <a:ln w="190500" cap="rnd">
            <a:solidFill>
              <a:schemeClr val="accent3">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0480" y="35560"/>
            <a:ext cx="12115800" cy="990600"/>
          </a:xfrm>
          <a:prstGeom prst="rect">
            <a:avLst/>
          </a:prstGeom>
          <a:gradFill flip="none" rotWithShape="1">
            <a:gsLst>
              <a:gs pos="0">
                <a:srgbClr val="000000"/>
              </a:gs>
              <a:gs pos="39999">
                <a:srgbClr val="0A128C"/>
              </a:gs>
              <a:gs pos="70000">
                <a:srgbClr val="181CC7"/>
              </a:gs>
              <a:gs pos="88000">
                <a:srgbClr val="7005D4"/>
              </a:gs>
              <a:gs pos="100000">
                <a:srgbClr val="8C3D91"/>
              </a:gs>
            </a:gsLst>
            <a:lin ang="5400000" scaled="1"/>
            <a:tileRect/>
          </a:gradFill>
          <a:ln w="76200">
            <a:solidFill>
              <a:srgbClr val="982906"/>
            </a:solidFill>
          </a:ln>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C00000"/>
                  </a:solidFill>
                </a:ln>
                <a:solidFill>
                  <a:schemeClr val="accent4">
                    <a:lumMod val="60000"/>
                    <a:lumOff val="40000"/>
                  </a:schemeClr>
                </a:solidFill>
                <a:effectLst>
                  <a:outerShdw blurRad="50800" dist="39000" dir="5460000" algn="tl">
                    <a:srgbClr val="000000">
                      <a:alpha val="38000"/>
                    </a:srgbClr>
                  </a:outerShdw>
                </a:effectLst>
                <a:latin typeface="Cooper Black" pitchFamily="18" charset="0"/>
              </a:rPr>
              <a:t>Names &amp; Symbols of Ashtoreth</a:t>
            </a:r>
            <a:endParaRPr lang="en-US" sz="4800" b="1" dirty="0">
              <a:ln w="11430">
                <a:solidFill>
                  <a:srgbClr val="C0000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endParaRPr>
          </a:p>
        </p:txBody>
      </p:sp>
      <p:pic>
        <p:nvPicPr>
          <p:cNvPr id="4099" name="Picture 3" descr="C:\Users\Rae\Desktop\moons &amp; gods\moon godess from ephe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399"/>
            <a:ext cx="2225675" cy="4016375"/>
          </a:xfrm>
          <a:prstGeom prst="roundRect">
            <a:avLst>
              <a:gd name="adj" fmla="val 11111"/>
            </a:avLst>
          </a:prstGeom>
          <a:ln w="190500" cap="rnd">
            <a:solidFill>
              <a:schemeClr val="accent4">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pic>
        <p:nvPicPr>
          <p:cNvPr id="4098" name="Picture 2" descr="C:\Users\Rae\Desktop\asherah pole moder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3573" y="2616341"/>
            <a:ext cx="2076451" cy="3194539"/>
          </a:xfrm>
          <a:prstGeom prst="roundRect">
            <a:avLst>
              <a:gd name="adj" fmla="val 11111"/>
            </a:avLst>
          </a:prstGeom>
          <a:ln w="190500" cap="rnd">
            <a:solidFill>
              <a:srgbClr val="0070C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76200" y="5676899"/>
            <a:ext cx="5486400" cy="952501"/>
          </a:xfrm>
          <a:prstGeom prst="rect">
            <a:avLst/>
          </a:prstGeom>
        </p:spPr>
        <p:txBody>
          <a:bodyPr vert="horz" lIns="91440" tIns="45720" rIns="91440" bIns="45720" rtlCol="0">
            <a:normAutofit fontScale="85000" lnSpcReduction="10000"/>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n>
                  <a:solidFill>
                    <a:schemeClr val="tx1"/>
                  </a:solidFill>
                </a:ln>
                <a:solidFill>
                  <a:schemeClr val="accent3">
                    <a:lumMod val="75000"/>
                  </a:schemeClr>
                </a:solidFill>
                <a:latin typeface="Comic Sans MS" pitchFamily="66" charset="0"/>
              </a:rPr>
              <a:t>The “May Pole” is attributed to this goddess!</a:t>
            </a:r>
          </a:p>
        </p:txBody>
      </p:sp>
      <p:sp>
        <p:nvSpPr>
          <p:cNvPr id="9" name="Content Placeholder 2"/>
          <p:cNvSpPr txBox="1">
            <a:spLocks/>
          </p:cNvSpPr>
          <p:nvPr/>
        </p:nvSpPr>
        <p:spPr>
          <a:xfrm>
            <a:off x="9648823" y="5867400"/>
            <a:ext cx="1981201" cy="819151"/>
          </a:xfrm>
          <a:prstGeom prst="rect">
            <a:avLst/>
          </a:prstGeom>
          <a:noFill/>
        </p:spPr>
        <p:txBody>
          <a:bodyPr vert="horz" lIns="91440" tIns="45720" rIns="91440" bIns="45720" rtlCol="0">
            <a:noAutofit/>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2200" dirty="0">
                <a:solidFill>
                  <a:srgbClr val="0070C0"/>
                </a:solidFill>
              </a:rPr>
              <a:t>A modern day </a:t>
            </a:r>
            <a:br>
              <a:rPr lang="en-US" sz="2200" dirty="0">
                <a:solidFill>
                  <a:srgbClr val="0070C0"/>
                </a:solidFill>
              </a:rPr>
            </a:br>
            <a:r>
              <a:rPr lang="en-US" sz="2200" dirty="0">
                <a:solidFill>
                  <a:srgbClr val="0070C0"/>
                </a:solidFill>
              </a:rPr>
              <a:t>Asherah Pole.</a:t>
            </a:r>
            <a:endParaRPr lang="en-US" sz="2200" b="1" dirty="0">
              <a:solidFill>
                <a:srgbClr val="0070C0"/>
              </a:solidFill>
              <a:latin typeface="Comic Sans MS" pitchFamily="66" charset="0"/>
            </a:endParaRPr>
          </a:p>
        </p:txBody>
      </p:sp>
    </p:spTree>
    <p:extLst>
      <p:ext uri="{BB962C8B-B14F-4D97-AF65-F5344CB8AC3E}">
        <p14:creationId xmlns:p14="http://schemas.microsoft.com/office/powerpoint/2010/main" val="28453511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2500"/>
                                        <p:tgtEl>
                                          <p:spTgt spid="3">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ipe(up)">
                                      <p:cBhvr>
                                        <p:cTn id="10" dur="2500"/>
                                        <p:tgtEl>
                                          <p:spTgt spid="4099"/>
                                        </p:tgtEl>
                                      </p:cBhvr>
                                    </p:animEffec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left)">
                                      <p:cBhvr>
                                        <p:cTn id="14" dur="1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up)">
                                      <p:cBhvr>
                                        <p:cTn id="19" dur="2000"/>
                                        <p:tgtEl>
                                          <p:spTgt spid="3">
                                            <p:txEl>
                                              <p:pRg st="3" end="3"/>
                                            </p:txEl>
                                          </p:spTgt>
                                        </p:tgtEl>
                                      </p:cBhvr>
                                    </p:animEffect>
                                  </p:childTnLst>
                                </p:cTn>
                              </p:par>
                            </p:childTnLst>
                          </p:cTn>
                        </p:par>
                        <p:par>
                          <p:cTn id="20" fill="hold">
                            <p:stCondLst>
                              <p:cond delay="2000"/>
                            </p:stCondLst>
                            <p:childTnLst>
                              <p:par>
                                <p:cTn id="21" presetID="8" presetClass="entr" presetSubtype="16"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diamond(in)">
                                      <p:cBhvr>
                                        <p:cTn id="23" dur="2000"/>
                                        <p:tgtEl>
                                          <p:spTgt spid="409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3077"/>
                                        </p:tgtEl>
                                        <p:attrNameLst>
                                          <p:attrName>style.visibility</p:attrName>
                                        </p:attrNameLst>
                                      </p:cBhvr>
                                      <p:to>
                                        <p:strVal val="visible"/>
                                      </p:to>
                                    </p:set>
                                    <p:animEffect transition="in" filter="box(out)">
                                      <p:cBhvr>
                                        <p:cTn id="31" dur="2000"/>
                                        <p:tgtEl>
                                          <p:spTgt spid="3077"/>
                                        </p:tgtEl>
                                      </p:cBhvr>
                                    </p:animEffect>
                                  </p:childTnLst>
                                </p:cTn>
                              </p:par>
                              <p:par>
                                <p:cTn id="32" presetID="22" presetClass="entr" presetSubtype="8" fill="hold"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left)">
                                      <p:cBhvr>
                                        <p:cTn id="34"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lumMod val="94000"/>
              </a:srgbClr>
            </a:gs>
            <a:gs pos="12000">
              <a:srgbClr val="E6D78A"/>
            </a:gs>
            <a:gs pos="30000">
              <a:srgbClr val="B98181">
                <a:alpha val="65000"/>
              </a:srgbClr>
            </a:gs>
            <a:gs pos="45000">
              <a:srgbClr val="E6D78A">
                <a:alpha val="0"/>
              </a:srgbClr>
            </a:gs>
            <a:gs pos="77000">
              <a:srgbClr val="E2C29C"/>
            </a:gs>
            <a:gs pos="100000">
              <a:srgbClr val="E6DCAC"/>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3810000" cy="5334000"/>
          </a:xfrm>
        </p:spPr>
        <p:txBody>
          <a:bodyPr>
            <a:noAutofit/>
            <a:scene3d>
              <a:camera prst="orthographicFront"/>
              <a:lightRig rig="threePt" dir="t"/>
            </a:scene3d>
            <a:sp3d extrusionH="57150">
              <a:bevelT h="25400" prst="softRound"/>
            </a:sp3d>
          </a:bodyPr>
          <a:lstStyle/>
          <a:p>
            <a:pPr>
              <a:lnSpc>
                <a:spcPct val="110000"/>
              </a:lnSpc>
            </a:pPr>
            <a:r>
              <a:rPr lang="en-US" sz="2200" dirty="0">
                <a:solidFill>
                  <a:srgbClr val="FF0000"/>
                </a:solidFill>
              </a:rPr>
              <a:t>This goddess was the goddess of fertility and sexual lust, known as </a:t>
            </a:r>
            <a:r>
              <a:rPr lang="en-US" sz="2200" dirty="0" err="1">
                <a:solidFill>
                  <a:srgbClr val="FF0000"/>
                </a:solidFill>
              </a:rPr>
              <a:t>Ashtaroth</a:t>
            </a:r>
            <a:r>
              <a:rPr lang="en-US" sz="2200" dirty="0">
                <a:solidFill>
                  <a:srgbClr val="FF0000"/>
                </a:solidFill>
              </a:rPr>
              <a:t> or Ashtoreth (example: </a:t>
            </a:r>
            <a:r>
              <a:rPr lang="en-US" sz="2200" b="1" dirty="0">
                <a:solidFill>
                  <a:srgbClr val="0070C0"/>
                </a:solidFill>
              </a:rPr>
              <a:t>“And they put his weapons in the temple of </a:t>
            </a:r>
            <a:r>
              <a:rPr lang="en-US" sz="2200" b="1" dirty="0" err="1">
                <a:solidFill>
                  <a:srgbClr val="0070C0"/>
                </a:solidFill>
              </a:rPr>
              <a:t>Ashtaroth</a:t>
            </a:r>
            <a:r>
              <a:rPr lang="en-US" sz="2200" b="1" dirty="0">
                <a:solidFill>
                  <a:srgbClr val="0070C0"/>
                </a:solidFill>
              </a:rPr>
              <a:t> …” </a:t>
            </a:r>
            <a:br>
              <a:rPr lang="en-US" sz="2200" b="1" dirty="0">
                <a:solidFill>
                  <a:srgbClr val="0070C0"/>
                </a:solidFill>
              </a:rPr>
            </a:br>
            <a:r>
              <a:rPr lang="en-US" sz="2200" dirty="0">
                <a:solidFill>
                  <a:srgbClr val="FF0000"/>
                </a:solidFill>
              </a:rPr>
              <a:t>1 Sam 31:10).  Each spring, the pagans would set up phallic poles called </a:t>
            </a:r>
            <a:r>
              <a:rPr lang="en-US" sz="2200" dirty="0" err="1">
                <a:solidFill>
                  <a:srgbClr val="FF0000"/>
                </a:solidFill>
              </a:rPr>
              <a:t>Asherahs</a:t>
            </a:r>
            <a:r>
              <a:rPr lang="en-US" sz="2200" dirty="0">
                <a:solidFill>
                  <a:srgbClr val="FF0000"/>
                </a:solidFill>
              </a:rPr>
              <a:t> under trees on high hills and celebrate their fertility festival with unbridled sexual perversion. </a:t>
            </a:r>
            <a:r>
              <a:rPr lang="en-US" sz="2200" b="1" u="sng" dirty="0">
                <a:solidFill>
                  <a:schemeClr val="tx1">
                    <a:lumMod val="75000"/>
                    <a:lumOff val="25000"/>
                  </a:schemeClr>
                </a:solidFill>
                <a:latin typeface="Comic Sans MS" pitchFamily="66" charset="0"/>
              </a:rPr>
              <a:t>This is how the May Pole originated</a:t>
            </a:r>
            <a:r>
              <a:rPr lang="en-US" sz="2200" b="1" dirty="0">
                <a:solidFill>
                  <a:schemeClr val="tx1">
                    <a:lumMod val="75000"/>
                    <a:lumOff val="25000"/>
                  </a:schemeClr>
                </a:solidFill>
                <a:latin typeface="Comic Sans MS" pitchFamily="66" charset="0"/>
              </a:rPr>
              <a:t>. </a:t>
            </a:r>
          </a:p>
        </p:txBody>
      </p:sp>
      <p:sp>
        <p:nvSpPr>
          <p:cNvPr id="4" name="Slide Number Placeholder 3"/>
          <p:cNvSpPr>
            <a:spLocks noGrp="1"/>
          </p:cNvSpPr>
          <p:nvPr>
            <p:ph type="sldNum" sz="quarter" idx="12"/>
          </p:nvPr>
        </p:nvSpPr>
        <p:spPr>
          <a:xfrm>
            <a:off x="9372600" y="6477000"/>
            <a:ext cx="2743200" cy="365125"/>
          </a:xfrm>
        </p:spPr>
        <p:txBody>
          <a:bodyPr/>
          <a:lstStyle/>
          <a:p>
            <a:fld id="{AA4C6552-42F6-43F2-A3FB-E92E8C09004E}" type="slidenum">
              <a:rPr lang="en-US" smtClean="0"/>
              <a:pPr/>
              <a:t>83</a:t>
            </a:fld>
            <a:endParaRPr lang="en-US" dirty="0"/>
          </a:p>
        </p:txBody>
      </p:sp>
      <p:sp>
        <p:nvSpPr>
          <p:cNvPr id="10" name="Title 1"/>
          <p:cNvSpPr txBox="1">
            <a:spLocks/>
          </p:cNvSpPr>
          <p:nvPr/>
        </p:nvSpPr>
        <p:spPr>
          <a:xfrm>
            <a:off x="30480" y="35560"/>
            <a:ext cx="12115800" cy="990600"/>
          </a:xfrm>
          <a:prstGeom prst="rect">
            <a:avLst/>
          </a:prstGeom>
          <a:gradFill>
            <a:gsLst>
              <a:gs pos="0">
                <a:srgbClr val="000000"/>
              </a:gs>
              <a:gs pos="20000">
                <a:srgbClr val="000040"/>
              </a:gs>
              <a:gs pos="50000">
                <a:srgbClr val="400040"/>
              </a:gs>
              <a:gs pos="75000">
                <a:srgbClr val="8F0040"/>
              </a:gs>
              <a:gs pos="89999">
                <a:srgbClr val="F27300"/>
              </a:gs>
              <a:gs pos="100000">
                <a:srgbClr val="FFBF00"/>
              </a:gs>
            </a:gsLst>
            <a:lin ang="10800000" scaled="1"/>
          </a:gradFill>
          <a:ln w="76200">
            <a:solidFill>
              <a:srgbClr val="982906"/>
            </a:solidFill>
          </a:ln>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C00000"/>
                  </a:solidFill>
                </a:ln>
                <a:solidFill>
                  <a:schemeClr val="accent4">
                    <a:lumMod val="60000"/>
                    <a:lumOff val="40000"/>
                  </a:schemeClr>
                </a:solidFill>
                <a:effectLst>
                  <a:outerShdw blurRad="50800" dist="39000" dir="5460000" algn="tl">
                    <a:srgbClr val="000000">
                      <a:alpha val="38000"/>
                    </a:srgbClr>
                  </a:outerShdw>
                </a:effectLst>
                <a:latin typeface="Cooper Black" pitchFamily="18" charset="0"/>
              </a:rPr>
              <a:t>Ashtoreth Connection to May Poles</a:t>
            </a:r>
            <a:endParaRPr lang="en-US" sz="4800" b="1" dirty="0">
              <a:ln w="11430">
                <a:solidFill>
                  <a:srgbClr val="C00000"/>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endParaRPr>
          </a:p>
        </p:txBody>
      </p:sp>
      <p:sp>
        <p:nvSpPr>
          <p:cNvPr id="8" name="Content Placeholder 2"/>
          <p:cNvSpPr txBox="1">
            <a:spLocks/>
          </p:cNvSpPr>
          <p:nvPr/>
        </p:nvSpPr>
        <p:spPr>
          <a:xfrm>
            <a:off x="3962400" y="1069143"/>
            <a:ext cx="3962400" cy="5334000"/>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100" dirty="0"/>
              <a:t>When the Israelites </a:t>
            </a:r>
            <a:r>
              <a:rPr lang="en-US" sz="2100" dirty="0" err="1"/>
              <a:t>incorpo</a:t>
            </a:r>
            <a:r>
              <a:rPr lang="en-US" sz="2100" dirty="0"/>
              <a:t>- rated this into their worship, God did not commend them for making it easier for the pagans to convert to Judaism; instead, He was provoked to anger: </a:t>
            </a:r>
            <a:br>
              <a:rPr lang="en-US" sz="2100" dirty="0"/>
            </a:br>
            <a:r>
              <a:rPr lang="en-US" sz="2100" b="1" dirty="0">
                <a:solidFill>
                  <a:srgbClr val="0070C0"/>
                </a:solidFill>
              </a:rPr>
              <a:t>“And Jehovah shall strike Israel as the reed waves in the water, and shall pluck up Israel from off this good land that He gave to their fathers.  </a:t>
            </a:r>
            <a:r>
              <a:rPr lang="en-US" sz="2100" b="1" u="sng" dirty="0">
                <a:solidFill>
                  <a:srgbClr val="0070C0"/>
                </a:solidFill>
              </a:rPr>
              <a:t>And</a:t>
            </a:r>
            <a:r>
              <a:rPr lang="en-US" sz="2100" b="1" dirty="0">
                <a:solidFill>
                  <a:srgbClr val="0070C0"/>
                </a:solidFill>
              </a:rPr>
              <a:t> [</a:t>
            </a:r>
            <a:r>
              <a:rPr lang="en-US" sz="2100" b="1" u="sng" dirty="0">
                <a:solidFill>
                  <a:srgbClr val="0070C0"/>
                </a:solidFill>
              </a:rPr>
              <a:t>He</a:t>
            </a:r>
            <a:r>
              <a:rPr lang="en-US" sz="2100" b="1" dirty="0">
                <a:solidFill>
                  <a:srgbClr val="0070C0"/>
                </a:solidFill>
              </a:rPr>
              <a:t>] </a:t>
            </a:r>
            <a:r>
              <a:rPr lang="en-US" sz="2100" b="1" u="sng" dirty="0">
                <a:solidFill>
                  <a:srgbClr val="0070C0"/>
                </a:solidFill>
              </a:rPr>
              <a:t>shall scatter them beyond the River, </a:t>
            </a:r>
            <a:r>
              <a:rPr lang="en-US" sz="2100" b="1" u="sng" dirty="0">
                <a:solidFill>
                  <a:srgbClr val="C00000"/>
                </a:solidFill>
                <a:latin typeface="Comic Sans MS" pitchFamily="66" charset="0"/>
              </a:rPr>
              <a:t>because they have made their </a:t>
            </a:r>
            <a:r>
              <a:rPr lang="en-US" sz="2100" b="1" u="sng" dirty="0" err="1">
                <a:solidFill>
                  <a:srgbClr val="C00000"/>
                </a:solidFill>
                <a:latin typeface="Comic Sans MS" pitchFamily="66" charset="0"/>
              </a:rPr>
              <a:t>Asherahs</a:t>
            </a:r>
            <a:r>
              <a:rPr lang="en-US" sz="2100" b="1" dirty="0">
                <a:solidFill>
                  <a:srgbClr val="C00000"/>
                </a:solidFill>
                <a:latin typeface="Comic Sans MS" pitchFamily="66" charset="0"/>
              </a:rPr>
              <a:t>, </a:t>
            </a:r>
            <a:r>
              <a:rPr lang="en-US" sz="2100" b="1" u="sng" dirty="0">
                <a:solidFill>
                  <a:srgbClr val="0070C0"/>
                </a:solidFill>
              </a:rPr>
              <a:t>provoking Jehovah to anger</a:t>
            </a:r>
            <a:r>
              <a:rPr lang="en-US" sz="2100" b="1" dirty="0">
                <a:solidFill>
                  <a:srgbClr val="0070C0"/>
                </a:solidFill>
              </a:rPr>
              <a:t> …</a:t>
            </a:r>
          </a:p>
        </p:txBody>
      </p:sp>
      <p:sp>
        <p:nvSpPr>
          <p:cNvPr id="9" name="Content Placeholder 2"/>
          <p:cNvSpPr txBox="1">
            <a:spLocks/>
          </p:cNvSpPr>
          <p:nvPr/>
        </p:nvSpPr>
        <p:spPr>
          <a:xfrm>
            <a:off x="7924800" y="1069143"/>
            <a:ext cx="4114800" cy="5334000"/>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052" b="1" dirty="0">
                <a:solidFill>
                  <a:srgbClr val="0070C0"/>
                </a:solidFill>
              </a:rPr>
              <a:t>… And Judah did evil in the sight of Jehovah, and they provoked Him to jealousy above all their fathers did by their sins that they had sinned.  </a:t>
            </a:r>
            <a:r>
              <a:rPr lang="en-US" sz="1850" b="1" dirty="0">
                <a:solidFill>
                  <a:srgbClr val="C00000"/>
                </a:solidFill>
                <a:latin typeface="Comic Sans MS" pitchFamily="66" charset="0"/>
              </a:rPr>
              <a:t>And </a:t>
            </a:r>
            <a:r>
              <a:rPr lang="en-US" sz="1850" b="1" u="sng" dirty="0">
                <a:solidFill>
                  <a:srgbClr val="C00000"/>
                </a:solidFill>
                <a:latin typeface="Comic Sans MS" pitchFamily="66" charset="0"/>
              </a:rPr>
              <a:t>they also built</a:t>
            </a:r>
            <a:r>
              <a:rPr lang="en-US" sz="1850" b="1" dirty="0">
                <a:solidFill>
                  <a:srgbClr val="C00000"/>
                </a:solidFill>
                <a:latin typeface="Comic Sans MS" pitchFamily="66" charset="0"/>
              </a:rPr>
              <a:t> for themselves high places, and pillars, and </a:t>
            </a:r>
            <a:r>
              <a:rPr lang="en-US" sz="1850" b="1" u="sng" dirty="0" err="1">
                <a:solidFill>
                  <a:srgbClr val="C00000"/>
                </a:solidFill>
                <a:latin typeface="Comic Sans MS" pitchFamily="66" charset="0"/>
              </a:rPr>
              <a:t>Asherahs</a:t>
            </a:r>
            <a:r>
              <a:rPr lang="en-US" sz="1850" b="1" u="sng" dirty="0">
                <a:solidFill>
                  <a:srgbClr val="C00000"/>
                </a:solidFill>
                <a:latin typeface="Comic Sans MS" pitchFamily="66" charset="0"/>
              </a:rPr>
              <a:t> on every high hill</a:t>
            </a:r>
            <a:r>
              <a:rPr lang="en-US" sz="1850" b="1" dirty="0">
                <a:solidFill>
                  <a:srgbClr val="C00000"/>
                </a:solidFill>
                <a:latin typeface="Comic Sans MS" pitchFamily="66" charset="0"/>
              </a:rPr>
              <a:t>, and under every green tree” </a:t>
            </a:r>
            <a:r>
              <a:rPr lang="en-US" sz="2052" dirty="0">
                <a:solidFill>
                  <a:srgbClr val="009999"/>
                </a:solidFill>
              </a:rPr>
              <a:t>(1 Kings 14:15, 22-23).  </a:t>
            </a:r>
            <a:br>
              <a:rPr lang="en-US" sz="2052" dirty="0">
                <a:solidFill>
                  <a:srgbClr val="009999"/>
                </a:solidFill>
              </a:rPr>
            </a:br>
            <a:r>
              <a:rPr lang="en-US" sz="2052" b="1" dirty="0">
                <a:solidFill>
                  <a:srgbClr val="009999"/>
                </a:solidFill>
              </a:rPr>
              <a:t>In Exodus 34:13 and Deut 12:3, </a:t>
            </a:r>
            <a:r>
              <a:rPr lang="en-US" sz="2052" b="1" u="sng" dirty="0">
                <a:solidFill>
                  <a:srgbClr val="009999"/>
                </a:solidFill>
              </a:rPr>
              <a:t>the Israelites were commanded </a:t>
            </a:r>
            <a:br>
              <a:rPr lang="en-US" sz="2052" b="1" u="sng" dirty="0">
                <a:solidFill>
                  <a:srgbClr val="009999"/>
                </a:solidFill>
              </a:rPr>
            </a:br>
            <a:r>
              <a:rPr lang="en-US" sz="2052" b="1" u="sng" dirty="0">
                <a:solidFill>
                  <a:srgbClr val="009999"/>
                </a:solidFill>
              </a:rPr>
              <a:t>to destroy the Asherah poles</a:t>
            </a:r>
            <a:r>
              <a:rPr lang="en-US" sz="2052" b="1" dirty="0">
                <a:solidFill>
                  <a:srgbClr val="009999"/>
                </a:solidFill>
              </a:rPr>
              <a:t>. </a:t>
            </a:r>
            <a:br>
              <a:rPr lang="en-US" sz="2052" b="1" dirty="0">
                <a:solidFill>
                  <a:srgbClr val="009999"/>
                </a:solidFill>
              </a:rPr>
            </a:br>
            <a:r>
              <a:rPr lang="en-US" sz="2052" b="1" dirty="0">
                <a:solidFill>
                  <a:srgbClr val="009999"/>
                </a:solidFill>
              </a:rPr>
              <a:t>In 2 Kings 23:13, </a:t>
            </a:r>
            <a:r>
              <a:rPr lang="en-US" sz="2052" b="1" u="sng" dirty="0">
                <a:solidFill>
                  <a:srgbClr val="009999"/>
                </a:solidFill>
              </a:rPr>
              <a:t>King Josiah carried out demolition of the poles</a:t>
            </a:r>
            <a:r>
              <a:rPr lang="en-US" sz="2052" b="1" dirty="0">
                <a:solidFill>
                  <a:srgbClr val="009999"/>
                </a:solidFill>
              </a:rPr>
              <a:t>.</a:t>
            </a:r>
          </a:p>
        </p:txBody>
      </p:sp>
      <p:sp>
        <p:nvSpPr>
          <p:cNvPr id="2" name="TextBox 1"/>
          <p:cNvSpPr txBox="1"/>
          <p:nvPr/>
        </p:nvSpPr>
        <p:spPr>
          <a:xfrm>
            <a:off x="609600" y="6431280"/>
            <a:ext cx="10439400" cy="369332"/>
          </a:xfrm>
          <a:prstGeom prst="rect">
            <a:avLst/>
          </a:prstGeom>
          <a:solidFill>
            <a:srgbClr val="660033"/>
          </a:solidFill>
          <a:scene3d>
            <a:camera prst="orthographicFront"/>
            <a:lightRig rig="threePt" dir="t"/>
          </a:scene3d>
          <a:sp3d>
            <a:bevelT/>
          </a:sp3d>
        </p:spPr>
        <p:txBody>
          <a:bodyPr wrap="square" rtlCol="0">
            <a:spAutoFit/>
          </a:bodyPr>
          <a:lstStyle/>
          <a:p>
            <a:r>
              <a:rPr lang="en-US" b="1" u="sng" dirty="0">
                <a:hlinkClick r:id="rId3"/>
              </a:rPr>
              <a:t>See </a:t>
            </a:r>
            <a:r>
              <a:rPr lang="en-US" b="1" u="sng" dirty="0">
                <a:solidFill>
                  <a:schemeClr val="bg1"/>
                </a:solidFill>
                <a:hlinkClick r:id="rId3"/>
              </a:rPr>
              <a:t>website</a:t>
            </a:r>
            <a:r>
              <a:rPr lang="en-US" b="1" u="sng" dirty="0">
                <a:hlinkClick r:id="rId3"/>
              </a:rPr>
              <a:t>:  https://japanesemythology.wordpress.com/study-notes-asherahs-pole-the-cosmic-polepillar/</a:t>
            </a:r>
            <a:r>
              <a:rPr lang="en-US" b="1" dirty="0"/>
              <a:t> </a:t>
            </a:r>
          </a:p>
        </p:txBody>
      </p:sp>
    </p:spTree>
    <p:extLst>
      <p:ext uri="{BB962C8B-B14F-4D97-AF65-F5344CB8AC3E}">
        <p14:creationId xmlns:p14="http://schemas.microsoft.com/office/powerpoint/2010/main" val="372145694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108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4429" y="1295400"/>
            <a:ext cx="8241189" cy="3291840"/>
          </a:xfrm>
        </p:spPr>
        <p:txBody>
          <a:bodyPr>
            <a:normAutofit/>
            <a:scene3d>
              <a:camera prst="orthographicFront"/>
              <a:lightRig rig="threePt" dir="t"/>
            </a:scene3d>
            <a:sp3d extrusionH="57150">
              <a:bevelT h="25400" prst="softRound"/>
            </a:sp3d>
          </a:bodyPr>
          <a:lstStyle/>
          <a:p>
            <a:pPr marL="0" indent="0">
              <a:buNone/>
            </a:pPr>
            <a:r>
              <a:rPr lang="en-US" sz="3200" b="1" u="sng" dirty="0">
                <a:ln>
                  <a:solidFill>
                    <a:schemeClr val="tx1"/>
                  </a:solidFill>
                </a:ln>
                <a:solidFill>
                  <a:schemeClr val="accent2">
                    <a:lumMod val="20000"/>
                    <a:lumOff val="80000"/>
                  </a:schemeClr>
                </a:solidFill>
              </a:rPr>
              <a:t>In Babylon</a:t>
            </a:r>
            <a:r>
              <a:rPr lang="en-US" sz="3200" b="1" dirty="0">
                <a:ln>
                  <a:solidFill>
                    <a:schemeClr val="tx1"/>
                  </a:solidFill>
                </a:ln>
                <a:solidFill>
                  <a:schemeClr val="accent2">
                    <a:lumMod val="20000"/>
                    <a:lumOff val="80000"/>
                  </a:schemeClr>
                </a:solidFill>
              </a:rPr>
              <a:t> the moon was a god, </a:t>
            </a:r>
            <a:r>
              <a:rPr lang="en-US" sz="3200" b="1" dirty="0">
                <a:ln>
                  <a:solidFill>
                    <a:schemeClr val="tx1"/>
                  </a:solidFill>
                </a:ln>
                <a:solidFill>
                  <a:schemeClr val="accent4">
                    <a:lumMod val="60000"/>
                    <a:lumOff val="40000"/>
                  </a:schemeClr>
                </a:solidFill>
              </a:rPr>
              <a:t>but</a:t>
            </a:r>
            <a:r>
              <a:rPr lang="en-US" sz="3200" dirty="0">
                <a:ln>
                  <a:solidFill>
                    <a:schemeClr val="tx1"/>
                  </a:solidFill>
                </a:ln>
                <a:solidFill>
                  <a:schemeClr val="accent4">
                    <a:lumMod val="60000"/>
                    <a:lumOff val="40000"/>
                  </a:schemeClr>
                </a:solidFill>
              </a:rPr>
              <a:t> </a:t>
            </a:r>
            <a:r>
              <a:rPr lang="en-US" sz="3200" b="1" dirty="0">
                <a:ln>
                  <a:solidFill>
                    <a:schemeClr val="tx1"/>
                  </a:solidFill>
                </a:ln>
                <a:solidFill>
                  <a:schemeClr val="accent4">
                    <a:lumMod val="60000"/>
                    <a:lumOff val="40000"/>
                  </a:schemeClr>
                </a:solidFill>
              </a:rPr>
              <a:t>after the rise of the solar theology, when </a:t>
            </a:r>
            <a:r>
              <a:rPr lang="en-US" sz="3200" b="1" dirty="0">
                <a:ln>
                  <a:solidFill>
                    <a:schemeClr val="tx1"/>
                  </a:solidFill>
                </a:ln>
                <a:solidFill>
                  <a:schemeClr val="accent2">
                    <a:lumMod val="20000"/>
                    <a:lumOff val="80000"/>
                  </a:schemeClr>
                </a:solidFill>
              </a:rPr>
              <a:t>the larger number of the Babylonian gods were resolved into forms of the sun-god, </a:t>
            </a:r>
            <a:br>
              <a:rPr lang="en-US" sz="3200" b="1" dirty="0">
                <a:ln>
                  <a:solidFill>
                    <a:schemeClr val="tx1"/>
                  </a:solidFill>
                </a:ln>
                <a:solidFill>
                  <a:schemeClr val="accent2">
                    <a:lumMod val="20000"/>
                    <a:lumOff val="80000"/>
                  </a:schemeClr>
                </a:solidFill>
              </a:rPr>
            </a:br>
            <a:r>
              <a:rPr lang="en-US" sz="3200" b="1" dirty="0">
                <a:ln>
                  <a:solidFill>
                    <a:schemeClr val="tx1"/>
                  </a:solidFill>
                </a:ln>
                <a:solidFill>
                  <a:schemeClr val="accent4">
                    <a:lumMod val="60000"/>
                    <a:lumOff val="40000"/>
                  </a:schemeClr>
                </a:solidFill>
              </a:rPr>
              <a:t>their wives also became </a:t>
            </a:r>
            <a:br>
              <a:rPr lang="en-US" sz="3200" b="1" dirty="0">
                <a:ln>
                  <a:solidFill>
                    <a:schemeClr val="tx1"/>
                  </a:solidFill>
                </a:ln>
                <a:solidFill>
                  <a:schemeClr val="accent4">
                    <a:lumMod val="60000"/>
                    <a:lumOff val="40000"/>
                  </a:schemeClr>
                </a:solidFill>
              </a:rPr>
            </a:br>
            <a:r>
              <a:rPr lang="en-US" sz="3200" b="1" dirty="0">
                <a:ln>
                  <a:solidFill>
                    <a:schemeClr val="tx1"/>
                  </a:solidFill>
                </a:ln>
                <a:solidFill>
                  <a:schemeClr val="accent4">
                    <a:lumMod val="60000"/>
                    <a:lumOff val="40000"/>
                  </a:schemeClr>
                </a:solidFill>
              </a:rPr>
              <a:t>solar, </a:t>
            </a:r>
            <a:r>
              <a:rPr lang="en-US" sz="3200" b="1" u="sng" dirty="0">
                <a:ln>
                  <a:solidFill>
                    <a:schemeClr val="tx1"/>
                  </a:solidFill>
                </a:ln>
                <a:solidFill>
                  <a:schemeClr val="accent2">
                    <a:lumMod val="20000"/>
                    <a:lumOff val="80000"/>
                  </a:schemeClr>
                </a:solidFill>
              </a:rPr>
              <a:t>Ishtar</a:t>
            </a:r>
            <a:r>
              <a:rPr lang="en-US" sz="3200" b="1" dirty="0">
                <a:ln>
                  <a:solidFill>
                    <a:schemeClr val="tx1"/>
                  </a:solidFill>
                </a:ln>
                <a:solidFill>
                  <a:schemeClr val="accent2">
                    <a:lumMod val="20000"/>
                    <a:lumOff val="80000"/>
                  </a:schemeClr>
                </a:solidFill>
              </a:rPr>
              <a:t>,</a:t>
            </a:r>
            <a:r>
              <a:rPr lang="en-US" sz="3200" b="1" dirty="0">
                <a:ln>
                  <a:solidFill>
                    <a:schemeClr val="tx1"/>
                  </a:solidFill>
                </a:ln>
                <a:solidFill>
                  <a:schemeClr val="accent4">
                    <a:lumMod val="60000"/>
                    <a:lumOff val="40000"/>
                  </a:schemeClr>
                </a:solidFill>
              </a:rPr>
              <a:t> "the daughter</a:t>
            </a:r>
            <a:br>
              <a:rPr lang="en-US" sz="3200" b="1" dirty="0">
                <a:ln>
                  <a:solidFill>
                    <a:schemeClr val="tx1"/>
                  </a:solidFill>
                </a:ln>
                <a:solidFill>
                  <a:schemeClr val="accent4">
                    <a:lumMod val="60000"/>
                    <a:lumOff val="40000"/>
                  </a:schemeClr>
                </a:solidFill>
              </a:rPr>
            </a:br>
            <a:r>
              <a:rPr lang="en-US" sz="3200" b="1" dirty="0">
                <a:ln>
                  <a:solidFill>
                    <a:schemeClr val="tx1"/>
                  </a:solidFill>
                </a:ln>
                <a:solidFill>
                  <a:schemeClr val="accent4">
                    <a:lumMod val="60000"/>
                    <a:lumOff val="40000"/>
                  </a:schemeClr>
                </a:solidFill>
              </a:rPr>
              <a:t>of Sin" the moon-god.</a:t>
            </a:r>
          </a:p>
        </p:txBody>
      </p:sp>
      <p:sp>
        <p:nvSpPr>
          <p:cNvPr id="4" name="Slide Number Placeholder 3"/>
          <p:cNvSpPr>
            <a:spLocks noGrp="1"/>
          </p:cNvSpPr>
          <p:nvPr>
            <p:ph type="sldNum" sz="quarter" idx="12"/>
          </p:nvPr>
        </p:nvSpPr>
        <p:spPr>
          <a:xfrm>
            <a:off x="11307713" y="6324281"/>
            <a:ext cx="838200" cy="428943"/>
          </a:xfrm>
        </p:spPr>
        <p:txBody>
          <a:bodyPr/>
          <a:lstStyle/>
          <a:p>
            <a:fld id="{AA4C6552-42F6-43F2-A3FB-E92E8C09004E}" type="slidenum">
              <a:rPr lang="en-US" smtClean="0">
                <a:solidFill>
                  <a:schemeClr val="accent4">
                    <a:lumMod val="20000"/>
                    <a:lumOff val="80000"/>
                  </a:schemeClr>
                </a:solidFill>
              </a:rPr>
              <a:pPr/>
              <a:t>84</a:t>
            </a:fld>
            <a:endParaRPr lang="en-US" dirty="0">
              <a:solidFill>
                <a:schemeClr val="accent4">
                  <a:lumMod val="20000"/>
                  <a:lumOff val="80000"/>
                </a:schemeClr>
              </a:solidFill>
            </a:endParaRPr>
          </a:p>
        </p:txBody>
      </p:sp>
      <p:sp>
        <p:nvSpPr>
          <p:cNvPr id="11" name="Title 1"/>
          <p:cNvSpPr txBox="1">
            <a:spLocks/>
          </p:cNvSpPr>
          <p:nvPr/>
        </p:nvSpPr>
        <p:spPr>
          <a:xfrm>
            <a:off x="35672" y="35560"/>
            <a:ext cx="12115800" cy="9906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chemeClr val="accent4">
                <a:lumMod val="75000"/>
              </a:schemeClr>
            </a:solidFill>
          </a:ln>
          <a:scene3d>
            <a:camera prst="orthographicFront"/>
            <a:lightRig rig="flat" dir="tl">
              <a:rot lat="0" lon="0" rev="6600000"/>
            </a:lightRig>
          </a:scene3d>
          <a:sp3d>
            <a:bevelT w="152400" h="50800" prst="softRound"/>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chemeClr val="tx1"/>
                  </a:solidFill>
                </a:ln>
                <a:solidFill>
                  <a:srgbClr val="B98181"/>
                </a:solidFill>
                <a:effectLst>
                  <a:outerShdw blurRad="50800" dist="39000" dir="5460000" algn="tl">
                    <a:srgbClr val="000000">
                      <a:alpha val="38000"/>
                    </a:srgbClr>
                  </a:outerShdw>
                </a:effectLst>
                <a:latin typeface="Cooper Black" pitchFamily="18" charset="0"/>
              </a:rPr>
              <a:t>Ashtoreth – the Moon Goddess  </a:t>
            </a:r>
          </a:p>
        </p:txBody>
      </p:sp>
      <p:pic>
        <p:nvPicPr>
          <p:cNvPr id="2051" name="Picture 3" descr="C:\Users\Rae\Desktop\moons &amp; gods\5b92b76318da88e6746af93a5231254f--crescents-luna-m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10600" y="2971800"/>
            <a:ext cx="3048000" cy="3566953"/>
          </a:xfrm>
          <a:prstGeom prst="roundRect">
            <a:avLst>
              <a:gd name="adj" fmla="val 11111"/>
            </a:avLst>
          </a:prstGeom>
          <a:ln w="190500" cap="rnd">
            <a:solidFill>
              <a:srgbClr val="B9818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a:extrusionClr>
              <a:srgbClr val="FFFFFF"/>
            </a:extrusionClr>
          </a:sp3d>
          <a:extLst>
            <a:ext uri="{909E8E84-426E-40DD-AFC4-6F175D3DCCD1}">
              <a14:hiddenFill xmlns:a14="http://schemas.microsoft.com/office/drawing/2010/main">
                <a:solidFill>
                  <a:srgbClr val="FFFFFF"/>
                </a:solidFill>
              </a14:hiddenFill>
            </a:ext>
          </a:extLst>
        </p:spPr>
      </p:pic>
      <p:pic>
        <p:nvPicPr>
          <p:cNvPr id="2050" name="Picture 2" descr="C:\Users\Rae\Desktop\semarimas bunny eg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1368742"/>
            <a:ext cx="3153981" cy="2365058"/>
          </a:xfrm>
          <a:prstGeom prst="round2DiagRect">
            <a:avLst>
              <a:gd name="adj1" fmla="val 16667"/>
              <a:gd name="adj2" fmla="val 0"/>
            </a:avLst>
          </a:prstGeom>
          <a:ln w="88900" cap="sq">
            <a:solidFill>
              <a:srgbClr val="B98181"/>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533399" y="4753609"/>
            <a:ext cx="8001001" cy="1881188"/>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u="sng"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In Canaan</a:t>
            </a:r>
            <a:r>
              <a:rPr lang="en-US" sz="3200" b="1"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 </a:t>
            </a:r>
            <a:r>
              <a:rPr lang="en-US" sz="3200" b="1" u="sng"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Ashtoreth</a:t>
            </a:r>
            <a:r>
              <a:rPr lang="en-US" sz="3200" b="1"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 as distinguished </a:t>
            </a:r>
            <a:br>
              <a:rPr lang="en-US" sz="3200" b="1"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br>
            <a:r>
              <a:rPr lang="en-US" sz="3200" b="1"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from the male </a:t>
            </a:r>
            <a:r>
              <a:rPr lang="en-US" sz="3200" b="1" dirty="0" err="1">
                <a:ln>
                  <a:solidFill>
                    <a:schemeClr val="tx1"/>
                  </a:solidFill>
                </a:ln>
                <a:solidFill>
                  <a:schemeClr val="accent4">
                    <a:lumMod val="60000"/>
                    <a:lumOff val="40000"/>
                  </a:schemeClr>
                </a:solidFill>
                <a:effectLst>
                  <a:outerShdw blurRad="38100" dist="38100" dir="2700000" algn="tl">
                    <a:srgbClr val="000000">
                      <a:alpha val="43137"/>
                    </a:srgbClr>
                  </a:outerShdw>
                </a:effectLst>
              </a:rPr>
              <a:t>Ashtar</a:t>
            </a:r>
            <a:r>
              <a:rPr lang="en-US" sz="3200" b="1"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 dropped her warlike attributes and </a:t>
            </a:r>
            <a:r>
              <a:rPr lang="en-US" sz="3200" b="1" u="sng"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became</a:t>
            </a:r>
            <a:r>
              <a:rPr lang="en-US" sz="3200" b="1" dirty="0">
                <a:ln>
                  <a:solidFill>
                    <a:schemeClr val="tx1"/>
                  </a:solidFill>
                </a:ln>
                <a:solidFill>
                  <a:schemeClr val="accent4">
                    <a:lumMod val="60000"/>
                    <a:lumOff val="40000"/>
                  </a:schemeClr>
                </a:solidFill>
                <a:effectLst>
                  <a:outerShdw blurRad="38100" dist="38100" dir="2700000" algn="tl">
                    <a:srgbClr val="000000">
                      <a:alpha val="43137"/>
                    </a:srgbClr>
                  </a:outerShdw>
                </a:effectLst>
              </a:rPr>
              <a:t> </a:t>
            </a:r>
            <a:r>
              <a:rPr lang="en-US" sz="3200" b="1" u="sng" dirty="0">
                <a:ln>
                  <a:solidFill>
                    <a:schemeClr val="tx1"/>
                  </a:solidFill>
                </a:ln>
                <a:solidFill>
                  <a:srgbClr val="FF3399"/>
                </a:solidFill>
                <a:effectLst>
                  <a:outerShdw blurRad="38100" dist="38100" dir="2700000" algn="tl">
                    <a:srgbClr val="000000">
                      <a:alpha val="43137"/>
                    </a:srgbClr>
                  </a:outerShdw>
                </a:effectLst>
              </a:rPr>
              <a:t>a moon-goddess</a:t>
            </a:r>
            <a:r>
              <a:rPr lang="en-US" sz="3200" b="1" dirty="0">
                <a:ln>
                  <a:solidFill>
                    <a:schemeClr val="tx1"/>
                  </a:solidFill>
                </a:ln>
                <a:solidFill>
                  <a:srgbClr val="FF3399"/>
                </a:solidFill>
                <a:effectLst>
                  <a:outerShdw blurRad="38100" dist="38100" dir="2700000" algn="tl">
                    <a:srgbClr val="000000">
                      <a:alpha val="43137"/>
                    </a:srgbClr>
                  </a:outerShdw>
                </a:effectLst>
              </a:rPr>
              <a:t>.</a:t>
            </a:r>
            <a:endParaRPr lang="en-US" sz="3200" dirty="0">
              <a:solidFill>
                <a:srgbClr val="FF3399"/>
              </a:solidFill>
            </a:endParaRPr>
          </a:p>
        </p:txBody>
      </p:sp>
    </p:spTree>
    <p:extLst>
      <p:ext uri="{BB962C8B-B14F-4D97-AF65-F5344CB8AC3E}">
        <p14:creationId xmlns:p14="http://schemas.microsoft.com/office/powerpoint/2010/main" val="319709119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anim calcmode="lin" valueType="num">
                                      <p:cBhvr>
                                        <p:cTn id="21" dur="1000" fill="hold"/>
                                        <p:tgtEl>
                                          <p:spTgt spid="2051"/>
                                        </p:tgtEl>
                                        <p:attrNameLst>
                                          <p:attrName>ppt_x</p:attrName>
                                        </p:attrNameLst>
                                      </p:cBhvr>
                                      <p:tavLst>
                                        <p:tav tm="0">
                                          <p:val>
                                            <p:strVal val="#ppt_x"/>
                                          </p:val>
                                        </p:tav>
                                        <p:tav tm="100000">
                                          <p:val>
                                            <p:strVal val="#ppt_x"/>
                                          </p:val>
                                        </p:tav>
                                      </p:tavLst>
                                    </p:anim>
                                    <p:anim calcmode="lin" valueType="num">
                                      <p:cBhvr>
                                        <p:cTn id="22"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lumMod val="74000"/>
              </a:srgbClr>
            </a:gs>
            <a:gs pos="39999">
              <a:srgbClr val="0A128C"/>
            </a:gs>
            <a:gs pos="70000">
              <a:srgbClr val="181CC7"/>
            </a:gs>
            <a:gs pos="88000">
              <a:srgbClr val="7005D4"/>
            </a:gs>
            <a:gs pos="100000">
              <a:srgbClr val="8C3D91"/>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93801"/>
            <a:ext cx="6400800" cy="1777999"/>
          </a:xfrm>
        </p:spPr>
        <p:txBody>
          <a:bodyPr>
            <a:normAutofit/>
            <a:scene3d>
              <a:camera prst="orthographicFront"/>
              <a:lightRig rig="threePt" dir="t"/>
            </a:scene3d>
            <a:sp3d extrusionH="57150">
              <a:bevelT h="25400" prst="softRound"/>
            </a:sp3d>
          </a:bodyPr>
          <a:lstStyle/>
          <a:p>
            <a:pPr marL="0" indent="0">
              <a:buNone/>
            </a:pPr>
            <a:r>
              <a:rPr lang="en-US" b="1" dirty="0">
                <a:solidFill>
                  <a:schemeClr val="accent4">
                    <a:lumMod val="60000"/>
                    <a:lumOff val="40000"/>
                  </a:schemeClr>
                </a:solidFill>
              </a:rPr>
              <a:t>In Canaan, </a:t>
            </a:r>
            <a:r>
              <a:rPr lang="en-US" b="1" dirty="0">
                <a:solidFill>
                  <a:schemeClr val="accent4">
                    <a:lumMod val="60000"/>
                    <a:lumOff val="40000"/>
                  </a:schemeClr>
                </a:solidFill>
                <a:effectLst>
                  <a:outerShdw blurRad="69850" dist="43180" dir="5400000" sx="0" sy="0">
                    <a:srgbClr val="000000">
                      <a:alpha val="65000"/>
                    </a:srgbClr>
                  </a:outerShdw>
                </a:effectLst>
              </a:rPr>
              <a:t>Baal passed into a sun-god.  The goddess who stood at his side became the representative of the moon </a:t>
            </a:r>
            <a:r>
              <a:rPr lang="en-US" b="1" dirty="0">
                <a:solidFill>
                  <a:schemeClr val="accent4">
                    <a:lumMod val="60000"/>
                    <a:lumOff val="40000"/>
                  </a:schemeClr>
                </a:solidFill>
              </a:rPr>
              <a:t>– </a:t>
            </a:r>
            <a:r>
              <a:rPr lang="en-US" b="1" u="sng" dirty="0">
                <a:solidFill>
                  <a:schemeClr val="accent4">
                    <a:lumMod val="60000"/>
                    <a:lumOff val="40000"/>
                  </a:schemeClr>
                </a:solidFill>
              </a:rPr>
              <a:t>or the pale reflection of the sun</a:t>
            </a:r>
            <a:r>
              <a:rPr lang="en-US" b="1" dirty="0">
                <a:solidFill>
                  <a:schemeClr val="accent4">
                    <a:lumMod val="60000"/>
                    <a:lumOff val="40000"/>
                  </a:schemeClr>
                </a:solidFill>
              </a:rPr>
              <a:t>.  </a:t>
            </a:r>
            <a:endParaRPr lang="en-US" b="1" dirty="0"/>
          </a:p>
        </p:txBody>
      </p:sp>
      <p:sp>
        <p:nvSpPr>
          <p:cNvPr id="4" name="Slide Number Placeholder 3"/>
          <p:cNvSpPr>
            <a:spLocks noGrp="1"/>
          </p:cNvSpPr>
          <p:nvPr>
            <p:ph type="sldNum" sz="quarter" idx="12"/>
          </p:nvPr>
        </p:nvSpPr>
        <p:spPr>
          <a:xfrm>
            <a:off x="9220200" y="6492875"/>
            <a:ext cx="2743200" cy="365125"/>
          </a:xfrm>
        </p:spPr>
        <p:txBody>
          <a:bodyPr/>
          <a:lstStyle/>
          <a:p>
            <a:fld id="{AA4C6552-42F6-43F2-A3FB-E92E8C09004E}" type="slidenum">
              <a:rPr lang="en-US" smtClean="0">
                <a:solidFill>
                  <a:schemeClr val="accent4">
                    <a:lumMod val="20000"/>
                    <a:lumOff val="80000"/>
                  </a:schemeClr>
                </a:solidFill>
              </a:rPr>
              <a:pPr/>
              <a:t>85</a:t>
            </a:fld>
            <a:endParaRPr lang="en-US" dirty="0">
              <a:solidFill>
                <a:schemeClr val="accent4">
                  <a:lumMod val="20000"/>
                  <a:lumOff val="80000"/>
                </a:schemeClr>
              </a:solidFill>
            </a:endParaRPr>
          </a:p>
        </p:txBody>
      </p:sp>
      <p:sp>
        <p:nvSpPr>
          <p:cNvPr id="11" name="Title 1"/>
          <p:cNvSpPr txBox="1">
            <a:spLocks/>
          </p:cNvSpPr>
          <p:nvPr/>
        </p:nvSpPr>
        <p:spPr>
          <a:xfrm>
            <a:off x="45720" y="35560"/>
            <a:ext cx="12115800" cy="990600"/>
          </a:xfrm>
          <a:prstGeom prst="rect">
            <a:avLst/>
          </a:prstGeom>
          <a:gradFill>
            <a:gsLst>
              <a:gs pos="0">
                <a:srgbClr val="DCEBF5"/>
              </a:gs>
              <a:gs pos="8000">
                <a:srgbClr val="83A7C3"/>
              </a:gs>
              <a:gs pos="46000">
                <a:srgbClr val="FFFFFF"/>
              </a:gs>
              <a:gs pos="81000">
                <a:srgbClr val="9C6563"/>
              </a:gs>
              <a:gs pos="94000">
                <a:srgbClr val="80302D"/>
              </a:gs>
            </a:gsLst>
            <a:lin ang="5400000" scaled="0"/>
          </a:gradFill>
          <a:ln w="76200">
            <a:solidFill>
              <a:schemeClr val="accent2">
                <a:lumMod val="40000"/>
                <a:lumOff val="60000"/>
              </a:schemeClr>
            </a:solidFill>
          </a:ln>
          <a:scene3d>
            <a:camera prst="orthographicFront"/>
            <a:lightRig rig="flat" dir="tl">
              <a:rot lat="0" lon="0" rev="6600000"/>
            </a:lightRig>
          </a:scene3d>
          <a:sp3d>
            <a:bevelT w="152400" h="50800" prst="softRound"/>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BC005E"/>
                  </a:solidFill>
                </a:ln>
                <a:solidFill>
                  <a:schemeClr val="accent2">
                    <a:lumMod val="60000"/>
                    <a:lumOff val="40000"/>
                  </a:schemeClr>
                </a:solidFill>
                <a:effectLst>
                  <a:outerShdw blurRad="50800" dist="39000" dir="5460000" algn="tl">
                    <a:srgbClr val="000000">
                      <a:alpha val="38000"/>
                    </a:srgbClr>
                  </a:outerShdw>
                </a:effectLst>
                <a:latin typeface="Cooper Black" pitchFamily="18" charset="0"/>
              </a:rPr>
              <a:t>The “Queen of Heaven”</a:t>
            </a:r>
          </a:p>
        </p:txBody>
      </p:sp>
      <p:pic>
        <p:nvPicPr>
          <p:cNvPr id="5" name="Picture 2" descr="C:\Users\Rae\Desktop\sun god babyl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4399917" cy="3177222"/>
          </a:xfrm>
          <a:prstGeom prst="roundRect">
            <a:avLst>
              <a:gd name="adj" fmla="val 11111"/>
            </a:avLst>
          </a:prstGeom>
          <a:ln w="190500" cap="rnd">
            <a:solidFill>
              <a:schemeClr val="bg1">
                <a:lumMod val="8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4" descr="C:\Users\Rae\Desktop\ashtoreth moon goddes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190984"/>
            <a:ext cx="4191000" cy="5167543"/>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ontent Placeholder 2"/>
          <p:cNvSpPr txBox="1">
            <a:spLocks/>
          </p:cNvSpPr>
          <p:nvPr/>
        </p:nvSpPr>
        <p:spPr>
          <a:xfrm>
            <a:off x="4876800" y="2733675"/>
            <a:ext cx="2639377" cy="4572000"/>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accent4">
                    <a:lumMod val="60000"/>
                    <a:lumOff val="40000"/>
                  </a:schemeClr>
                </a:solidFill>
                <a:effectLst>
                  <a:outerShdw blurRad="38100" dist="38100" dir="2700000" algn="tl">
                    <a:srgbClr val="000000">
                      <a:alpha val="43137"/>
                    </a:srgbClr>
                  </a:outerShdw>
                </a:effectLst>
              </a:rPr>
              <a:t>In about 628 BC Jeremiah refers to Asherah when he uses the title “Queen of Heaven” referring to the moon goddess (Jer 7:16-18; 44:17-19, 25).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996433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219200"/>
            <a:ext cx="8077200" cy="3503929"/>
          </a:xfrm>
        </p:spPr>
        <p:txBody>
          <a:bodyPr>
            <a:normAutofit/>
            <a:scene3d>
              <a:camera prst="orthographicFront"/>
              <a:lightRig rig="threePt" dir="t"/>
            </a:scene3d>
            <a:sp3d extrusionH="57150">
              <a:bevelT h="25400" prst="softRound"/>
            </a:sp3d>
          </a:bodyPr>
          <a:lstStyle/>
          <a:p>
            <a:pPr marL="0" indent="0">
              <a:buNone/>
            </a:pPr>
            <a:r>
              <a:rPr lang="en-US" sz="3200" b="1" dirty="0">
                <a:solidFill>
                  <a:schemeClr val="accent4">
                    <a:lumMod val="60000"/>
                    <a:lumOff val="40000"/>
                  </a:schemeClr>
                </a:solidFill>
                <a:effectLst>
                  <a:outerShdw blurRad="38100" dist="38100" dir="2700000" algn="tl">
                    <a:srgbClr val="000000">
                      <a:alpha val="43137"/>
                    </a:srgbClr>
                  </a:outerShdw>
                </a:effectLst>
              </a:rPr>
              <a:t>Along with Baal,</a:t>
            </a:r>
            <a:r>
              <a:rPr lang="en-US" sz="3200" b="1" dirty="0">
                <a:solidFill>
                  <a:schemeClr val="accent4">
                    <a:lumMod val="60000"/>
                    <a:lumOff val="40000"/>
                  </a:schemeClr>
                </a:solidFill>
                <a:effectLst>
                  <a:outerShdw blurRad="38100" dist="38100" dir="2700000" sx="0" sy="0" algn="tl">
                    <a:srgbClr val="000000">
                      <a:alpha val="43137"/>
                    </a:srgbClr>
                  </a:outerShdw>
                </a:effectLst>
              </a:rPr>
              <a:t> </a:t>
            </a:r>
            <a:r>
              <a:rPr lang="en-US" sz="3200" b="1" u="sng" dirty="0">
                <a:solidFill>
                  <a:schemeClr val="accent4">
                    <a:lumMod val="60000"/>
                    <a:lumOff val="40000"/>
                  </a:schemeClr>
                </a:solidFill>
                <a:effectLst>
                  <a:outerShdw blurRad="38100" dist="38100" dir="2700000" sx="0" sy="0" algn="tl">
                    <a:srgbClr val="000000">
                      <a:alpha val="43137"/>
                    </a:srgbClr>
                  </a:outerShdw>
                </a:effectLst>
              </a:rPr>
              <a:t>Jezebel made Asherah-worship even more prevalent</a:t>
            </a:r>
            <a:r>
              <a:rPr lang="en-US" sz="3200" b="1" dirty="0">
                <a:solidFill>
                  <a:schemeClr val="accent4">
                    <a:lumMod val="60000"/>
                    <a:lumOff val="40000"/>
                  </a:schemeClr>
                </a:solidFill>
                <a:effectLst>
                  <a:outerShdw blurRad="38100" dist="38100" dir="2700000" sx="0" sy="0" algn="tl">
                    <a:srgbClr val="000000">
                      <a:alpha val="43137"/>
                    </a:srgbClr>
                  </a:outerShdw>
                </a:effectLst>
              </a:rPr>
              <a:t>, </a:t>
            </a:r>
            <a:r>
              <a:rPr lang="en-US" sz="3200" b="1" dirty="0">
                <a:solidFill>
                  <a:schemeClr val="accent4">
                    <a:lumMod val="60000"/>
                    <a:lumOff val="40000"/>
                  </a:schemeClr>
                </a:solidFill>
                <a:effectLst>
                  <a:outerShdw blurRad="38100" dist="38100" dir="2700000" algn="tl">
                    <a:srgbClr val="000000">
                      <a:alpha val="43137"/>
                    </a:srgbClr>
                  </a:outerShdw>
                </a:effectLst>
              </a:rPr>
              <a:t>with 400 prophets of Asherah on the royal payroll </a:t>
            </a:r>
            <a:br>
              <a:rPr lang="en-US" sz="3200" b="1" dirty="0">
                <a:solidFill>
                  <a:schemeClr val="accent4">
                    <a:lumMod val="60000"/>
                    <a:lumOff val="40000"/>
                  </a:schemeClr>
                </a:solidFill>
                <a:effectLst>
                  <a:outerShdw blurRad="38100" dist="38100" dir="2700000" algn="tl">
                    <a:srgbClr val="000000">
                      <a:alpha val="43137"/>
                    </a:srgbClr>
                  </a:outerShdw>
                </a:effectLst>
              </a:rPr>
            </a:br>
            <a:r>
              <a:rPr lang="en-US" sz="3200" b="1" dirty="0">
                <a:solidFill>
                  <a:schemeClr val="accent4">
                    <a:lumMod val="60000"/>
                    <a:lumOff val="40000"/>
                  </a:schemeClr>
                </a:solidFill>
                <a:effectLst>
                  <a:outerShdw blurRad="38100" dist="38100" dir="2700000" algn="tl">
                    <a:srgbClr val="000000">
                      <a:alpha val="43137"/>
                    </a:srgbClr>
                  </a:outerShdw>
                </a:effectLst>
              </a:rPr>
              <a:t>(</a:t>
            </a:r>
            <a:r>
              <a:rPr lang="en-US" sz="3200" b="1" dirty="0">
                <a:solidFill>
                  <a:schemeClr val="accent1">
                    <a:lumMod val="20000"/>
                    <a:lumOff val="80000"/>
                  </a:schemeClr>
                </a:solidFill>
                <a:effectLst>
                  <a:outerShdw blurRad="38100" dist="38100" dir="2700000" algn="tl">
                    <a:srgbClr val="000000">
                      <a:alpha val="43137"/>
                    </a:srgbClr>
                  </a:outerShdw>
                </a:effectLst>
              </a:rPr>
              <a:t>1 Kings 18:19</a:t>
            </a:r>
            <a:r>
              <a:rPr lang="en-US" sz="3200" b="1" dirty="0">
                <a:solidFill>
                  <a:schemeClr val="accent4">
                    <a:lumMod val="60000"/>
                    <a:lumOff val="40000"/>
                  </a:schemeClr>
                </a:solidFill>
                <a:effectLst>
                  <a:outerShdw blurRad="38100" dist="38100" dir="2700000" algn="tl">
                    <a:srgbClr val="000000">
                      <a:alpha val="43137"/>
                    </a:srgbClr>
                  </a:outerShdw>
                </a:effectLst>
              </a:rPr>
              <a:t>).  </a:t>
            </a:r>
          </a:p>
          <a:p>
            <a:pPr marL="0" indent="0">
              <a:buNone/>
            </a:pPr>
            <a:r>
              <a:rPr lang="en-US" sz="3200" b="1" dirty="0">
                <a:solidFill>
                  <a:schemeClr val="accent4">
                    <a:lumMod val="60000"/>
                    <a:lumOff val="40000"/>
                  </a:schemeClr>
                </a:solidFill>
                <a:effectLst>
                  <a:outerShdw blurRad="38100" dist="38100" dir="2700000" sx="0" sy="0" algn="tl">
                    <a:srgbClr val="000000">
                      <a:alpha val="43137"/>
                    </a:srgbClr>
                  </a:outerShdw>
                </a:effectLst>
              </a:rPr>
              <a:t>Throughout history Israel &amp; Judah were constantly tempted to worship this pagan goddess and attend her rituals.</a:t>
            </a:r>
            <a:endParaRPr lang="en-US" sz="3200" dirty="0">
              <a:effectLst>
                <a:outerShdw blurRad="38100" dist="38100" dir="2700000" sx="0" sy="0" algn="tl">
                  <a:srgbClr val="000000">
                    <a:alpha val="43137"/>
                  </a:srgbClr>
                </a:outerShdw>
              </a:effectLst>
            </a:endParaRPr>
          </a:p>
        </p:txBody>
      </p:sp>
      <p:sp>
        <p:nvSpPr>
          <p:cNvPr id="4" name="Slide Number Placeholder 3"/>
          <p:cNvSpPr>
            <a:spLocks noGrp="1"/>
          </p:cNvSpPr>
          <p:nvPr>
            <p:ph type="sldNum" sz="quarter" idx="12"/>
          </p:nvPr>
        </p:nvSpPr>
        <p:spPr>
          <a:xfrm>
            <a:off x="11506200" y="6336029"/>
            <a:ext cx="533400" cy="378778"/>
          </a:xfrm>
        </p:spPr>
        <p:txBody>
          <a:bodyPr/>
          <a:lstStyle/>
          <a:p>
            <a:fld id="{AA4C6552-42F6-43F2-A3FB-E92E8C09004E}" type="slidenum">
              <a:rPr lang="en-US" smtClean="0">
                <a:solidFill>
                  <a:schemeClr val="accent4">
                    <a:lumMod val="20000"/>
                    <a:lumOff val="80000"/>
                  </a:schemeClr>
                </a:solidFill>
              </a:rPr>
              <a:pPr/>
              <a:t>86</a:t>
            </a:fld>
            <a:endParaRPr lang="en-US" dirty="0">
              <a:solidFill>
                <a:schemeClr val="accent4">
                  <a:lumMod val="20000"/>
                  <a:lumOff val="80000"/>
                </a:schemeClr>
              </a:solidFill>
            </a:endParaRPr>
          </a:p>
        </p:txBody>
      </p:sp>
      <p:pic>
        <p:nvPicPr>
          <p:cNvPr id="3078" name="Picture 6" descr="C:\Users\Rae\Desktop\asherah-pole Hezekiah had them cut 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 y="1371600"/>
            <a:ext cx="3810000" cy="3152775"/>
          </a:xfrm>
          <a:prstGeom prst="roundRect">
            <a:avLst>
              <a:gd name="adj" fmla="val 11111"/>
            </a:avLst>
          </a:prstGeom>
          <a:ln w="190500" cap="rnd">
            <a:solidFill>
              <a:schemeClr val="accent2">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5720" y="35560"/>
            <a:ext cx="12115800" cy="990600"/>
          </a:xfrm>
          <a:prstGeom prst="rect">
            <a:avLst/>
          </a:prstGeom>
          <a:blipFill dpi="0" rotWithShape="1">
            <a:blip r:embed="rId4"/>
            <a:srcRect/>
            <a:stretch>
              <a:fillRect/>
            </a:stretch>
          </a:blipFill>
          <a:ln w="76200">
            <a:solidFill>
              <a:schemeClr val="accent5"/>
            </a:solidFill>
          </a:ln>
          <a:scene3d>
            <a:camera prst="orthographicFront"/>
            <a:lightRig rig="flat" dir="tl">
              <a:rot lat="0" lon="0" rev="6600000"/>
            </a:lightRig>
          </a:scene3d>
          <a:sp3d>
            <a:bevelT w="114300" prst="hardEdge"/>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BC005E"/>
                  </a:solidFill>
                </a:ln>
                <a:solidFill>
                  <a:schemeClr val="accent5"/>
                </a:solidFill>
                <a:effectLst>
                  <a:outerShdw blurRad="50800" dist="39000" dir="5460000" algn="tl">
                    <a:srgbClr val="000000">
                      <a:alpha val="38000"/>
                    </a:srgbClr>
                  </a:outerShdw>
                </a:effectLst>
                <a:latin typeface="Cooper Black" pitchFamily="18" charset="0"/>
              </a:rPr>
              <a:t>Jezebel &amp; Moon Goddess Worship</a:t>
            </a:r>
          </a:p>
        </p:txBody>
      </p:sp>
      <p:sp>
        <p:nvSpPr>
          <p:cNvPr id="13" name="Content Placeholder 2"/>
          <p:cNvSpPr txBox="1">
            <a:spLocks/>
          </p:cNvSpPr>
          <p:nvPr/>
        </p:nvSpPr>
        <p:spPr>
          <a:xfrm>
            <a:off x="533400" y="4800600"/>
            <a:ext cx="7848600" cy="2057400"/>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4">
                    <a:lumMod val="60000"/>
                    <a:lumOff val="40000"/>
                  </a:schemeClr>
                </a:solidFill>
                <a:effectLst>
                  <a:outerShdw blurRad="38100" dist="38100" dir="2700000" sx="0" sy="0" algn="tl">
                    <a:srgbClr val="000000">
                      <a:alpha val="43137"/>
                    </a:srgbClr>
                  </a:outerShdw>
                </a:effectLst>
              </a:rPr>
              <a:t>It was this forbidden practice which finally led to Judah’s captivity and the seventy years in Babylon even though many good kings destroyed the Asherah groves.</a:t>
            </a:r>
            <a:endParaRPr lang="en-US" sz="3200" dirty="0">
              <a:effectLst>
                <a:outerShdw blurRad="38100" dist="38100" dir="2700000" sx="0" sy="0" algn="tl">
                  <a:srgbClr val="000000">
                    <a:alpha val="43137"/>
                  </a:srgbClr>
                </a:outerShdw>
              </a:effectLst>
            </a:endParaRPr>
          </a:p>
        </p:txBody>
      </p:sp>
      <p:pic>
        <p:nvPicPr>
          <p:cNvPr id="14" name="Picture 3" descr="C:\Users\Rae\Desktop\Asherah - Yah's wife - consort of El ed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4470" y="4648199"/>
            <a:ext cx="2293129" cy="2066607"/>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53017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3" fill="hold" nodeType="after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wheel(3)">
                                      <p:cBhvr>
                                        <p:cTn id="13"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rgbClr val="DDEBCF"/>
            </a:gs>
            <a:gs pos="60000">
              <a:schemeClr val="accent6">
                <a:lumMod val="60000"/>
                <a:lumOff val="40000"/>
              </a:schemeClr>
            </a:gs>
            <a:gs pos="30000">
              <a:srgbClr val="E2C29C"/>
            </a:gs>
            <a:gs pos="89000">
              <a:schemeClr val="accent1">
                <a:lumMod val="20000"/>
                <a:lumOff val="80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4648200"/>
            <a:ext cx="3276600" cy="1475643"/>
          </a:xfrm>
        </p:spPr>
        <p:txBody>
          <a:bodyPr>
            <a:noAutofit/>
            <a:scene3d>
              <a:camera prst="orthographicFront"/>
              <a:lightRig rig="threePt" dir="t"/>
            </a:scene3d>
            <a:sp3d extrusionH="57150">
              <a:bevelT w="38100" h="38100"/>
            </a:sp3d>
          </a:bodyPr>
          <a:lstStyle/>
          <a:p>
            <a:pPr marL="0" indent="0" algn="r">
              <a:lnSpc>
                <a:spcPct val="120000"/>
              </a:lnSpc>
              <a:buNone/>
            </a:pPr>
            <a:r>
              <a:rPr lang="en-US" sz="2400" b="1" dirty="0">
                <a:solidFill>
                  <a:schemeClr val="accent3">
                    <a:lumMod val="50000"/>
                  </a:schemeClr>
                </a:solidFill>
              </a:rPr>
              <a:t>Modern Asherah poles </a:t>
            </a:r>
            <a:br>
              <a:rPr lang="en-US" sz="2400" b="1" dirty="0">
                <a:solidFill>
                  <a:schemeClr val="accent3">
                    <a:lumMod val="50000"/>
                  </a:schemeClr>
                </a:solidFill>
              </a:rPr>
            </a:br>
            <a:r>
              <a:rPr lang="en-US" sz="2400" b="1" dirty="0">
                <a:solidFill>
                  <a:schemeClr val="accent3">
                    <a:lumMod val="50000"/>
                  </a:schemeClr>
                </a:solidFill>
              </a:rPr>
              <a:t>still pay tribute to </a:t>
            </a:r>
            <a:br>
              <a:rPr lang="en-US" sz="2400" b="1" dirty="0">
                <a:solidFill>
                  <a:schemeClr val="accent3">
                    <a:lumMod val="50000"/>
                  </a:schemeClr>
                </a:solidFill>
              </a:rPr>
            </a:br>
            <a:r>
              <a:rPr lang="en-US" sz="2400" b="1" dirty="0">
                <a:solidFill>
                  <a:schemeClr val="accent3">
                    <a:lumMod val="50000"/>
                  </a:schemeClr>
                </a:solidFill>
              </a:rPr>
              <a:t>the moon goddess!   </a:t>
            </a:r>
          </a:p>
        </p:txBody>
      </p:sp>
      <p:sp>
        <p:nvSpPr>
          <p:cNvPr id="4" name="Slide Number Placeholder 3"/>
          <p:cNvSpPr>
            <a:spLocks noGrp="1"/>
          </p:cNvSpPr>
          <p:nvPr>
            <p:ph type="sldNum" sz="quarter" idx="12"/>
          </p:nvPr>
        </p:nvSpPr>
        <p:spPr/>
        <p:txBody>
          <a:bodyPr/>
          <a:lstStyle/>
          <a:p>
            <a:fld id="{AA4C6552-42F6-43F2-A3FB-E92E8C09004E}" type="slidenum">
              <a:rPr lang="en-US" smtClean="0"/>
              <a:pPr/>
              <a:t>87</a:t>
            </a:fld>
            <a:endParaRPr lang="en-US" dirty="0"/>
          </a:p>
        </p:txBody>
      </p:sp>
      <p:sp>
        <p:nvSpPr>
          <p:cNvPr id="15" name="Title 1"/>
          <p:cNvSpPr txBox="1">
            <a:spLocks/>
          </p:cNvSpPr>
          <p:nvPr/>
        </p:nvSpPr>
        <p:spPr>
          <a:xfrm>
            <a:off x="45720" y="35560"/>
            <a:ext cx="12115800" cy="990600"/>
          </a:xfrm>
          <a:prstGeom prst="rect">
            <a:avLst/>
          </a:prstGeom>
          <a:blipFill>
            <a:blip r:embed="rId3"/>
            <a:stretch>
              <a:fillRect/>
            </a:stretch>
          </a:blipFill>
          <a:ln w="76200">
            <a:solidFill>
              <a:schemeClr val="accent6">
                <a:lumMod val="75000"/>
              </a:schemeClr>
            </a:solidFill>
          </a:ln>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ysClr val="windowText" lastClr="000000"/>
                  </a:solidFill>
                </a:ln>
                <a:solidFill>
                  <a:schemeClr val="accent3">
                    <a:lumMod val="75000"/>
                  </a:schemeClr>
                </a:solidFill>
                <a:effectLst>
                  <a:outerShdw blurRad="50800" dist="39000" dir="5460000" algn="tl">
                    <a:srgbClr val="000000">
                      <a:alpha val="38000"/>
                    </a:srgbClr>
                  </a:outerShdw>
                </a:effectLst>
                <a:latin typeface="Cooper Black" pitchFamily="18" charset="0"/>
              </a:rPr>
              <a:t>Ancient &amp; Modern Asherah Poles</a:t>
            </a:r>
          </a:p>
        </p:txBody>
      </p:sp>
      <p:pic>
        <p:nvPicPr>
          <p:cNvPr id="8" name="Picture 2" descr="C:\Users\Rae\Desktop\asheroth pole 2000 B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3733800" cy="4308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5451229"/>
            <a:ext cx="4628535" cy="1015663"/>
          </a:xfrm>
          <a:prstGeom prst="rect">
            <a:avLst/>
          </a:prstGeom>
          <a:noFill/>
        </p:spPr>
        <p:txBody>
          <a:bodyPr wrap="square" rtlCol="0">
            <a:spAutoFit/>
          </a:bodyPr>
          <a:lstStyle/>
          <a:p>
            <a:r>
              <a:rPr lang="en-US" sz="2000" dirty="0"/>
              <a:t>C</a:t>
            </a:r>
            <a:r>
              <a:rPr lang="en-US" sz="1600" dirty="0"/>
              <a:t>3</a:t>
            </a:r>
            <a:r>
              <a:rPr lang="en-US" sz="2000" dirty="0"/>
              <a:t>. </a:t>
            </a:r>
            <a:r>
              <a:rPr lang="en-US" sz="2000" b="1" dirty="0"/>
              <a:t>2000 BCE </a:t>
            </a:r>
          </a:p>
          <a:p>
            <a:r>
              <a:rPr lang="en-US" sz="2000" dirty="0"/>
              <a:t>Relief impression from the royal libation cup of King </a:t>
            </a:r>
            <a:r>
              <a:rPr lang="en-US" sz="2000" dirty="0" err="1"/>
              <a:t>Gudea</a:t>
            </a:r>
            <a:r>
              <a:rPr lang="en-US" sz="2000" dirty="0"/>
              <a:t> of Lagash (Sumer)</a:t>
            </a:r>
          </a:p>
        </p:txBody>
      </p:sp>
      <p:pic>
        <p:nvPicPr>
          <p:cNvPr id="17" name="Picture 2" descr="C:\Users\Rae\Desktop\Asherah Pole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447800"/>
            <a:ext cx="3064961" cy="2819400"/>
          </a:xfrm>
          <a:prstGeom prst="roundRect">
            <a:avLst>
              <a:gd name="adj" fmla="val 11111"/>
            </a:avLst>
          </a:prstGeom>
          <a:ln w="190500" cap="rnd">
            <a:solidFill>
              <a:schemeClr val="accent3">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704496" y="1259919"/>
            <a:ext cx="3725504" cy="2154436"/>
          </a:xfrm>
          <a:prstGeom prst="rect">
            <a:avLst/>
          </a:prstGeom>
          <a:noFill/>
        </p:spPr>
        <p:txBody>
          <a:bodyPr wrap="square" rtlCol="0">
            <a:spAutoFit/>
          </a:bodyPr>
          <a:lstStyle/>
          <a:p>
            <a:r>
              <a:rPr lang="en-US" sz="2400" b="1" u="sng" dirty="0">
                <a:ln w="1905"/>
                <a:solidFill>
                  <a:srgbClr val="9E2A2A"/>
                </a:solidFill>
                <a:effectLst>
                  <a:innerShdw blurRad="69850" dist="43180" dir="5400000">
                    <a:srgbClr val="000000">
                      <a:alpha val="65000"/>
                    </a:srgbClr>
                  </a:innerShdw>
                </a:effectLst>
              </a:rPr>
              <a:t>Temple of Artemis </a:t>
            </a:r>
            <a:r>
              <a:rPr lang="en-US" sz="2400" b="1" u="sng" dirty="0" err="1">
                <a:ln w="1905"/>
                <a:solidFill>
                  <a:srgbClr val="9E2A2A"/>
                </a:solidFill>
                <a:effectLst>
                  <a:innerShdw blurRad="69850" dist="43180" dir="5400000">
                    <a:srgbClr val="000000">
                      <a:alpha val="65000"/>
                    </a:srgbClr>
                  </a:innerShdw>
                </a:effectLst>
              </a:rPr>
              <a:t>Ephesia</a:t>
            </a:r>
            <a:endParaRPr lang="en-US" sz="2400" b="1" u="sng" dirty="0">
              <a:ln w="1905"/>
              <a:solidFill>
                <a:srgbClr val="9E2A2A"/>
              </a:solidFill>
              <a:effectLst>
                <a:innerShdw blurRad="69850" dist="43180" dir="5400000">
                  <a:srgbClr val="000000">
                    <a:alpha val="65000"/>
                  </a:srgbClr>
                </a:innerShdw>
              </a:effectLst>
            </a:endParaRPr>
          </a:p>
          <a:p>
            <a:endParaRPr lang="en-US" sz="1000" b="1" dirty="0">
              <a:ln w="1905"/>
              <a:solidFill>
                <a:srgbClr val="9E2A2A"/>
              </a:solidFill>
              <a:effectLst>
                <a:innerShdw blurRad="69850" dist="43180" dir="5400000">
                  <a:srgbClr val="000000">
                    <a:alpha val="65000"/>
                  </a:srgbClr>
                </a:innerShdw>
              </a:effectLst>
            </a:endParaRPr>
          </a:p>
          <a:p>
            <a:r>
              <a:rPr lang="en-US" sz="2000" b="1" dirty="0">
                <a:ln w="1905"/>
                <a:solidFill>
                  <a:srgbClr val="9E2A2A"/>
                </a:solidFill>
                <a:effectLst>
                  <a:innerShdw blurRad="69850" dist="43180" dir="5400000">
                    <a:srgbClr val="000000">
                      <a:alpha val="65000"/>
                    </a:srgbClr>
                  </a:innerShdw>
                </a:effectLst>
              </a:rPr>
              <a:t>Paul (in Ephesus) preached the gospel message when he was confronted by the Artemis’ cult.  These people had no plans to abandon their goddess.</a:t>
            </a:r>
          </a:p>
        </p:txBody>
      </p:sp>
      <p:pic>
        <p:nvPicPr>
          <p:cNvPr id="1026" name="Picture 2" descr="C:\Users\Rae\Desktop\asherah pole mod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3590925"/>
            <a:ext cx="3457575" cy="2809875"/>
          </a:xfrm>
          <a:prstGeom prst="roundRect">
            <a:avLst>
              <a:gd name="adj" fmla="val 11111"/>
            </a:avLst>
          </a:prstGeom>
          <a:ln w="1905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784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rgbClr val="DDEBCF"/>
            </a:gs>
            <a:gs pos="60000">
              <a:schemeClr val="accent6">
                <a:lumMod val="60000"/>
                <a:lumOff val="40000"/>
              </a:schemeClr>
            </a:gs>
            <a:gs pos="30000">
              <a:srgbClr val="E2C29C"/>
            </a:gs>
            <a:gs pos="89000">
              <a:schemeClr val="accent1">
                <a:lumMod val="20000"/>
                <a:lumOff val="80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10896600" cy="5715000"/>
          </a:xfrm>
        </p:spPr>
        <p:txBody>
          <a:bodyPr>
            <a:normAutofit fontScale="92500" lnSpcReduction="10000"/>
            <a:scene3d>
              <a:camera prst="orthographicFront"/>
              <a:lightRig rig="threePt" dir="t"/>
            </a:scene3d>
            <a:sp3d extrusionH="57150">
              <a:bevelT w="38100" h="38100"/>
            </a:sp3d>
          </a:bodyPr>
          <a:lstStyle/>
          <a:p>
            <a:pPr marL="0" indent="0">
              <a:lnSpc>
                <a:spcPct val="120000"/>
              </a:lnSpc>
              <a:buNone/>
            </a:pPr>
            <a:r>
              <a:rPr lang="en-US" b="1" dirty="0">
                <a:solidFill>
                  <a:srgbClr val="0070C0"/>
                </a:solidFill>
                <a:effectLst>
                  <a:outerShdw blurRad="38100" dist="38100" dir="2700000" algn="tl">
                    <a:srgbClr val="000000">
                      <a:alpha val="43137"/>
                    </a:srgbClr>
                  </a:outerShdw>
                </a:effectLst>
              </a:rPr>
              <a:t>Yahuah</a:t>
            </a:r>
            <a:r>
              <a:rPr lang="en-US" b="1" dirty="0">
                <a:solidFill>
                  <a:srgbClr val="793F25"/>
                </a:solidFill>
                <a:effectLst>
                  <a:outerShdw blurRad="38100" dist="38100" dir="2700000" algn="tl">
                    <a:srgbClr val="000000">
                      <a:alpha val="43137"/>
                    </a:srgbClr>
                  </a:outerShdw>
                </a:effectLst>
              </a:rPr>
              <a:t> absolutely detested the worship of His people </a:t>
            </a:r>
            <a:r>
              <a:rPr lang="en-US" b="1" dirty="0">
                <a:solidFill>
                  <a:srgbClr val="C00000"/>
                </a:solidFill>
                <a:effectLst>
                  <a:outerShdw blurRad="38100" dist="38100" dir="2700000" algn="tl">
                    <a:srgbClr val="000000">
                      <a:alpha val="43137"/>
                    </a:srgbClr>
                  </a:outerShdw>
                </a:effectLst>
              </a:rPr>
              <a:t>to visit the tree poles in the high places and groves - paying tribute to the moon goddess!  </a:t>
            </a:r>
          </a:p>
          <a:p>
            <a:pPr>
              <a:lnSpc>
                <a:spcPct val="120000"/>
              </a:lnSpc>
            </a:pPr>
            <a:r>
              <a:rPr lang="en-US" b="1" dirty="0">
                <a:solidFill>
                  <a:srgbClr val="C00000"/>
                </a:solidFill>
                <a:effectLst>
                  <a:outerShdw blurRad="38100" dist="38100" dir="2700000" algn="tl">
                    <a:srgbClr val="000000">
                      <a:alpha val="43137"/>
                    </a:srgbClr>
                  </a:outerShdw>
                </a:effectLst>
              </a:rPr>
              <a:t>Deut 16:21-22  </a:t>
            </a:r>
            <a:r>
              <a:rPr lang="en-US" b="1" dirty="0">
                <a:solidFill>
                  <a:srgbClr val="793F25"/>
                </a:solidFill>
                <a:effectLst>
                  <a:outerShdw blurRad="38100" dist="38100" dir="2700000" algn="tl">
                    <a:srgbClr val="000000">
                      <a:alpha val="43137"/>
                    </a:srgbClr>
                  </a:outerShdw>
                </a:effectLst>
              </a:rPr>
              <a:t>Thou shalt not plant thee a grove of any trees near unto the altar of </a:t>
            </a:r>
            <a:r>
              <a:rPr lang="en-US" b="1" dirty="0">
                <a:solidFill>
                  <a:srgbClr val="0070C0"/>
                </a:solidFill>
                <a:effectLst>
                  <a:outerShdw blurRad="38100" dist="38100" dir="2700000" algn="tl">
                    <a:srgbClr val="000000">
                      <a:alpha val="43137"/>
                    </a:srgbClr>
                  </a:outerShdw>
                </a:effectLst>
              </a:rPr>
              <a:t>Yahuah</a:t>
            </a:r>
            <a:r>
              <a:rPr lang="en-US" b="1" dirty="0">
                <a:solidFill>
                  <a:srgbClr val="793F25"/>
                </a:solidFill>
                <a:effectLst>
                  <a:outerShdw blurRad="38100" dist="38100" dir="2700000" algn="tl">
                    <a:srgbClr val="000000">
                      <a:alpha val="43137"/>
                    </a:srgbClr>
                  </a:outerShdw>
                </a:effectLst>
              </a:rPr>
              <a:t> thy Elohim … </a:t>
            </a:r>
            <a:r>
              <a:rPr lang="en-US" b="1" dirty="0">
                <a:solidFill>
                  <a:srgbClr val="C00000"/>
                </a:solidFill>
                <a:effectLst>
                  <a:outerShdw blurRad="38100" dist="38100" dir="2700000" algn="tl">
                    <a:srgbClr val="000000">
                      <a:alpha val="43137"/>
                    </a:srgbClr>
                  </a:outerShdw>
                </a:effectLst>
              </a:rPr>
              <a:t>22</a:t>
            </a:r>
            <a:r>
              <a:rPr lang="en-US" b="1" dirty="0">
                <a:solidFill>
                  <a:srgbClr val="793F25"/>
                </a:solidFill>
                <a:effectLst>
                  <a:outerShdw blurRad="38100" dist="38100" dir="2700000" algn="tl">
                    <a:srgbClr val="000000">
                      <a:alpha val="43137"/>
                    </a:srgbClr>
                  </a:outerShdw>
                </a:effectLst>
              </a:rPr>
              <a:t>  Neither shalt thou set thee up any image.</a:t>
            </a:r>
          </a:p>
          <a:p>
            <a:pPr>
              <a:lnSpc>
                <a:spcPct val="120000"/>
              </a:lnSpc>
            </a:pPr>
            <a:r>
              <a:rPr lang="en-US" b="1" dirty="0">
                <a:solidFill>
                  <a:srgbClr val="C00000"/>
                </a:solidFill>
                <a:effectLst>
                  <a:outerShdw blurRad="38100" dist="38100" dir="2700000" algn="tl">
                    <a:srgbClr val="000000">
                      <a:alpha val="43137"/>
                    </a:srgbClr>
                  </a:outerShdw>
                </a:effectLst>
              </a:rPr>
              <a:t>1 Kings 11:5  [985 BC]  </a:t>
            </a:r>
            <a:r>
              <a:rPr lang="en-US" b="1" dirty="0">
                <a:solidFill>
                  <a:srgbClr val="793F25"/>
                </a:solidFill>
                <a:effectLst>
                  <a:outerShdw blurRad="38100" dist="38100" dir="2700000" algn="tl">
                    <a:srgbClr val="000000">
                      <a:alpha val="43137"/>
                    </a:srgbClr>
                  </a:outerShdw>
                </a:effectLst>
              </a:rPr>
              <a:t>Solomon went after Ashtoreth the goddess of the Zidonians, and after </a:t>
            </a:r>
            <a:r>
              <a:rPr lang="en-US" b="1" dirty="0" err="1">
                <a:solidFill>
                  <a:srgbClr val="793F25"/>
                </a:solidFill>
                <a:effectLst>
                  <a:outerShdw blurRad="38100" dist="38100" dir="2700000" algn="tl">
                    <a:srgbClr val="000000">
                      <a:alpha val="43137"/>
                    </a:srgbClr>
                  </a:outerShdw>
                </a:effectLst>
              </a:rPr>
              <a:t>Milcom</a:t>
            </a:r>
            <a:r>
              <a:rPr lang="en-US" b="1" dirty="0">
                <a:solidFill>
                  <a:srgbClr val="793F25"/>
                </a:solidFill>
                <a:effectLst>
                  <a:outerShdw blurRad="38100" dist="38100" dir="2700000" algn="tl">
                    <a:srgbClr val="000000">
                      <a:alpha val="43137"/>
                    </a:srgbClr>
                  </a:outerShdw>
                </a:effectLst>
              </a:rPr>
              <a:t> the abomination of the Ammonites.</a:t>
            </a:r>
          </a:p>
          <a:p>
            <a:pPr>
              <a:lnSpc>
                <a:spcPct val="120000"/>
              </a:lnSpc>
            </a:pPr>
            <a:r>
              <a:rPr lang="en-US" b="1" dirty="0">
                <a:solidFill>
                  <a:srgbClr val="C00000"/>
                </a:solidFill>
                <a:effectLst>
                  <a:outerShdw blurRad="38100" dist="38100" dir="2700000" algn="tl">
                    <a:srgbClr val="000000">
                      <a:alpha val="43137"/>
                    </a:srgbClr>
                  </a:outerShdw>
                </a:effectLst>
              </a:rPr>
              <a:t>1 Kings 11:33  [985 BC]  </a:t>
            </a:r>
            <a:r>
              <a:rPr lang="en-US" b="1" dirty="0">
                <a:solidFill>
                  <a:srgbClr val="793F25"/>
                </a:solidFill>
                <a:effectLst>
                  <a:outerShdw blurRad="38100" dist="38100" dir="2700000" algn="tl">
                    <a:srgbClr val="000000">
                      <a:alpha val="43137"/>
                    </a:srgbClr>
                  </a:outerShdw>
                </a:effectLst>
              </a:rPr>
              <a:t>They have forsaken me, and have worshipped Ashtoreth the goddess of the Zidonians, </a:t>
            </a:r>
            <a:r>
              <a:rPr lang="en-US" b="1" dirty="0" err="1">
                <a:solidFill>
                  <a:srgbClr val="793F25"/>
                </a:solidFill>
                <a:effectLst>
                  <a:outerShdw blurRad="38100" dist="38100" dir="2700000" algn="tl">
                    <a:srgbClr val="000000">
                      <a:alpha val="43137"/>
                    </a:srgbClr>
                  </a:outerShdw>
                </a:effectLst>
              </a:rPr>
              <a:t>Chemosh</a:t>
            </a:r>
            <a:r>
              <a:rPr lang="en-US" b="1" dirty="0">
                <a:solidFill>
                  <a:srgbClr val="793F25"/>
                </a:solidFill>
                <a:effectLst>
                  <a:outerShdw blurRad="38100" dist="38100" dir="2700000" algn="tl">
                    <a:srgbClr val="000000">
                      <a:alpha val="43137"/>
                    </a:srgbClr>
                  </a:outerShdw>
                </a:effectLst>
              </a:rPr>
              <a:t> the god of the Moabites, and </a:t>
            </a:r>
            <a:r>
              <a:rPr lang="en-US" b="1" dirty="0" err="1">
                <a:solidFill>
                  <a:srgbClr val="793F25"/>
                </a:solidFill>
                <a:effectLst>
                  <a:outerShdw blurRad="38100" dist="38100" dir="2700000" algn="tl">
                    <a:srgbClr val="000000">
                      <a:alpha val="43137"/>
                    </a:srgbClr>
                  </a:outerShdw>
                </a:effectLst>
              </a:rPr>
              <a:t>Milcom</a:t>
            </a:r>
            <a:r>
              <a:rPr lang="en-US" b="1" dirty="0">
                <a:solidFill>
                  <a:srgbClr val="793F25"/>
                </a:solidFill>
                <a:effectLst>
                  <a:outerShdw blurRad="38100" dist="38100" dir="2700000" algn="tl">
                    <a:srgbClr val="000000">
                      <a:alpha val="43137"/>
                    </a:srgbClr>
                  </a:outerShdw>
                </a:effectLst>
              </a:rPr>
              <a:t> the god of the children of Ammon, and have not walked in my ways, to do that which is right in mine eyes, and to keep my statutes and my judgments, as did David his father.  </a:t>
            </a:r>
          </a:p>
          <a:p>
            <a:r>
              <a:rPr lang="en-US" b="1" dirty="0">
                <a:solidFill>
                  <a:srgbClr val="C00000"/>
                </a:solidFill>
                <a:effectLst>
                  <a:outerShdw blurRad="38100" dist="38100" dir="2700000" algn="tl">
                    <a:srgbClr val="000000">
                      <a:alpha val="43137"/>
                    </a:srgbClr>
                  </a:outerShdw>
                </a:effectLst>
                <a:latin typeface="Comic Sans MS" pitchFamily="66" charset="0"/>
              </a:rPr>
              <a:t>These groves were an abomination to </a:t>
            </a:r>
            <a:r>
              <a:rPr lang="en-US" b="1" dirty="0">
                <a:solidFill>
                  <a:srgbClr val="0070C0"/>
                </a:solidFill>
                <a:effectLst>
                  <a:outerShdw blurRad="38100" dist="38100" dir="2700000" algn="tl">
                    <a:srgbClr val="000000">
                      <a:alpha val="43137"/>
                    </a:srgbClr>
                  </a:outerShdw>
                </a:effectLst>
                <a:latin typeface="Comic Sans MS" pitchFamily="66" charset="0"/>
              </a:rPr>
              <a:t>Yahuah.  </a:t>
            </a:r>
            <a:r>
              <a:rPr lang="en-US" b="1" dirty="0">
                <a:solidFill>
                  <a:srgbClr val="C00000"/>
                </a:solidFill>
                <a:effectLst>
                  <a:outerShdw blurRad="38100" dist="38100" dir="2700000" algn="tl">
                    <a:srgbClr val="000000">
                      <a:alpha val="43137"/>
                    </a:srgbClr>
                  </a:outerShdw>
                </a:effectLst>
                <a:latin typeface="Comic Sans MS" pitchFamily="66" charset="0"/>
              </a:rPr>
              <a:t>Why?  </a:t>
            </a:r>
          </a:p>
        </p:txBody>
      </p:sp>
      <p:sp>
        <p:nvSpPr>
          <p:cNvPr id="4" name="Slide Number Placeholder 3"/>
          <p:cNvSpPr>
            <a:spLocks noGrp="1"/>
          </p:cNvSpPr>
          <p:nvPr>
            <p:ph type="sldNum" sz="quarter" idx="12"/>
          </p:nvPr>
        </p:nvSpPr>
        <p:spPr/>
        <p:txBody>
          <a:bodyPr/>
          <a:lstStyle/>
          <a:p>
            <a:fld id="{AA4C6552-42F6-43F2-A3FB-E92E8C09004E}" type="slidenum">
              <a:rPr lang="en-US" smtClean="0"/>
              <a:pPr/>
              <a:t>88</a:t>
            </a:fld>
            <a:endParaRPr lang="en-US" dirty="0"/>
          </a:p>
        </p:txBody>
      </p:sp>
      <p:sp>
        <p:nvSpPr>
          <p:cNvPr id="15" name="Title 1"/>
          <p:cNvSpPr txBox="1">
            <a:spLocks/>
          </p:cNvSpPr>
          <p:nvPr/>
        </p:nvSpPr>
        <p:spPr>
          <a:xfrm>
            <a:off x="45720" y="35560"/>
            <a:ext cx="12115800" cy="990600"/>
          </a:xfrm>
          <a:prstGeom prst="rect">
            <a:avLst/>
          </a:prstGeom>
          <a:blipFill dpi="0" rotWithShape="1">
            <a:blip r:embed="rId3"/>
            <a:srcRect/>
            <a:stretch>
              <a:fillRect/>
            </a:stretch>
          </a:blipFill>
          <a:ln w="76200">
            <a:solidFill>
              <a:schemeClr val="accent6">
                <a:lumMod val="75000"/>
              </a:schemeClr>
            </a:solidFill>
          </a:ln>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ysClr val="windowText" lastClr="000000"/>
                  </a:solidFill>
                </a:ln>
                <a:solidFill>
                  <a:schemeClr val="accent4">
                    <a:lumMod val="75000"/>
                  </a:schemeClr>
                </a:solidFill>
                <a:effectLst>
                  <a:outerShdw blurRad="50800" dist="39000" dir="5460000" algn="tl">
                    <a:srgbClr val="000000">
                      <a:alpha val="38000"/>
                    </a:srgbClr>
                  </a:outerShdw>
                </a:effectLst>
                <a:latin typeface="Cooper Black" pitchFamily="18" charset="0"/>
              </a:rPr>
              <a:t>Stay Away from the Groves!</a:t>
            </a:r>
          </a:p>
        </p:txBody>
      </p:sp>
    </p:spTree>
    <p:extLst>
      <p:ext uri="{BB962C8B-B14F-4D97-AF65-F5344CB8AC3E}">
        <p14:creationId xmlns:p14="http://schemas.microsoft.com/office/powerpoint/2010/main" val="365840506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rgbClr val="DDEBCF"/>
            </a:gs>
            <a:gs pos="60000">
              <a:schemeClr val="accent6">
                <a:lumMod val="60000"/>
                <a:lumOff val="40000"/>
              </a:schemeClr>
            </a:gs>
            <a:gs pos="30000">
              <a:srgbClr val="E2C29C"/>
            </a:gs>
            <a:gs pos="89000">
              <a:schemeClr val="accent1">
                <a:lumMod val="20000"/>
                <a:lumOff val="80000"/>
              </a:schemeClr>
            </a:gs>
          </a:gsLst>
          <a:lin ang="135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1066800"/>
            <a:ext cx="4953000" cy="985837"/>
          </a:xfrm>
        </p:spPr>
        <p:txBody>
          <a:bodyPr>
            <a:normAutofit fontScale="92500"/>
            <a:scene3d>
              <a:camera prst="orthographicFront"/>
              <a:lightRig rig="threePt" dir="t"/>
            </a:scene3d>
            <a:sp3d extrusionH="57150">
              <a:bevelT w="38100" h="38100"/>
            </a:sp3d>
          </a:bodyPr>
          <a:lstStyle/>
          <a:p>
            <a:pPr marL="0" indent="0" algn="ctr">
              <a:buNone/>
            </a:pPr>
            <a:r>
              <a:rPr lang="en-US" b="1" dirty="0">
                <a:solidFill>
                  <a:srgbClr val="793F25"/>
                </a:solidFill>
                <a:effectLst>
                  <a:outerShdw blurRad="38100" dist="38100" dir="2700000" algn="tl">
                    <a:srgbClr val="000000">
                      <a:alpha val="43137"/>
                    </a:srgbClr>
                  </a:outerShdw>
                </a:effectLst>
              </a:rPr>
              <a:t>Compare the Ashtoreth tree pole </a:t>
            </a:r>
            <a:br>
              <a:rPr lang="en-US" b="1" dirty="0">
                <a:solidFill>
                  <a:srgbClr val="793F25"/>
                </a:solidFill>
                <a:effectLst>
                  <a:outerShdw blurRad="38100" dist="38100" dir="2700000" algn="tl">
                    <a:srgbClr val="000000">
                      <a:alpha val="43137"/>
                    </a:srgbClr>
                  </a:outerShdw>
                </a:effectLst>
              </a:rPr>
            </a:br>
            <a:r>
              <a:rPr lang="en-US" b="1" dirty="0">
                <a:solidFill>
                  <a:srgbClr val="793F25"/>
                </a:solidFill>
                <a:effectLst>
                  <a:outerShdw blurRad="38100" dist="38100" dir="2700000" algn="tl">
                    <a:srgbClr val="000000">
                      <a:alpha val="43137"/>
                    </a:srgbClr>
                  </a:outerShdw>
                </a:effectLst>
              </a:rPr>
              <a:t>with The Garden Tree Pole. </a:t>
            </a:r>
          </a:p>
        </p:txBody>
      </p:sp>
      <p:sp>
        <p:nvSpPr>
          <p:cNvPr id="4" name="Slide Number Placeholder 3"/>
          <p:cNvSpPr>
            <a:spLocks noGrp="1"/>
          </p:cNvSpPr>
          <p:nvPr>
            <p:ph type="sldNum" sz="quarter" idx="12"/>
          </p:nvPr>
        </p:nvSpPr>
        <p:spPr>
          <a:xfrm>
            <a:off x="11339513" y="6354921"/>
            <a:ext cx="700087" cy="503079"/>
          </a:xfrm>
        </p:spPr>
        <p:txBody>
          <a:bodyPr/>
          <a:lstStyle/>
          <a:p>
            <a:fld id="{AA4C6552-42F6-43F2-A3FB-E92E8C09004E}" type="slidenum">
              <a:rPr lang="en-US" smtClean="0"/>
              <a:pPr/>
              <a:t>89</a:t>
            </a:fld>
            <a:endParaRPr lang="en-US" dirty="0"/>
          </a:p>
        </p:txBody>
      </p:sp>
      <p:pic>
        <p:nvPicPr>
          <p:cNvPr id="3074" name="Picture 2" descr="C:\Users\Rae\Desktop\Asherah grov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5489600" cy="3581400"/>
          </a:xfrm>
          <a:prstGeom prst="round2DiagRect">
            <a:avLst>
              <a:gd name="adj1" fmla="val 16667"/>
              <a:gd name="adj2" fmla="val 0"/>
            </a:avLst>
          </a:prstGeom>
          <a:ln w="76200" cap="sq">
            <a:solidFill>
              <a:schemeClr val="bg2">
                <a:lumMod val="90000"/>
              </a:schemeClr>
            </a:solidFill>
            <a:miter lim="800000"/>
          </a:ln>
          <a:effectLst>
            <a:outerShdw blurRad="254000" algn="tl" rotWithShape="0">
              <a:srgbClr val="000000">
                <a:alpha val="43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76" name="Picture 4" descr="C:\Users\Rae\Desktop\moons &amp; gods\eden s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976437"/>
            <a:ext cx="4490342" cy="3943082"/>
          </a:xfrm>
          <a:prstGeom prst="roundRect">
            <a:avLst>
              <a:gd name="adj" fmla="val 11111"/>
            </a:avLst>
          </a:prstGeom>
          <a:ln w="190500" cap="rnd">
            <a:solidFill>
              <a:schemeClr val="accent6">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relaxedInset"/>
            <a:extrusionClr>
              <a:srgbClr val="FFFFFF"/>
            </a:extrusionClr>
          </a:sp3d>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407920" y="1371600"/>
            <a:ext cx="2209800" cy="3581400"/>
          </a:xfrm>
          <a:prstGeom prst="roundRect">
            <a:avLst/>
          </a:prstGeom>
          <a:noFill/>
          <a:ln w="123825">
            <a:solidFill>
              <a:srgbClr val="FC5D0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3531" y="5105400"/>
            <a:ext cx="5629363" cy="132343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This is the tree pole of </a:t>
            </a:r>
            <a:b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b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Ashtoreth moon worship</a:t>
            </a:r>
            <a:r>
              <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14" name="Rounded Rectangle 13"/>
          <p:cNvSpPr/>
          <p:nvPr/>
        </p:nvSpPr>
        <p:spPr>
          <a:xfrm>
            <a:off x="9273540" y="2157278"/>
            <a:ext cx="1219200" cy="3581400"/>
          </a:xfrm>
          <a:prstGeom prst="roundRect">
            <a:avLst/>
          </a:prstGeom>
          <a:noFill/>
          <a:ln w="117475">
            <a:solidFill>
              <a:srgbClr val="FC5D04"/>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6400800" y="6021436"/>
            <a:ext cx="5404742" cy="985837"/>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793F25"/>
                </a:solidFill>
                <a:effectLst>
                  <a:outerShdw blurRad="38100" dist="38100" dir="2700000" algn="tl">
                    <a:srgbClr val="000000">
                      <a:alpha val="43137"/>
                    </a:srgbClr>
                  </a:outerShdw>
                </a:effectLst>
              </a:rPr>
              <a:t>Did the abomination of worship </a:t>
            </a:r>
            <a:br>
              <a:rPr lang="en-US" b="1" dirty="0">
                <a:solidFill>
                  <a:srgbClr val="793F25"/>
                </a:solidFill>
                <a:effectLst>
                  <a:outerShdw blurRad="38100" dist="38100" dir="2700000" algn="tl">
                    <a:srgbClr val="000000">
                      <a:alpha val="43137"/>
                    </a:srgbClr>
                  </a:outerShdw>
                </a:effectLst>
              </a:rPr>
            </a:br>
            <a:r>
              <a:rPr lang="en-US" b="1" dirty="0">
                <a:solidFill>
                  <a:srgbClr val="793F25"/>
                </a:solidFill>
                <a:effectLst>
                  <a:outerShdw blurRad="38100" dist="38100" dir="2700000" algn="tl">
                    <a:srgbClr val="000000">
                      <a:alpha val="43137"/>
                    </a:srgbClr>
                  </a:outerShdw>
                </a:effectLst>
              </a:rPr>
              <a:t>start here … “at the tree” ?</a:t>
            </a:r>
          </a:p>
        </p:txBody>
      </p:sp>
      <p:sp>
        <p:nvSpPr>
          <p:cNvPr id="17" name="Title 1"/>
          <p:cNvSpPr txBox="1">
            <a:spLocks/>
          </p:cNvSpPr>
          <p:nvPr/>
        </p:nvSpPr>
        <p:spPr>
          <a:xfrm>
            <a:off x="45720" y="35560"/>
            <a:ext cx="12115800" cy="990600"/>
          </a:xfrm>
          <a:prstGeom prst="rect">
            <a:avLst/>
          </a:prstGeom>
          <a:blipFill dpi="0" rotWithShape="1">
            <a:blip r:embed="rId5">
              <a:alphaModFix amt="43000"/>
            </a:blip>
            <a:srcRect/>
            <a:stretch>
              <a:fillRect/>
            </a:stretch>
          </a:blipFill>
          <a:ln w="76200">
            <a:solidFill>
              <a:schemeClr val="accent6">
                <a:lumMod val="75000"/>
              </a:schemeClr>
            </a:solidFill>
          </a:ln>
          <a:scene3d>
            <a:camera prst="orthographicFront"/>
            <a:lightRig rig="flat" dir="tl">
              <a:rot lat="0" lon="0" rev="6600000"/>
            </a:lightRig>
          </a:scene3d>
          <a:sp3d>
            <a:bevelT/>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793F25"/>
                </a:solidFill>
                <a:effectLst>
                  <a:outerShdw blurRad="50800" dist="39000" dir="5460000" algn="tl">
                    <a:srgbClr val="000000">
                      <a:alpha val="38000"/>
                    </a:srgbClr>
                  </a:outerShdw>
                </a:effectLst>
                <a:latin typeface="Cooper Black" pitchFamily="18" charset="0"/>
              </a:rPr>
              <a:t>The Groves </a:t>
            </a:r>
            <a:r>
              <a:rPr lang="en-US" sz="4800" b="1" dirty="0">
                <a:ln w="11430">
                  <a:solidFill>
                    <a:srgbClr val="9E2A2A"/>
                  </a:solidFill>
                </a:ln>
                <a:solidFill>
                  <a:schemeClr val="accent4"/>
                </a:solidFill>
                <a:effectLst>
                  <a:outerShdw blurRad="50800" dist="39000" dir="5460000" algn="tl">
                    <a:srgbClr val="000000">
                      <a:alpha val="38000"/>
                    </a:srgbClr>
                  </a:outerShdw>
                </a:effectLst>
                <a:latin typeface="Cooper Black" pitchFamily="18" charset="0"/>
              </a:rPr>
              <a:t>&amp;</a:t>
            </a:r>
            <a:r>
              <a:rPr lang="en-US" sz="4800" b="1" dirty="0">
                <a:ln w="11430"/>
                <a:solidFill>
                  <a:schemeClr val="accent6">
                    <a:lumMod val="75000"/>
                  </a:schemeClr>
                </a:solidFill>
                <a:effectLst>
                  <a:outerShdw blurRad="50800" dist="39000" dir="5460000" algn="tl">
                    <a:srgbClr val="000000">
                      <a:alpha val="38000"/>
                    </a:srgbClr>
                  </a:outerShdw>
                </a:effectLst>
                <a:latin typeface="Cooper Black" pitchFamily="18" charset="0"/>
              </a:rPr>
              <a:t> The Garden</a:t>
            </a:r>
          </a:p>
        </p:txBody>
      </p:sp>
    </p:spTree>
    <p:extLst>
      <p:ext uri="{BB962C8B-B14F-4D97-AF65-F5344CB8AC3E}">
        <p14:creationId xmlns:p14="http://schemas.microsoft.com/office/powerpoint/2010/main" val="4456372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par>
                                <p:cTn id="8" presetID="21" presetClass="entr" presetSubtype="1"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outVertical)">
                                      <p:cBhvr>
                                        <p:cTn id="15" dur="1500"/>
                                        <p:tgtEl>
                                          <p:spTgt spid="3076"/>
                                        </p:tgtEl>
                                      </p:cBhvr>
                                    </p:animEffect>
                                  </p:childTnLst>
                                </p:cTn>
                              </p:par>
                            </p:childTnLst>
                          </p:cTn>
                        </p:par>
                        <p:par>
                          <p:cTn id="16" fill="hold">
                            <p:stCondLst>
                              <p:cond delay="1500"/>
                            </p:stCondLst>
                            <p:childTnLst>
                              <p:par>
                                <p:cTn id="17" presetID="22" presetClass="entr" presetSubtype="1" fill="hold" nodeType="after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1500"/>
                                        <p:tgtEl>
                                          <p:spTgt spid="3">
                                            <p:txEl>
                                              <p:pRg st="0" end="0"/>
                                            </p:txEl>
                                          </p:spTgt>
                                        </p:tgtEl>
                                      </p:cBhvr>
                                    </p:animEffect>
                                  </p:childTnLst>
                                </p:cTn>
                              </p:par>
                            </p:childTnLst>
                          </p:cTn>
                        </p:par>
                        <p:par>
                          <p:cTn id="20" fill="hold">
                            <p:stCondLst>
                              <p:cond delay="3250"/>
                            </p:stCondLst>
                            <p:childTnLst>
                              <p:par>
                                <p:cTn id="21" presetID="21" presetClass="entr" presetSubtype="1" fill="hold" grpId="0" nodeType="afterEffect">
                                  <p:stCondLst>
                                    <p:cond delay="150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barn(outVertical)">
                                      <p:cBhvr>
                                        <p:cTn id="28" dur="1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0" y="3581400"/>
            <a:ext cx="10820400" cy="2840123"/>
          </a:xfrm>
          <a:effectLst>
            <a:glow rad="495300">
              <a:schemeClr val="accent4">
                <a:lumMod val="75000"/>
              </a:schemeClr>
            </a:glow>
          </a:effectLst>
        </p:spPr>
        <p:txBody>
          <a:bodyPr>
            <a:norm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marL="514350" indent="-514350">
              <a:buAutoNum type="arabicPlain" startAt="3"/>
            </a:pPr>
            <a:r>
              <a:rPr lang="en-US" sz="4400" b="1" dirty="0">
                <a:ln w="6350">
                  <a:solidFill>
                    <a:schemeClr val="bg1"/>
                  </a:solidFill>
                </a:ln>
                <a:solidFill>
                  <a:srgbClr val="002060"/>
                </a:solidFill>
                <a:effectLst>
                  <a:outerShdw blurRad="50800" dist="39000" dir="5460000" algn="tl">
                    <a:srgbClr val="000000">
                      <a:alpha val="38000"/>
                    </a:srgbClr>
                  </a:outerShdw>
                </a:effectLst>
              </a:rPr>
              <a:t>Who may ascend into the hill of Yahuah?  </a:t>
            </a:r>
            <a:br>
              <a:rPr lang="en-US" sz="4400" b="1" dirty="0">
                <a:ln w="6350">
                  <a:solidFill>
                    <a:schemeClr val="bg1"/>
                  </a:solidFill>
                </a:ln>
                <a:solidFill>
                  <a:srgbClr val="002060"/>
                </a:solidFill>
                <a:effectLst>
                  <a:outerShdw blurRad="50800" dist="39000" dir="5460000" algn="tl">
                    <a:srgbClr val="000000">
                      <a:alpha val="38000"/>
                    </a:srgbClr>
                  </a:outerShdw>
                </a:effectLst>
              </a:rPr>
            </a:br>
            <a:r>
              <a:rPr lang="en-US" sz="4400" b="1" dirty="0">
                <a:ln w="6350">
                  <a:solidFill>
                    <a:schemeClr val="bg1"/>
                  </a:solidFill>
                </a:ln>
                <a:solidFill>
                  <a:srgbClr val="002060"/>
                </a:solidFill>
                <a:effectLst>
                  <a:outerShdw blurRad="50800" dist="39000" dir="5460000" algn="tl">
                    <a:srgbClr val="000000">
                      <a:alpha val="38000"/>
                    </a:srgbClr>
                  </a:outerShdw>
                </a:effectLst>
              </a:rPr>
              <a:t>Or who may stand in His holy place? </a:t>
            </a:r>
          </a:p>
          <a:p>
            <a:pPr marL="514350" indent="-514350">
              <a:buAutoNum type="arabicPlain" startAt="3"/>
            </a:pPr>
            <a:r>
              <a:rPr lang="en-US" sz="4400" b="1" dirty="0">
                <a:ln w="6350">
                  <a:solidFill>
                    <a:schemeClr val="bg1"/>
                  </a:solidFill>
                </a:ln>
                <a:solidFill>
                  <a:srgbClr val="002060"/>
                </a:solidFill>
                <a:effectLst>
                  <a:outerShdw blurRad="50800" dist="39000" dir="5460000" algn="tl">
                    <a:srgbClr val="000000">
                      <a:alpha val="38000"/>
                    </a:srgbClr>
                  </a:outerShdw>
                </a:effectLst>
              </a:rPr>
              <a:t>He who has clean hands and a pure heart, </a:t>
            </a:r>
            <a:br>
              <a:rPr lang="en-US" sz="4400" b="1" dirty="0">
                <a:ln w="6350">
                  <a:solidFill>
                    <a:schemeClr val="bg1"/>
                  </a:solidFill>
                </a:ln>
                <a:solidFill>
                  <a:srgbClr val="002060"/>
                </a:solidFill>
                <a:effectLst>
                  <a:outerShdw blurRad="50800" dist="39000" dir="5460000" algn="tl">
                    <a:srgbClr val="000000">
                      <a:alpha val="38000"/>
                    </a:srgbClr>
                  </a:outerShdw>
                </a:effectLst>
              </a:rPr>
            </a:br>
            <a:r>
              <a:rPr lang="en-US" sz="4400" b="1" dirty="0">
                <a:ln w="6350">
                  <a:solidFill>
                    <a:schemeClr val="bg1"/>
                  </a:solidFill>
                </a:ln>
                <a:solidFill>
                  <a:srgbClr val="C00000"/>
                </a:solidFill>
                <a:effectLst>
                  <a:outerShdw blurRad="50800" dist="39000" dir="5460000" algn="tl">
                    <a:srgbClr val="000000">
                      <a:alpha val="38000"/>
                    </a:srgbClr>
                  </a:outerShdw>
                </a:effectLst>
              </a:rPr>
              <a:t>Who </a:t>
            </a:r>
            <a:r>
              <a:rPr lang="en-US" sz="4400" b="1" u="sng" dirty="0">
                <a:ln w="6350">
                  <a:solidFill>
                    <a:schemeClr val="bg1"/>
                  </a:solidFill>
                </a:ln>
                <a:solidFill>
                  <a:srgbClr val="C00000"/>
                </a:solidFill>
                <a:effectLst>
                  <a:outerShdw blurRad="50800" dist="39000" dir="5460000" algn="tl">
                    <a:srgbClr val="000000">
                      <a:alpha val="38000"/>
                    </a:srgbClr>
                  </a:outerShdw>
                </a:effectLst>
              </a:rPr>
              <a:t>has</a:t>
            </a:r>
            <a:r>
              <a:rPr lang="en-US" sz="4400" b="1" dirty="0">
                <a:ln w="6350">
                  <a:solidFill>
                    <a:schemeClr val="bg1"/>
                  </a:solidFill>
                </a:ln>
                <a:solidFill>
                  <a:srgbClr val="C00000"/>
                </a:solidFill>
                <a:effectLst>
                  <a:outerShdw blurRad="50800" dist="39000" dir="5460000" algn="tl">
                    <a:srgbClr val="000000">
                      <a:alpha val="38000"/>
                    </a:srgbClr>
                  </a:outerShdw>
                </a:effectLst>
              </a:rPr>
              <a:t> </a:t>
            </a:r>
            <a:r>
              <a:rPr lang="en-US" sz="4400" b="1" u="sng" dirty="0">
                <a:ln w="6350">
                  <a:solidFill>
                    <a:schemeClr val="bg1"/>
                  </a:solidFill>
                </a:ln>
                <a:solidFill>
                  <a:srgbClr val="C00000"/>
                </a:solidFill>
                <a:effectLst>
                  <a:outerShdw blurRad="50800" dist="39000" dir="5460000" algn="tl">
                    <a:srgbClr val="000000">
                      <a:alpha val="38000"/>
                    </a:srgbClr>
                  </a:outerShdw>
                </a:effectLst>
              </a:rPr>
              <a:t>not</a:t>
            </a:r>
            <a:r>
              <a:rPr lang="en-US" sz="4400" b="1" dirty="0">
                <a:ln w="6350">
                  <a:solidFill>
                    <a:schemeClr val="bg1"/>
                  </a:solidFill>
                </a:ln>
                <a:solidFill>
                  <a:srgbClr val="C00000"/>
                </a:solidFill>
                <a:effectLst>
                  <a:outerShdw blurRad="50800" dist="39000" dir="5460000" algn="tl">
                    <a:srgbClr val="000000">
                      <a:alpha val="38000"/>
                    </a:srgbClr>
                  </a:outerShdw>
                </a:effectLst>
              </a:rPr>
              <a:t> lifted up his soul to an idol.  </a:t>
            </a:r>
            <a:endParaRPr lang="en-US" sz="4400" b="1" i="1" dirty="0">
              <a:ln w="6350">
                <a:solidFill>
                  <a:schemeClr val="bg1"/>
                </a:solidFill>
              </a:ln>
              <a:solidFill>
                <a:srgbClr val="C00000"/>
              </a:solidFill>
              <a:effectLst>
                <a:outerShdw blurRad="50800" dist="39000" dir="5460000" algn="tl">
                  <a:srgbClr val="000000">
                    <a:alpha val="38000"/>
                  </a:srgbClr>
                </a:outerShdw>
              </a:effectLst>
            </a:endParaRPr>
          </a:p>
          <a:p>
            <a:endParaRPr lang="en-US" b="1" dirty="0">
              <a:ln w="6350"/>
              <a:solidFill>
                <a:srgbClr val="C00000"/>
              </a:solidFill>
              <a:effectLst>
                <a:outerShdw blurRad="50800" dist="39000" dir="5460000" algn="tl">
                  <a:srgbClr val="000000">
                    <a:alpha val="38000"/>
                  </a:srgbClr>
                </a:outerShdw>
              </a:effectLst>
            </a:endParaRPr>
          </a:p>
        </p:txBody>
      </p:sp>
      <p:sp>
        <p:nvSpPr>
          <p:cNvPr id="2" name="Slide Number Placeholder 1"/>
          <p:cNvSpPr>
            <a:spLocks noGrp="1"/>
          </p:cNvSpPr>
          <p:nvPr>
            <p:ph type="sldNum" sz="quarter" idx="12"/>
          </p:nvPr>
        </p:nvSpPr>
        <p:spPr/>
        <p:txBody>
          <a:bodyPr/>
          <a:lstStyle/>
          <a:p>
            <a:fld id="{AA4C6552-42F6-43F2-A3FB-E92E8C09004E}" type="slidenum">
              <a:rPr lang="en-US" smtClean="0"/>
              <a:t>9</a:t>
            </a:fld>
            <a:endParaRPr lang="en-US"/>
          </a:p>
        </p:txBody>
      </p:sp>
      <p:pic>
        <p:nvPicPr>
          <p:cNvPr id="1027" name="Picture 3" descr="C:\Users\Rae\Desktop\king david good sa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775" y="236738"/>
            <a:ext cx="3684425" cy="3357470"/>
          </a:xfrm>
          <a:prstGeom prst="ellipse">
            <a:avLst/>
          </a:prstGeom>
          <a:ln>
            <a:noFill/>
          </a:ln>
          <a:effectLst>
            <a:glow rad="127000">
              <a:schemeClr val="accent3">
                <a:lumMod val="60000"/>
                <a:lumOff val="40000"/>
                <a:alpha val="84000"/>
              </a:schemeClr>
            </a:glow>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Rae\Desktop\king david banner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275" y="252236"/>
            <a:ext cx="4343400" cy="3200400"/>
          </a:xfrm>
          <a:prstGeom prst="ellipse">
            <a:avLst/>
          </a:prstGeom>
          <a:ln>
            <a:noFill/>
          </a:ln>
          <a:effectLst>
            <a:glow rad="50800">
              <a:schemeClr val="accent4">
                <a:lumMod val="60000"/>
                <a:lumOff val="40000"/>
                <a:alpha val="77000"/>
              </a:schemeClr>
            </a:glow>
            <a:softEdge rad="112500"/>
          </a:effectLst>
          <a:extLst>
            <a:ext uri="{909E8E84-426E-40DD-AFC4-6F175D3DCCD1}">
              <a14:hiddenFill xmlns:a14="http://schemas.microsoft.com/office/drawing/2010/main">
                <a:solidFill>
                  <a:srgbClr val="FFFFFF"/>
                </a:solidFill>
              </a14:hiddenFill>
            </a:ext>
          </a:extLst>
        </p:spPr>
      </p:pic>
      <p:sp>
        <p:nvSpPr>
          <p:cNvPr id="14" name="Content Placeholder 3"/>
          <p:cNvSpPr txBox="1">
            <a:spLocks/>
          </p:cNvSpPr>
          <p:nvPr/>
        </p:nvSpPr>
        <p:spPr>
          <a:xfrm>
            <a:off x="289302" y="762000"/>
            <a:ext cx="4262628" cy="1405617"/>
          </a:xfrm>
          <a:prstGeom prst="rect">
            <a:avLst/>
          </a:prstGeom>
        </p:spPr>
        <p:txBody>
          <a:bodyPr vert="horz" lIns="91440" tIns="45720" rIns="91440" bIns="45720" rtlCol="0">
            <a:normAutofit fontScale="62500" lnSpcReduction="20000"/>
            <a:scene3d>
              <a:camera prst="orthographicFront"/>
              <a:lightRig rig="soft" dir="t">
                <a:rot lat="0" lon="0" rev="10800000"/>
              </a:lightRig>
            </a:scene3d>
            <a:sp3d extrusionH="57150">
              <a:bevelT w="27940" h="12700" prst="angle"/>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500" b="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Psalm 24:3-4 </a:t>
            </a:r>
          </a:p>
          <a:p>
            <a:pPr marL="0" indent="0" algn="ctr">
              <a:buNone/>
            </a:pPr>
            <a:r>
              <a:rPr lang="en-US" sz="7000" b="1" i="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rPr>
              <a:t>NKJV</a:t>
            </a:r>
            <a:endParaRPr lang="en-US" sz="8500" b="1" i="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endParaRPr>
          </a:p>
          <a:p>
            <a:endParaRPr lang="en-US" b="1" spc="150" dirty="0">
              <a:ln w="11430"/>
              <a:solidFill>
                <a:srgbClr val="F8F8F8"/>
              </a:solidFill>
              <a:effectLst>
                <a:outerShdw blurRad="25400" algn="tl" rotWithShape="0">
                  <a:srgbClr val="000000">
                    <a:alpha val="43000"/>
                  </a:srgbClr>
                </a:outerShdw>
              </a:effectLst>
            </a:endParaRPr>
          </a:p>
        </p:txBody>
      </p:sp>
      <p:sp>
        <p:nvSpPr>
          <p:cNvPr id="6" name="Rectangle 5"/>
          <p:cNvSpPr/>
          <p:nvPr/>
        </p:nvSpPr>
        <p:spPr>
          <a:xfrm>
            <a:off x="534230" y="6211669"/>
            <a:ext cx="11123558" cy="646331"/>
          </a:xfrm>
          <a:prstGeom prst="rect">
            <a:avLst/>
          </a:prstGeom>
          <a:noFill/>
        </p:spPr>
        <p:txBody>
          <a:bodyPr wrap="none" lIns="91440" tIns="45720" rIns="91440" bIns="45720">
            <a:spAutoFit/>
          </a:bodyPr>
          <a:lstStyle/>
          <a:p>
            <a:pPr algn="ctr"/>
            <a:r>
              <a:rPr lang="en-US" sz="3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Segoe Print" pitchFamily="2" charset="0"/>
              </a:rPr>
              <a:t>How would this thought be linked to calendar?</a:t>
            </a:r>
          </a:p>
        </p:txBody>
      </p:sp>
    </p:spTree>
    <p:extLst>
      <p:ext uri="{BB962C8B-B14F-4D97-AF65-F5344CB8AC3E}">
        <p14:creationId xmlns:p14="http://schemas.microsoft.com/office/powerpoint/2010/main" val="222739966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2" name="Plaque 11"/>
          <p:cNvSpPr/>
          <p:nvPr/>
        </p:nvSpPr>
        <p:spPr>
          <a:xfrm>
            <a:off x="8909603" y="5031105"/>
            <a:ext cx="2527915" cy="1400175"/>
          </a:xfrm>
          <a:prstGeom prst="plaque">
            <a:avLst>
              <a:gd name="adj" fmla="val 16591"/>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none" lIns="91440" tIns="45720" rIns="91440" bIns="45720">
            <a:spAutoFit/>
            <a:sp3d contourW="12700">
              <a:bevelT w="25400" h="25400"/>
              <a:contourClr>
                <a:schemeClr val="accent6">
                  <a:shade val="73000"/>
                </a:schemeClr>
              </a:contourClr>
            </a:sp3d>
          </a:bodyPr>
          <a:lstStyle/>
          <a:p>
            <a:pPr algn="ctr"/>
            <a:r>
              <a:rPr lang="en-US" sz="3200" b="1" cap="none" spc="0" dirty="0">
                <a:ln w="11430"/>
                <a:solidFill>
                  <a:srgbClr val="990033"/>
                </a:solidFill>
                <a:effectLst>
                  <a:outerShdw blurRad="80000" dist="40000" dir="5040000" algn="tl">
                    <a:srgbClr val="000000">
                      <a:alpha val="30000"/>
                    </a:srgbClr>
                  </a:outerShdw>
                </a:effectLst>
              </a:rPr>
              <a:t>High Places </a:t>
            </a:r>
            <a:br>
              <a:rPr lang="en-US" sz="3200" b="1" cap="none" spc="0" dirty="0">
                <a:ln w="11430"/>
                <a:solidFill>
                  <a:srgbClr val="990033"/>
                </a:solidFill>
                <a:effectLst>
                  <a:outerShdw blurRad="80000" dist="40000" dir="5040000" algn="tl">
                    <a:srgbClr val="000000">
                      <a:alpha val="30000"/>
                    </a:srgbClr>
                  </a:outerShdw>
                </a:effectLst>
              </a:rPr>
            </a:br>
            <a:r>
              <a:rPr lang="en-US" sz="3200" b="1" cap="none" spc="0" dirty="0">
                <a:ln w="11430"/>
                <a:solidFill>
                  <a:srgbClr val="990033"/>
                </a:solidFill>
                <a:effectLst>
                  <a:outerShdw blurRad="80000" dist="40000" dir="5040000" algn="tl">
                    <a:srgbClr val="000000">
                      <a:alpha val="30000"/>
                    </a:srgbClr>
                  </a:outerShdw>
                </a:effectLst>
              </a:rPr>
              <a:t>of Worship</a:t>
            </a:r>
          </a:p>
        </p:txBody>
      </p:sp>
      <p:sp>
        <p:nvSpPr>
          <p:cNvPr id="2" name="Title 1"/>
          <p:cNvSpPr>
            <a:spLocks noGrp="1"/>
          </p:cNvSpPr>
          <p:nvPr>
            <p:ph type="title"/>
          </p:nvPr>
        </p:nvSpPr>
        <p:spPr>
          <a:xfrm>
            <a:off x="0" y="0"/>
            <a:ext cx="12192000" cy="1920876"/>
          </a:xfrm>
        </p:spPr>
        <p:txBody>
          <a:bodyPr>
            <a:normAutofit/>
            <a:scene3d>
              <a:camera prst="orthographicFront"/>
              <a:lightRig rig="threePt" dir="t"/>
            </a:scene3d>
            <a:sp3d extrusionH="57150">
              <a:bevelT w="38100" h="38100"/>
            </a:sp3d>
          </a:bodyPr>
          <a:lstStyle/>
          <a:p>
            <a:pPr algn="ctr"/>
            <a:r>
              <a:rPr lang="en-US" b="1" dirty="0">
                <a:solidFill>
                  <a:schemeClr val="accent4">
                    <a:lumMod val="40000"/>
                    <a:lumOff val="60000"/>
                  </a:schemeClr>
                </a:solidFill>
                <a:effectLst>
                  <a:outerShdw blurRad="38100" dist="38100" dir="2700000" algn="tl">
                    <a:srgbClr val="000000">
                      <a:alpha val="43137"/>
                    </a:srgbClr>
                  </a:outerShdw>
                </a:effectLst>
              </a:rPr>
              <a:t>It is now time to review the Old Testament  records of Israel’s sacred regard for </a:t>
            </a:r>
            <a:br>
              <a:rPr lang="en-US" b="1" dirty="0">
                <a:solidFill>
                  <a:schemeClr val="accent4">
                    <a:lumMod val="40000"/>
                    <a:lumOff val="60000"/>
                  </a:schemeClr>
                </a:solidFill>
                <a:effectLst>
                  <a:outerShdw blurRad="38100" dist="38100" dir="2700000" algn="tl">
                    <a:srgbClr val="000000">
                      <a:alpha val="43137"/>
                    </a:srgbClr>
                  </a:outerShdw>
                </a:effectLst>
              </a:rPr>
            </a:br>
            <a:r>
              <a:rPr lang="en-US" b="1" dirty="0">
                <a:solidFill>
                  <a:schemeClr val="accent4">
                    <a:lumMod val="40000"/>
                    <a:lumOff val="60000"/>
                  </a:schemeClr>
                </a:solidFill>
                <a:effectLst>
                  <a:outerShdw blurRad="38100" dist="38100" dir="2700000" algn="tl">
                    <a:srgbClr val="000000">
                      <a:alpha val="43137"/>
                    </a:srgbClr>
                  </a:outerShdw>
                </a:effectLst>
              </a:rPr>
              <a:t>pagan gods and what they stand for!</a:t>
            </a:r>
          </a:p>
        </p:txBody>
      </p:sp>
      <p:sp>
        <p:nvSpPr>
          <p:cNvPr id="4" name="Slide Number Placeholder 3"/>
          <p:cNvSpPr>
            <a:spLocks noGrp="1"/>
          </p:cNvSpPr>
          <p:nvPr>
            <p:ph type="sldNum" sz="quarter" idx="12"/>
          </p:nvPr>
        </p:nvSpPr>
        <p:spPr/>
        <p:txBody>
          <a:bodyPr/>
          <a:lstStyle/>
          <a:p>
            <a:fld id="{AA4C6552-42F6-43F2-A3FB-E92E8C09004E}" type="slidenum">
              <a:rPr lang="en-US" smtClean="0">
                <a:solidFill>
                  <a:schemeClr val="accent4">
                    <a:lumMod val="20000"/>
                    <a:lumOff val="80000"/>
                  </a:schemeClr>
                </a:solidFill>
              </a:rPr>
              <a:pPr/>
              <a:t>90</a:t>
            </a:fld>
            <a:endParaRPr lang="en-US" dirty="0">
              <a:solidFill>
                <a:schemeClr val="accent4">
                  <a:lumMod val="20000"/>
                  <a:lumOff val="80000"/>
                </a:schemeClr>
              </a:solidFill>
            </a:endParaRPr>
          </a:p>
        </p:txBody>
      </p:sp>
      <p:pic>
        <p:nvPicPr>
          <p:cNvPr id="1026" name="Picture 2" descr="C:\Users\Rae\Desktop\nimrod dagon pop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6587"/>
            <a:ext cx="5183658" cy="3452813"/>
          </a:xfrm>
          <a:prstGeom prst="roundRect">
            <a:avLst>
              <a:gd name="adj" fmla="val 11111"/>
            </a:avLst>
          </a:prstGeom>
          <a:ln w="190500" cap="rnd">
            <a:solidFill>
              <a:schemeClr val="accent6">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3" name="Plaque 12"/>
          <p:cNvSpPr/>
          <p:nvPr/>
        </p:nvSpPr>
        <p:spPr>
          <a:xfrm>
            <a:off x="457200" y="1981200"/>
            <a:ext cx="4876800" cy="873204"/>
          </a:xfrm>
          <a:prstGeom prst="plaque">
            <a:avLst>
              <a:gd name="adj" fmla="val 23743"/>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square" lIns="91440" tIns="45720" rIns="91440" bIns="45720">
            <a:spAutoFit/>
            <a:sp3d contourW="12700">
              <a:bevelT w="25400" h="25400"/>
              <a:contourClr>
                <a:schemeClr val="accent6">
                  <a:shade val="73000"/>
                </a:schemeClr>
              </a:contourClr>
            </a:sp3d>
          </a:bodyPr>
          <a:lstStyle/>
          <a:p>
            <a:pPr algn="ctr"/>
            <a:r>
              <a:rPr lang="en-US" sz="3200" b="1" cap="none" spc="0" dirty="0">
                <a:ln w="11430"/>
                <a:solidFill>
                  <a:srgbClr val="990033"/>
                </a:solidFill>
                <a:effectLst>
                  <a:outerShdw blurRad="80000" dist="40000" dir="5040000" algn="tl">
                    <a:srgbClr val="000000">
                      <a:alpha val="30000"/>
                    </a:srgbClr>
                  </a:outerShdw>
                </a:effectLst>
              </a:rPr>
              <a:t>Baal [lord] - the sun god</a:t>
            </a:r>
          </a:p>
        </p:txBody>
      </p:sp>
      <p:grpSp>
        <p:nvGrpSpPr>
          <p:cNvPr id="3" name="Group 2"/>
          <p:cNvGrpSpPr/>
          <p:nvPr/>
        </p:nvGrpSpPr>
        <p:grpSpPr>
          <a:xfrm>
            <a:off x="5795897" y="1905000"/>
            <a:ext cx="2647988" cy="4105451"/>
            <a:chOff x="5795897" y="1905000"/>
            <a:chExt cx="2647988" cy="4105451"/>
          </a:xfrm>
        </p:grpSpPr>
        <p:grpSp>
          <p:nvGrpSpPr>
            <p:cNvPr id="6" name="Group 5"/>
            <p:cNvGrpSpPr/>
            <p:nvPr/>
          </p:nvGrpSpPr>
          <p:grpSpPr>
            <a:xfrm>
              <a:off x="5795897" y="1905000"/>
              <a:ext cx="2617508" cy="4105451"/>
              <a:chOff x="6043771" y="2355723"/>
              <a:chExt cx="2362200" cy="3541571"/>
            </a:xfrm>
          </p:grpSpPr>
          <p:pic>
            <p:nvPicPr>
              <p:cNvPr id="9" name="Picture 7" descr="C:\Users\Rae\Desktop\moon goddess ashtoreth isis que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3771" y="2355723"/>
                <a:ext cx="2362200" cy="354157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0" name="Plaque 9"/>
              <p:cNvSpPr/>
              <p:nvPr/>
            </p:nvSpPr>
            <p:spPr>
              <a:xfrm rot="16200000">
                <a:off x="6924171" y="3437130"/>
                <a:ext cx="688015" cy="497222"/>
              </a:xfrm>
              <a:prstGeom prst="plaque">
                <a:avLst>
                  <a:gd name="adj" fmla="val 23743"/>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square" lIns="91440" tIns="45720" rIns="91440" bIns="45720">
                <a:spAutoFit/>
                <a:sp3d contourW="12700">
                  <a:bevelT w="25400" h="25400"/>
                  <a:contourClr>
                    <a:schemeClr val="accent6">
                      <a:shade val="73000"/>
                    </a:schemeClr>
                  </a:contourClr>
                </a:sp3d>
              </a:bodyPr>
              <a:lstStyle/>
              <a:p>
                <a:pPr algn="ctr"/>
                <a:endParaRPr lang="en-US" sz="2400" b="1" cap="none" spc="0" dirty="0">
                  <a:ln w="11430"/>
                  <a:solidFill>
                    <a:srgbClr val="990033"/>
                  </a:solidFill>
                  <a:effectLst>
                    <a:outerShdw blurRad="80000" dist="40000" dir="5040000" algn="tl">
                      <a:srgbClr val="000000">
                        <a:alpha val="30000"/>
                      </a:srgbClr>
                    </a:outerShdw>
                  </a:effectLst>
                </a:endParaRPr>
              </a:p>
            </p:txBody>
          </p:sp>
        </p:grpSp>
        <p:sp>
          <p:nvSpPr>
            <p:cNvPr id="8" name="TextBox 7"/>
            <p:cNvSpPr txBox="1"/>
            <p:nvPr/>
          </p:nvSpPr>
          <p:spPr>
            <a:xfrm>
              <a:off x="5853085" y="4114800"/>
              <a:ext cx="2590800" cy="9541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a:ln w="11430"/>
                  <a:solidFill>
                    <a:srgbClr val="00B0F0"/>
                  </a:solidFill>
                  <a:effectLst>
                    <a:outerShdw blurRad="38100" dist="38100" dir="2700000" algn="tl">
                      <a:srgbClr val="000000">
                        <a:alpha val="43137"/>
                      </a:srgbClr>
                    </a:outerShdw>
                  </a:effectLst>
                </a:rPr>
                <a:t>Moon Goddess</a:t>
              </a:r>
              <a:br>
                <a:rPr lang="en-US" sz="2800" b="1" dirty="0">
                  <a:ln w="11430"/>
                  <a:solidFill>
                    <a:srgbClr val="00B0F0"/>
                  </a:solidFill>
                  <a:effectLst>
                    <a:outerShdw blurRad="38100" dist="38100" dir="2700000" algn="tl">
                      <a:srgbClr val="000000">
                        <a:alpha val="43137"/>
                      </a:srgbClr>
                    </a:outerShdw>
                  </a:effectLst>
                </a:rPr>
              </a:br>
              <a:r>
                <a:rPr lang="en-US" sz="2800" b="1" dirty="0">
                  <a:ln w="11430"/>
                  <a:solidFill>
                    <a:srgbClr val="00B0F0"/>
                  </a:solidFill>
                  <a:effectLst>
                    <a:outerShdw blurRad="38100" dist="38100" dir="2700000" algn="tl">
                      <a:srgbClr val="000000">
                        <a:alpha val="43137"/>
                      </a:srgbClr>
                    </a:outerShdw>
                  </a:effectLst>
                </a:rPr>
                <a:t>Ashtoreth</a:t>
              </a:r>
              <a:endParaRPr lang="en-US" dirty="0">
                <a:solidFill>
                  <a:srgbClr val="00B0F0"/>
                </a:solidFill>
                <a:effectLst>
                  <a:outerShdw blurRad="38100" dist="38100" dir="2700000" algn="tl">
                    <a:srgbClr val="000000">
                      <a:alpha val="43137"/>
                    </a:srgbClr>
                  </a:outerShdw>
                </a:effectLst>
              </a:endParaRPr>
            </a:p>
          </p:txBody>
        </p:sp>
      </p:grpSp>
      <p:grpSp>
        <p:nvGrpSpPr>
          <p:cNvPr id="5" name="Group 4"/>
          <p:cNvGrpSpPr/>
          <p:nvPr/>
        </p:nvGrpSpPr>
        <p:grpSpPr>
          <a:xfrm>
            <a:off x="8610600" y="1981200"/>
            <a:ext cx="3064961" cy="2820371"/>
            <a:chOff x="8610600" y="1981200"/>
            <a:chExt cx="3064961" cy="2820371"/>
          </a:xfrm>
        </p:grpSpPr>
        <p:pic>
          <p:nvPicPr>
            <p:cNvPr id="7" name="Picture 2" descr="C:\Users\Rae\Desktop\Asherah Pol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1981200"/>
              <a:ext cx="3064961" cy="2819400"/>
            </a:xfrm>
            <a:prstGeom prst="roundRect">
              <a:avLst>
                <a:gd name="adj" fmla="val 11111"/>
              </a:avLst>
            </a:prstGeom>
            <a:ln w="190500" cap="rnd">
              <a:solidFill>
                <a:schemeClr val="accent6">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9296400" y="4093685"/>
              <a:ext cx="1662956"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a:ln w="11430">
                    <a:solidFill>
                      <a:schemeClr val="accent6">
                        <a:lumMod val="50000"/>
                      </a:schemeClr>
                    </a:solidFill>
                  </a:ln>
                  <a:solidFill>
                    <a:srgbClr val="92D050"/>
                  </a:solidFill>
                  <a:effectLst>
                    <a:outerShdw blurRad="80000" dist="40000" dir="5040000" algn="tl">
                      <a:srgbClr val="000000">
                        <a:alpha val="30000"/>
                      </a:srgbClr>
                    </a:outerShdw>
                  </a:effectLst>
                </a:rPr>
                <a:t>Groves</a:t>
              </a:r>
              <a:endParaRPr lang="en-US" sz="5400" b="1" cap="none" spc="0" dirty="0">
                <a:ln w="11430">
                  <a:solidFill>
                    <a:schemeClr val="accent6">
                      <a:lumMod val="50000"/>
                    </a:schemeClr>
                  </a:solidFill>
                </a:ln>
                <a:solidFill>
                  <a:srgbClr val="92D050"/>
                </a:solidFill>
                <a:effectLst>
                  <a:outerShdw blurRad="80000" dist="40000" dir="5040000" algn="tl">
                    <a:srgbClr val="000000">
                      <a:alpha val="30000"/>
                    </a:srgbClr>
                  </a:outerShdw>
                </a:effectLst>
              </a:endParaRPr>
            </a:p>
          </p:txBody>
        </p:sp>
      </p:grpSp>
    </p:spTree>
    <p:extLst>
      <p:ext uri="{BB962C8B-B14F-4D97-AF65-F5344CB8AC3E}">
        <p14:creationId xmlns:p14="http://schemas.microsoft.com/office/powerpoint/2010/main" val="399574413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par>
                          <p:cTn id="12" fill="hold">
                            <p:stCondLst>
                              <p:cond delay="5000"/>
                            </p:stCondLst>
                            <p:childTnLst>
                              <p:par>
                                <p:cTn id="13" presetID="22" presetClass="entr" presetSubtype="1"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3395886" cy="365125"/>
          </a:xfrm>
        </p:spPr>
        <p:txBody>
          <a:bodyPr/>
          <a:lstStyle/>
          <a:p>
            <a:fld id="{AA4C6552-42F6-43F2-A3FB-E92E8C09004E}" type="slidenum">
              <a:rPr lang="en-US" sz="2000" smtClean="0">
                <a:solidFill>
                  <a:schemeClr val="bg1"/>
                </a:solidFill>
              </a:rPr>
              <a:t>91</a:t>
            </a:fld>
            <a:endParaRPr lang="en-US" dirty="0">
              <a:solidFill>
                <a:schemeClr val="bg1"/>
              </a:solidFill>
            </a:endParaRPr>
          </a:p>
        </p:txBody>
      </p:sp>
      <p:sp>
        <p:nvSpPr>
          <p:cNvPr id="3" name="Rectangle 2"/>
          <p:cNvSpPr/>
          <p:nvPr/>
        </p:nvSpPr>
        <p:spPr>
          <a:xfrm>
            <a:off x="576486" y="152400"/>
            <a:ext cx="11039048" cy="175432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a:ln w="50800">
                  <a:solidFill>
                    <a:srgbClr val="00B0F0"/>
                  </a:solidFill>
                </a:ln>
                <a:solidFill>
                  <a:schemeClr val="bg2">
                    <a:lumMod val="75000"/>
                  </a:schemeClr>
                </a:solidFill>
                <a:effectLst/>
                <a:latin typeface="Matura MT Script Capitals" pitchFamily="66" charset="0"/>
              </a:rPr>
              <a:t>Yahuah</a:t>
            </a:r>
            <a:r>
              <a:rPr lang="en-US" sz="5400" b="1" cap="none" spc="0" dirty="0">
                <a:ln w="50800">
                  <a:solidFill>
                    <a:srgbClr val="FADA7A"/>
                  </a:solidFill>
                </a:ln>
                <a:solidFill>
                  <a:schemeClr val="accent4">
                    <a:lumMod val="75000"/>
                  </a:schemeClr>
                </a:solidFill>
                <a:effectLst/>
                <a:latin typeface="Matura MT Script Capitals" pitchFamily="66" charset="0"/>
              </a:rPr>
              <a:t> Predicts Israel’s Rebellion</a:t>
            </a:r>
          </a:p>
          <a:p>
            <a:pPr algn="ctr"/>
            <a:r>
              <a:rPr lang="en-US" sz="5400" b="1" dirty="0">
                <a:ln w="50800">
                  <a:solidFill>
                    <a:srgbClr val="FADA7A"/>
                  </a:solidFill>
                </a:ln>
                <a:solidFill>
                  <a:schemeClr val="accent4">
                    <a:lumMod val="75000"/>
                  </a:schemeClr>
                </a:solidFill>
                <a:latin typeface="Matura MT Script Capitals" pitchFamily="66" charset="0"/>
              </a:rPr>
              <a:t>Deut 31:16 ~ 1451 BC</a:t>
            </a:r>
            <a:endParaRPr lang="en-US" sz="5400" b="1" cap="none" spc="0" dirty="0">
              <a:ln w="50800">
                <a:solidFill>
                  <a:srgbClr val="FADA7A"/>
                </a:solidFill>
              </a:ln>
              <a:solidFill>
                <a:schemeClr val="accent4">
                  <a:lumMod val="75000"/>
                </a:schemeClr>
              </a:solidFill>
              <a:effectLst/>
              <a:latin typeface="Matura MT Script Capitals" pitchFamily="66" charset="0"/>
            </a:endParaRPr>
          </a:p>
        </p:txBody>
      </p:sp>
      <p:sp>
        <p:nvSpPr>
          <p:cNvPr id="4" name="Rectangle 3"/>
          <p:cNvSpPr/>
          <p:nvPr/>
        </p:nvSpPr>
        <p:spPr>
          <a:xfrm>
            <a:off x="228600" y="2895600"/>
            <a:ext cx="11777886" cy="304698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chemeClr val="bg2">
                      <a:lumMod val="75000"/>
                    </a:schemeClr>
                  </a:solidFill>
                </a:ln>
                <a:solidFill>
                  <a:srgbClr val="F8F8F8"/>
                </a:solidFill>
                <a:effectLst>
                  <a:glow rad="139700">
                    <a:schemeClr val="accent5">
                      <a:satMod val="175000"/>
                      <a:alpha val="40000"/>
                    </a:schemeClr>
                  </a:glow>
                  <a:outerShdw blurRad="25400" algn="tl" rotWithShape="0">
                    <a:srgbClr val="000000">
                      <a:alpha val="43000"/>
                    </a:srgbClr>
                  </a:outerShdw>
                </a:effectLst>
              </a:rPr>
              <a:t>And </a:t>
            </a:r>
            <a:r>
              <a:rPr lang="en-US" sz="3200" b="1" spc="150" dirty="0">
                <a:ln w="11430">
                  <a:solidFill>
                    <a:schemeClr val="bg2">
                      <a:lumMod val="75000"/>
                    </a:schemeClr>
                  </a:solidFill>
                </a:ln>
                <a:solidFill>
                  <a:srgbClr val="00B0F0"/>
                </a:solidFill>
                <a:effectLst>
                  <a:glow rad="139700">
                    <a:schemeClr val="accent5">
                      <a:satMod val="175000"/>
                      <a:alpha val="40000"/>
                    </a:schemeClr>
                  </a:glow>
                  <a:outerShdw blurRad="25400" algn="tl" rotWithShape="0">
                    <a:srgbClr val="000000">
                      <a:alpha val="43000"/>
                    </a:srgbClr>
                  </a:outerShdw>
                </a:effectLst>
              </a:rPr>
              <a:t>Yahuah</a:t>
            </a:r>
            <a:r>
              <a:rPr lang="en-US" sz="3200" b="1" spc="150" dirty="0">
                <a:ln w="11430">
                  <a:solidFill>
                    <a:schemeClr val="bg2">
                      <a:lumMod val="75000"/>
                    </a:schemeClr>
                  </a:solidFill>
                </a:ln>
                <a:solidFill>
                  <a:srgbClr val="F8F8F8"/>
                </a:solidFill>
                <a:effectLst>
                  <a:glow rad="139700">
                    <a:schemeClr val="accent5">
                      <a:satMod val="175000"/>
                      <a:alpha val="40000"/>
                    </a:schemeClr>
                  </a:glow>
                  <a:outerShdw blurRad="25400" algn="tl" rotWithShape="0">
                    <a:srgbClr val="000000">
                      <a:alpha val="43000"/>
                    </a:srgbClr>
                  </a:outerShdw>
                </a:effectLst>
              </a:rPr>
              <a:t> said unto Moses, Behold, thou shalt sleep with thy fathers; and this people will rise up, and go a whoring after the gods of the strangers of the land, whither they go to be among them, and will forsake me, and break my covenant which I have made with them.</a:t>
            </a:r>
          </a:p>
          <a:p>
            <a:pPr algn="ctr"/>
            <a:endParaRPr lang="en-US" sz="32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147776059"/>
      </p:ext>
    </p:extLst>
  </p:cSld>
  <p:clrMapOvr>
    <a:masterClrMapping/>
  </p:clrMapOvr>
  <p:transition spd="slow">
    <p:circle/>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448800" y="6399152"/>
            <a:ext cx="2667000" cy="365125"/>
          </a:xfrm>
        </p:spPr>
        <p:txBody>
          <a:bodyPr/>
          <a:lstStyle/>
          <a:p>
            <a:fld id="{AA4C6552-42F6-43F2-A3FB-E92E8C09004E}" type="slidenum">
              <a:rPr lang="en-US" sz="2000" smtClean="0">
                <a:solidFill>
                  <a:schemeClr val="tx1">
                    <a:lumMod val="85000"/>
                    <a:lumOff val="15000"/>
                  </a:schemeClr>
                </a:solidFill>
              </a:rPr>
              <a:t>92</a:t>
            </a:fld>
            <a:endParaRPr lang="en-US" sz="1800" dirty="0">
              <a:solidFill>
                <a:schemeClr val="tx1">
                  <a:lumMod val="85000"/>
                  <a:lumOff val="15000"/>
                </a:schemeClr>
              </a:solidFill>
            </a:endParaRPr>
          </a:p>
        </p:txBody>
      </p:sp>
      <p:sp>
        <p:nvSpPr>
          <p:cNvPr id="3" name="Rectangle 2"/>
          <p:cNvSpPr/>
          <p:nvPr/>
        </p:nvSpPr>
        <p:spPr>
          <a:xfrm>
            <a:off x="404164" y="152400"/>
            <a:ext cx="11383694" cy="175432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a:ln w="50800">
                  <a:solidFill>
                    <a:srgbClr val="00B0F0"/>
                  </a:solidFill>
                </a:ln>
                <a:solidFill>
                  <a:schemeClr val="bg2">
                    <a:lumMod val="75000"/>
                  </a:schemeClr>
                </a:solidFill>
                <a:latin typeface="Matura MT Script Capitals" pitchFamily="66" charset="0"/>
              </a:rPr>
              <a:t>Moses</a:t>
            </a:r>
            <a:r>
              <a:rPr lang="en-US" sz="5400" b="1" cap="none" spc="0" dirty="0">
                <a:ln w="50800">
                  <a:solidFill>
                    <a:srgbClr val="FADA7A"/>
                  </a:solidFill>
                </a:ln>
                <a:solidFill>
                  <a:schemeClr val="accent4">
                    <a:lumMod val="75000"/>
                  </a:schemeClr>
                </a:solidFill>
                <a:effectLst/>
                <a:latin typeface="Matura MT Script Capitals" pitchFamily="66" charset="0"/>
              </a:rPr>
              <a:t> Foresees Israel’s Rebellion</a:t>
            </a:r>
          </a:p>
          <a:p>
            <a:pPr algn="ctr"/>
            <a:r>
              <a:rPr lang="en-US" sz="5400" b="1" dirty="0">
                <a:ln w="50800">
                  <a:solidFill>
                    <a:srgbClr val="FADA7A"/>
                  </a:solidFill>
                </a:ln>
                <a:solidFill>
                  <a:schemeClr val="accent4">
                    <a:lumMod val="75000"/>
                  </a:schemeClr>
                </a:solidFill>
                <a:latin typeface="Matura MT Script Capitals" pitchFamily="66" charset="0"/>
              </a:rPr>
              <a:t>Deut 31:27, 29 ~ 1451 BC</a:t>
            </a:r>
            <a:endParaRPr lang="en-US" sz="5400" b="1" cap="none" spc="0" dirty="0">
              <a:ln w="50800">
                <a:solidFill>
                  <a:srgbClr val="FADA7A"/>
                </a:solidFill>
              </a:ln>
              <a:solidFill>
                <a:schemeClr val="accent4">
                  <a:lumMod val="75000"/>
                </a:schemeClr>
              </a:solidFill>
              <a:effectLst/>
              <a:latin typeface="Matura MT Script Capitals" pitchFamily="66" charset="0"/>
            </a:endParaRPr>
          </a:p>
        </p:txBody>
      </p:sp>
      <p:sp>
        <p:nvSpPr>
          <p:cNvPr id="4" name="Rectangle 3"/>
          <p:cNvSpPr/>
          <p:nvPr/>
        </p:nvSpPr>
        <p:spPr>
          <a:xfrm>
            <a:off x="228620" y="2057400"/>
            <a:ext cx="11734780" cy="452431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a:ln w="11430">
                  <a:solidFill>
                    <a:schemeClr val="bg2">
                      <a:lumMod val="75000"/>
                    </a:schemeClr>
                  </a:solidFill>
                </a:ln>
                <a:solidFill>
                  <a:srgbClr val="00B0F0"/>
                </a:solidFill>
                <a:effectLst>
                  <a:glow rad="76200">
                    <a:srgbClr val="A40052">
                      <a:alpha val="71000"/>
                    </a:srgbClr>
                  </a:glow>
                  <a:outerShdw blurRad="25400" algn="tl" rotWithShape="0">
                    <a:srgbClr val="000000">
                      <a:alpha val="43000"/>
                    </a:srgbClr>
                  </a:outerShdw>
                </a:effectLst>
              </a:rPr>
              <a:t>27</a:t>
            </a:r>
            <a:r>
              <a:rPr lang="en-US" sz="3200" b="1" spc="150" dirty="0">
                <a:ln w="11430">
                  <a:solidFill>
                    <a:schemeClr val="bg2">
                      <a:lumMod val="75000"/>
                    </a:schemeClr>
                  </a:solidFill>
                </a:ln>
                <a:solidFill>
                  <a:srgbClr val="F8F8F8"/>
                </a:solidFill>
                <a:effectLst>
                  <a:glow rad="76200">
                    <a:srgbClr val="A40052">
                      <a:alpha val="71000"/>
                    </a:srgbClr>
                  </a:glow>
                  <a:outerShdw blurRad="25400" algn="tl" rotWithShape="0">
                    <a:srgbClr val="000000">
                      <a:alpha val="43000"/>
                    </a:srgbClr>
                  </a:outerShdw>
                </a:effectLst>
              </a:rPr>
              <a:t> For I know thy rebellion, and thy stiff neck: behold, while </a:t>
            </a:r>
            <a:br>
              <a:rPr lang="en-US" sz="3200" b="1" spc="150" dirty="0">
                <a:ln w="11430">
                  <a:solidFill>
                    <a:schemeClr val="bg2">
                      <a:lumMod val="75000"/>
                    </a:schemeClr>
                  </a:solidFill>
                </a:ln>
                <a:solidFill>
                  <a:srgbClr val="F8F8F8"/>
                </a:solidFill>
                <a:effectLst>
                  <a:glow rad="76200">
                    <a:srgbClr val="A40052">
                      <a:alpha val="71000"/>
                    </a:srgbClr>
                  </a:glow>
                  <a:outerShdw blurRad="25400" algn="tl" rotWithShape="0">
                    <a:srgbClr val="000000">
                      <a:alpha val="43000"/>
                    </a:srgbClr>
                  </a:outerShdw>
                </a:effectLst>
              </a:rPr>
            </a:br>
            <a:r>
              <a:rPr lang="en-US" sz="3200" b="1" spc="150" dirty="0">
                <a:ln w="11430">
                  <a:solidFill>
                    <a:schemeClr val="bg2">
                      <a:lumMod val="75000"/>
                    </a:schemeClr>
                  </a:solidFill>
                </a:ln>
                <a:solidFill>
                  <a:srgbClr val="F8F8F8"/>
                </a:solidFill>
                <a:effectLst>
                  <a:glow rad="76200">
                    <a:srgbClr val="A40052">
                      <a:alpha val="71000"/>
                    </a:srgbClr>
                  </a:glow>
                  <a:outerShdw blurRad="25400" algn="tl" rotWithShape="0">
                    <a:srgbClr val="000000">
                      <a:alpha val="43000"/>
                    </a:srgbClr>
                  </a:outerShdw>
                </a:effectLst>
              </a:rPr>
              <a:t>I am yet alive with you this day, ye have been rebellious against </a:t>
            </a:r>
            <a:r>
              <a:rPr lang="en-US" sz="3200" b="1" spc="150" dirty="0">
                <a:ln w="11430">
                  <a:solidFill>
                    <a:schemeClr val="bg2">
                      <a:lumMod val="75000"/>
                    </a:schemeClr>
                  </a:solidFill>
                </a:ln>
                <a:solidFill>
                  <a:srgbClr val="00B0F0"/>
                </a:solidFill>
                <a:effectLst>
                  <a:glow rad="76200">
                    <a:srgbClr val="A40052">
                      <a:alpha val="71000"/>
                    </a:srgbClr>
                  </a:glow>
                  <a:outerShdw blurRad="25400" algn="tl" rotWithShape="0">
                    <a:srgbClr val="000000">
                      <a:alpha val="43000"/>
                    </a:srgbClr>
                  </a:outerShdw>
                </a:effectLst>
              </a:rPr>
              <a:t>Yahuah;</a:t>
            </a:r>
            <a:r>
              <a:rPr lang="en-US" sz="3200" b="1" spc="150" dirty="0">
                <a:ln w="11430">
                  <a:solidFill>
                    <a:schemeClr val="bg2">
                      <a:lumMod val="75000"/>
                    </a:schemeClr>
                  </a:solidFill>
                </a:ln>
                <a:solidFill>
                  <a:srgbClr val="F8F8F8"/>
                </a:solidFill>
                <a:effectLst>
                  <a:glow rad="76200">
                    <a:srgbClr val="A40052">
                      <a:alpha val="71000"/>
                    </a:srgbClr>
                  </a:glow>
                  <a:outerShdw blurRad="25400" algn="tl" rotWithShape="0">
                    <a:srgbClr val="000000">
                      <a:alpha val="43000"/>
                    </a:srgbClr>
                  </a:outerShdw>
                </a:effectLst>
              </a:rPr>
              <a:t> and how much more after my death?</a:t>
            </a:r>
          </a:p>
          <a:p>
            <a:pPr algn="ctr"/>
            <a:endParaRPr lang="en-US" sz="3200" b="1" spc="150" dirty="0">
              <a:ln w="11430">
                <a:solidFill>
                  <a:schemeClr val="bg2">
                    <a:lumMod val="75000"/>
                  </a:schemeClr>
                </a:solidFill>
              </a:ln>
              <a:solidFill>
                <a:srgbClr val="F8F8F8"/>
              </a:solidFill>
              <a:effectLst>
                <a:glow rad="139700">
                  <a:schemeClr val="accent5">
                    <a:satMod val="175000"/>
                    <a:alpha val="40000"/>
                  </a:schemeClr>
                </a:glow>
                <a:outerShdw blurRad="25400" algn="tl" rotWithShape="0">
                  <a:srgbClr val="000000">
                    <a:alpha val="43000"/>
                  </a:srgbClr>
                </a:outerShdw>
              </a:effectLst>
            </a:endParaRPr>
          </a:p>
          <a:p>
            <a:pPr algn="ctr"/>
            <a:r>
              <a:rPr lang="en-US" sz="3200" b="1" spc="150" dirty="0">
                <a:ln w="11430">
                  <a:solidFill>
                    <a:schemeClr val="bg2">
                      <a:lumMod val="75000"/>
                    </a:schemeClr>
                  </a:solidFill>
                </a:ln>
                <a:solidFill>
                  <a:srgbClr val="00B0F0"/>
                </a:solidFill>
                <a:effectLst>
                  <a:glow rad="139700">
                    <a:srgbClr val="7030A0">
                      <a:alpha val="40000"/>
                    </a:srgbClr>
                  </a:glow>
                  <a:outerShdw blurRad="25400" algn="tl" rotWithShape="0">
                    <a:srgbClr val="000000">
                      <a:alpha val="43000"/>
                    </a:srgbClr>
                  </a:outerShdw>
                </a:effectLst>
              </a:rPr>
              <a:t>29</a:t>
            </a:r>
            <a:r>
              <a:rPr lang="en-US" sz="3200" b="1" spc="150" dirty="0">
                <a:ln w="11430">
                  <a:solidFill>
                    <a:schemeClr val="bg2">
                      <a:lumMod val="75000"/>
                    </a:schemeClr>
                  </a:solidFill>
                </a:ln>
                <a:solidFill>
                  <a:srgbClr val="F8F8F8"/>
                </a:solidFill>
                <a:effectLst>
                  <a:glow rad="139700">
                    <a:srgbClr val="7030A0">
                      <a:alpha val="40000"/>
                    </a:srgbClr>
                  </a:glow>
                  <a:outerShdw blurRad="25400" algn="tl" rotWithShape="0">
                    <a:srgbClr val="000000">
                      <a:alpha val="43000"/>
                    </a:srgbClr>
                  </a:outerShdw>
                </a:effectLst>
              </a:rPr>
              <a:t> For I know that after my death ye will utterly corrupt yourselves, and turn aside from the way which I have commanded you; </a:t>
            </a:r>
            <a:r>
              <a:rPr lang="en-US" sz="3200" b="1" spc="150" dirty="0">
                <a:ln w="11430">
                  <a:solidFill>
                    <a:srgbClr val="FFFF00"/>
                  </a:solidFill>
                </a:ln>
                <a:solidFill>
                  <a:srgbClr val="F8F8F8"/>
                </a:solidFill>
                <a:effectLst>
                  <a:glow rad="139700">
                    <a:srgbClr val="7030A0">
                      <a:alpha val="40000"/>
                    </a:srgbClr>
                  </a:glow>
                  <a:outerShdw blurRad="25400" algn="tl" rotWithShape="0">
                    <a:srgbClr val="000000">
                      <a:alpha val="43000"/>
                    </a:srgbClr>
                  </a:outerShdw>
                </a:effectLst>
              </a:rPr>
              <a:t>and evil will befall you in the latter days; because ye will do evil in the sight of </a:t>
            </a:r>
            <a:r>
              <a:rPr lang="en-US" sz="3200" b="1" spc="150" dirty="0">
                <a:ln w="11430">
                  <a:solidFill>
                    <a:srgbClr val="FFFF00"/>
                  </a:solidFill>
                </a:ln>
                <a:solidFill>
                  <a:srgbClr val="00B0F0"/>
                </a:solidFill>
                <a:effectLst>
                  <a:glow rad="139700">
                    <a:srgbClr val="7030A0">
                      <a:alpha val="40000"/>
                    </a:srgbClr>
                  </a:glow>
                  <a:outerShdw blurRad="25400" algn="tl" rotWithShape="0">
                    <a:srgbClr val="000000">
                      <a:alpha val="43000"/>
                    </a:srgbClr>
                  </a:outerShdw>
                </a:effectLst>
              </a:rPr>
              <a:t>Yahuah, </a:t>
            </a:r>
            <a:br>
              <a:rPr lang="en-US" sz="3200" b="1" spc="150" dirty="0">
                <a:ln w="11430">
                  <a:solidFill>
                    <a:schemeClr val="bg2">
                      <a:lumMod val="75000"/>
                    </a:schemeClr>
                  </a:solidFill>
                </a:ln>
                <a:solidFill>
                  <a:srgbClr val="F8F8F8"/>
                </a:solidFill>
                <a:effectLst>
                  <a:glow rad="139700">
                    <a:srgbClr val="7030A0">
                      <a:alpha val="40000"/>
                    </a:srgbClr>
                  </a:glow>
                  <a:outerShdw blurRad="25400" algn="tl" rotWithShape="0">
                    <a:srgbClr val="000000">
                      <a:alpha val="43000"/>
                    </a:srgbClr>
                  </a:outerShdw>
                </a:effectLst>
              </a:rPr>
            </a:br>
            <a:r>
              <a:rPr lang="en-US" sz="3200" b="1" spc="150" dirty="0">
                <a:ln w="11430">
                  <a:solidFill>
                    <a:schemeClr val="bg2">
                      <a:lumMod val="75000"/>
                    </a:schemeClr>
                  </a:solidFill>
                </a:ln>
                <a:solidFill>
                  <a:srgbClr val="F8F8F8"/>
                </a:solidFill>
                <a:effectLst>
                  <a:glow rad="139700">
                    <a:srgbClr val="7030A0">
                      <a:alpha val="40000"/>
                    </a:srgbClr>
                  </a:glow>
                  <a:outerShdw blurRad="25400" algn="tl" rotWithShape="0">
                    <a:srgbClr val="000000">
                      <a:alpha val="43000"/>
                    </a:srgbClr>
                  </a:outerShdw>
                </a:effectLst>
              </a:rPr>
              <a:t>to provoke him to anger through the work of your hands.</a:t>
            </a:r>
          </a:p>
        </p:txBody>
      </p:sp>
    </p:spTree>
    <p:extLst>
      <p:ext uri="{BB962C8B-B14F-4D97-AF65-F5344CB8AC3E}">
        <p14:creationId xmlns:p14="http://schemas.microsoft.com/office/powerpoint/2010/main" val="250589678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0480"/>
            <a:ext cx="6934200" cy="1325563"/>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a:ln w="11430"/>
                <a:solidFill>
                  <a:srgbClr val="C00000"/>
                </a:solidFill>
                <a:effectLst>
                  <a:outerShdw blurRad="50800" dist="39000" dir="5460000" algn="tl">
                    <a:srgbClr val="000000">
                      <a:alpha val="38000"/>
                    </a:srgbClr>
                  </a:outerShdw>
                </a:effectLst>
              </a:rPr>
              <a:t>Other “gods” of Israel?</a:t>
            </a:r>
          </a:p>
        </p:txBody>
      </p:sp>
      <p:sp>
        <p:nvSpPr>
          <p:cNvPr id="8" name="Text Placeholder 7"/>
          <p:cNvSpPr>
            <a:spLocks noGrp="1"/>
          </p:cNvSpPr>
          <p:nvPr>
            <p:ph type="body" sz="quarter" idx="3"/>
          </p:nvPr>
        </p:nvSpPr>
        <p:spPr>
          <a:xfrm>
            <a:off x="609600" y="990600"/>
            <a:ext cx="5183188" cy="823912"/>
          </a:xfrm>
        </p:spPr>
        <p:txBody>
          <a:bodyPr>
            <a:normAutofit/>
            <a:scene3d>
              <a:camera prst="orthographicFront"/>
              <a:lightRig rig="threePt" dir="t"/>
            </a:scene3d>
            <a:sp3d extrusionH="57150">
              <a:bevelT w="38100" h="38100"/>
            </a:sp3d>
          </a:bodyPr>
          <a:lstStyle/>
          <a:p>
            <a:pPr algn="ctr"/>
            <a:r>
              <a:rPr lang="en-US" sz="2800" dirty="0">
                <a:solidFill>
                  <a:srgbClr val="FF0000"/>
                </a:solidFill>
              </a:rPr>
              <a:t>Apostate People of Psalm 81:8-12</a:t>
            </a:r>
          </a:p>
        </p:txBody>
      </p:sp>
      <p:sp>
        <p:nvSpPr>
          <p:cNvPr id="9" name="Content Placeholder 8"/>
          <p:cNvSpPr>
            <a:spLocks noGrp="1"/>
          </p:cNvSpPr>
          <p:nvPr>
            <p:ph sz="quarter" idx="4"/>
          </p:nvPr>
        </p:nvSpPr>
        <p:spPr>
          <a:xfrm>
            <a:off x="381000" y="1905000"/>
            <a:ext cx="5791200" cy="4505326"/>
          </a:xfrm>
        </p:spPr>
        <p:txBody>
          <a:bodyPr>
            <a:normAutofit fontScale="62500" lnSpcReduction="20000"/>
          </a:bodyPr>
          <a:lstStyle/>
          <a:p>
            <a:pPr marL="0" indent="0">
              <a:buNone/>
            </a:pPr>
            <a:r>
              <a:rPr lang="en-US" sz="3600" b="1" dirty="0">
                <a:solidFill>
                  <a:schemeClr val="tx1">
                    <a:lumMod val="75000"/>
                    <a:lumOff val="25000"/>
                  </a:schemeClr>
                </a:solidFill>
              </a:rPr>
              <a:t>8  Hear, O my people, and I will testify unto </a:t>
            </a:r>
            <a:br>
              <a:rPr lang="en-US" sz="3600" b="1" dirty="0">
                <a:solidFill>
                  <a:schemeClr val="tx1">
                    <a:lumMod val="75000"/>
                    <a:lumOff val="25000"/>
                  </a:schemeClr>
                </a:solidFill>
              </a:rPr>
            </a:br>
            <a:r>
              <a:rPr lang="en-US" sz="3600" b="1" dirty="0">
                <a:solidFill>
                  <a:schemeClr val="tx1">
                    <a:lumMod val="75000"/>
                    <a:lumOff val="25000"/>
                  </a:schemeClr>
                </a:solidFill>
              </a:rPr>
              <a:t>    thee: O Israel, if thou wilt hearken unto me;</a:t>
            </a:r>
          </a:p>
          <a:p>
            <a:pPr marL="0" indent="0">
              <a:buNone/>
            </a:pPr>
            <a:endParaRPr lang="en-US" sz="1500" b="1" dirty="0">
              <a:solidFill>
                <a:schemeClr val="tx1">
                  <a:lumMod val="75000"/>
                  <a:lumOff val="25000"/>
                </a:schemeClr>
              </a:solidFill>
            </a:endParaRPr>
          </a:p>
          <a:p>
            <a:pPr marL="0" indent="0">
              <a:buNone/>
            </a:pPr>
            <a:r>
              <a:rPr lang="en-US" sz="3600" b="1" dirty="0">
                <a:solidFill>
                  <a:schemeClr val="tx1">
                    <a:lumMod val="75000"/>
                    <a:lumOff val="25000"/>
                  </a:schemeClr>
                </a:solidFill>
              </a:rPr>
              <a:t>9  </a:t>
            </a:r>
            <a:r>
              <a:rPr lang="en-US" sz="3600" b="1" dirty="0">
                <a:solidFill>
                  <a:srgbClr val="9E2A2A"/>
                </a:solidFill>
              </a:rPr>
              <a:t>There shall no strange god be in thee; </a:t>
            </a:r>
            <a:br>
              <a:rPr lang="en-US" sz="3600" b="1" dirty="0">
                <a:solidFill>
                  <a:srgbClr val="9E2A2A"/>
                </a:solidFill>
              </a:rPr>
            </a:br>
            <a:r>
              <a:rPr lang="en-US" sz="3600" b="1" dirty="0">
                <a:solidFill>
                  <a:srgbClr val="9E2A2A"/>
                </a:solidFill>
              </a:rPr>
              <a:t>    neither shalt thou worship any strange god.</a:t>
            </a:r>
          </a:p>
          <a:p>
            <a:pPr marL="0" indent="0">
              <a:buNone/>
            </a:pPr>
            <a:endParaRPr lang="en-US" sz="1400" b="1" dirty="0"/>
          </a:p>
          <a:p>
            <a:pPr marL="0" indent="0">
              <a:buNone/>
            </a:pPr>
            <a:r>
              <a:rPr lang="en-US" sz="3600" b="1" dirty="0">
                <a:solidFill>
                  <a:schemeClr val="tx1">
                    <a:lumMod val="75000"/>
                    <a:lumOff val="25000"/>
                  </a:schemeClr>
                </a:solidFill>
              </a:rPr>
              <a:t>10  I am </a:t>
            </a:r>
            <a:r>
              <a:rPr lang="en-US" sz="3600" b="1" dirty="0">
                <a:solidFill>
                  <a:srgbClr val="0070C0"/>
                </a:solidFill>
              </a:rPr>
              <a:t>Yahuah</a:t>
            </a:r>
            <a:r>
              <a:rPr lang="en-US" sz="3600" b="1" dirty="0"/>
              <a:t> </a:t>
            </a:r>
            <a:r>
              <a:rPr lang="en-US" sz="3600" b="1" dirty="0">
                <a:solidFill>
                  <a:schemeClr val="tx1">
                    <a:lumMod val="75000"/>
                    <a:lumOff val="25000"/>
                  </a:schemeClr>
                </a:solidFill>
              </a:rPr>
              <a:t>thy Elohim, which brought </a:t>
            </a:r>
            <a:br>
              <a:rPr lang="en-US" sz="3600" b="1" dirty="0">
                <a:solidFill>
                  <a:schemeClr val="tx1">
                    <a:lumMod val="75000"/>
                    <a:lumOff val="25000"/>
                  </a:schemeClr>
                </a:solidFill>
              </a:rPr>
            </a:br>
            <a:r>
              <a:rPr lang="en-US" sz="3600" b="1" dirty="0">
                <a:solidFill>
                  <a:schemeClr val="tx1">
                    <a:lumMod val="75000"/>
                    <a:lumOff val="25000"/>
                  </a:schemeClr>
                </a:solidFill>
              </a:rPr>
              <a:t>      thee out of the land of Egypt: open thy </a:t>
            </a:r>
            <a:br>
              <a:rPr lang="en-US" sz="3600" b="1" dirty="0">
                <a:solidFill>
                  <a:schemeClr val="tx1">
                    <a:lumMod val="75000"/>
                    <a:lumOff val="25000"/>
                  </a:schemeClr>
                </a:solidFill>
              </a:rPr>
            </a:br>
            <a:r>
              <a:rPr lang="en-US" sz="3600" b="1" dirty="0">
                <a:solidFill>
                  <a:schemeClr val="tx1">
                    <a:lumMod val="75000"/>
                    <a:lumOff val="25000"/>
                  </a:schemeClr>
                </a:solidFill>
              </a:rPr>
              <a:t>      mouth wide, and I will fill it.</a:t>
            </a:r>
          </a:p>
          <a:p>
            <a:pPr marL="0" indent="0">
              <a:buNone/>
            </a:pPr>
            <a:endParaRPr lang="en-US" sz="1400" b="1" dirty="0">
              <a:solidFill>
                <a:schemeClr val="tx1">
                  <a:lumMod val="75000"/>
                  <a:lumOff val="25000"/>
                </a:schemeClr>
              </a:solidFill>
            </a:endParaRPr>
          </a:p>
          <a:p>
            <a:pPr marL="0" indent="0">
              <a:buNone/>
            </a:pPr>
            <a:r>
              <a:rPr lang="en-US" sz="3600" b="1" dirty="0">
                <a:solidFill>
                  <a:schemeClr val="tx1">
                    <a:lumMod val="75000"/>
                    <a:lumOff val="25000"/>
                  </a:schemeClr>
                </a:solidFill>
              </a:rPr>
              <a:t>11 </a:t>
            </a:r>
            <a:r>
              <a:rPr lang="en-US" sz="3600" b="1" dirty="0"/>
              <a:t> </a:t>
            </a:r>
            <a:r>
              <a:rPr lang="en-US" sz="3600" b="1" dirty="0">
                <a:solidFill>
                  <a:srgbClr val="9E2A2A"/>
                </a:solidFill>
              </a:rPr>
              <a:t>But my people would not hearken to my </a:t>
            </a:r>
            <a:br>
              <a:rPr lang="en-US" sz="3600" b="1" dirty="0">
                <a:solidFill>
                  <a:srgbClr val="9E2A2A"/>
                </a:solidFill>
              </a:rPr>
            </a:br>
            <a:r>
              <a:rPr lang="en-US" sz="3600" b="1" dirty="0">
                <a:solidFill>
                  <a:srgbClr val="9E2A2A"/>
                </a:solidFill>
              </a:rPr>
              <a:t>      voice; and Israel would [have] none of me.</a:t>
            </a:r>
          </a:p>
          <a:p>
            <a:pPr marL="0" indent="0">
              <a:buNone/>
            </a:pPr>
            <a:endParaRPr lang="en-US" sz="1400" b="1" dirty="0"/>
          </a:p>
          <a:p>
            <a:pPr marL="0" indent="0">
              <a:buNone/>
            </a:pPr>
            <a:r>
              <a:rPr lang="en-US" sz="3600" b="1" dirty="0">
                <a:solidFill>
                  <a:schemeClr val="tx1">
                    <a:lumMod val="75000"/>
                    <a:lumOff val="25000"/>
                  </a:schemeClr>
                </a:solidFill>
              </a:rPr>
              <a:t>12</a:t>
            </a:r>
            <a:r>
              <a:rPr lang="en-US" sz="3600" b="1" dirty="0"/>
              <a:t>  </a:t>
            </a:r>
            <a:r>
              <a:rPr lang="en-US" sz="3600" b="1" dirty="0">
                <a:solidFill>
                  <a:srgbClr val="002060"/>
                </a:solidFill>
              </a:rPr>
              <a:t>So I gave them up unto their own hearts' </a:t>
            </a:r>
            <a:br>
              <a:rPr lang="en-US" sz="3600" b="1" dirty="0">
                <a:solidFill>
                  <a:srgbClr val="002060"/>
                </a:solidFill>
              </a:rPr>
            </a:br>
            <a:r>
              <a:rPr lang="en-US" sz="3600" b="1" dirty="0">
                <a:solidFill>
                  <a:srgbClr val="002060"/>
                </a:solidFill>
              </a:rPr>
              <a:t>      lust: </a:t>
            </a:r>
            <a:r>
              <a:rPr lang="en-US" sz="3600" b="1" dirty="0">
                <a:solidFill>
                  <a:srgbClr val="9E2A2A"/>
                </a:solidFill>
              </a:rPr>
              <a:t>and they walked in their own </a:t>
            </a:r>
            <a:br>
              <a:rPr lang="en-US" sz="3600" b="1" dirty="0">
                <a:solidFill>
                  <a:srgbClr val="9E2A2A"/>
                </a:solidFill>
              </a:rPr>
            </a:br>
            <a:r>
              <a:rPr lang="en-US" sz="3600" b="1" dirty="0">
                <a:solidFill>
                  <a:srgbClr val="9E2A2A"/>
                </a:solidFill>
              </a:rPr>
              <a:t>      counsels.</a:t>
            </a:r>
          </a:p>
          <a:p>
            <a:pPr marL="0" indent="0">
              <a:buNone/>
            </a:pPr>
            <a:endParaRPr lang="en-US" dirty="0"/>
          </a:p>
          <a:p>
            <a:endParaRPr lang="en-US" dirty="0"/>
          </a:p>
        </p:txBody>
      </p:sp>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2000" smtClean="0">
                <a:solidFill>
                  <a:schemeClr val="tx1">
                    <a:lumMod val="85000"/>
                    <a:lumOff val="15000"/>
                  </a:schemeClr>
                </a:solidFill>
              </a:rPr>
              <a:t>93</a:t>
            </a:fld>
            <a:endParaRPr lang="en-US" dirty="0">
              <a:solidFill>
                <a:schemeClr val="tx1">
                  <a:lumMod val="85000"/>
                  <a:lumOff val="15000"/>
                </a:schemeClr>
              </a:solidFill>
            </a:endParaRPr>
          </a:p>
        </p:txBody>
      </p:sp>
      <p:pic>
        <p:nvPicPr>
          <p:cNvPr id="6" name="Picture 3" descr="C:\Users\Rae\Desktop\King-james-bible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28600"/>
            <a:ext cx="524319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Rae\Desktop\other god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87212"/>
            <a:ext cx="2394267" cy="2737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5" descr="C:\Users\Rae\Desktop\other gods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1267" y="1893376"/>
            <a:ext cx="3138488" cy="3821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057791"/>
      </p:ext>
    </p:extLst>
  </p:cSld>
  <p:clrMapOvr>
    <a:masterClrMapping/>
  </p:clrMapOvr>
  <p:transition spd="slow">
    <p:circle/>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33600" y="228600"/>
            <a:ext cx="8610600" cy="1905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solidFill>
                    <a:schemeClr val="bg2">
                      <a:lumMod val="50000"/>
                    </a:schemeClr>
                  </a:solidFill>
                </a:ln>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t> Joshua’s Instructions</a:t>
            </a:r>
            <a:br>
              <a:rPr lang="en-US" sz="6000" b="1" dirty="0">
                <a:ln w="11430">
                  <a:solidFill>
                    <a:schemeClr val="bg2">
                      <a:lumMod val="50000"/>
                    </a:schemeClr>
                  </a:solidFill>
                </a:ln>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br>
            <a:r>
              <a:rPr lang="en-US" sz="6000" b="1" dirty="0">
                <a:ln w="11430">
                  <a:solidFill>
                    <a:schemeClr val="bg2">
                      <a:lumMod val="50000"/>
                    </a:schemeClr>
                  </a:solidFill>
                </a:ln>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t>      </a:t>
            </a:r>
            <a:r>
              <a:rPr lang="en-US" sz="8000" b="1" dirty="0">
                <a:ln w="11430">
                  <a:solidFill>
                    <a:schemeClr val="bg2">
                      <a:lumMod val="50000"/>
                    </a:schemeClr>
                  </a:solidFill>
                </a:ln>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t>1425</a:t>
            </a:r>
            <a:r>
              <a:rPr lang="en-US" sz="6000" b="1" dirty="0">
                <a:ln w="11430">
                  <a:solidFill>
                    <a:schemeClr val="bg2">
                      <a:lumMod val="50000"/>
                    </a:schemeClr>
                  </a:solidFill>
                </a:ln>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t> BC</a:t>
            </a:r>
          </a:p>
        </p:txBody>
      </p:sp>
      <p:sp>
        <p:nvSpPr>
          <p:cNvPr id="7" name="Text Placeholder 6"/>
          <p:cNvSpPr>
            <a:spLocks noGrp="1"/>
          </p:cNvSpPr>
          <p:nvPr>
            <p:ph type="body" idx="1"/>
          </p:nvPr>
        </p:nvSpPr>
        <p:spPr>
          <a:xfrm>
            <a:off x="2438400" y="2224088"/>
            <a:ext cx="5083175" cy="519112"/>
          </a:xfrm>
        </p:spPr>
        <p:txBody>
          <a:bodyPr>
            <a:noAutofit/>
            <a:scene3d>
              <a:camera prst="orthographicFront"/>
              <a:lightRig rig="threePt" dir="t"/>
            </a:scene3d>
            <a:sp3d extrusionH="57150">
              <a:bevelT w="38100" h="38100"/>
            </a:sp3d>
          </a:bodyPr>
          <a:lstStyle/>
          <a:p>
            <a:pPr algn="ctr"/>
            <a:r>
              <a:rPr lang="en-US" sz="3200" dirty="0">
                <a:solidFill>
                  <a:srgbClr val="0070C0"/>
                </a:solidFill>
              </a:rPr>
              <a:t>Joshua 24:14-18</a:t>
            </a:r>
          </a:p>
        </p:txBody>
      </p:sp>
      <p:sp>
        <p:nvSpPr>
          <p:cNvPr id="4" name="Content Placeholder 3"/>
          <p:cNvSpPr>
            <a:spLocks noGrp="1"/>
          </p:cNvSpPr>
          <p:nvPr>
            <p:ph sz="half" idx="2"/>
          </p:nvPr>
        </p:nvSpPr>
        <p:spPr>
          <a:xfrm>
            <a:off x="533400" y="2886075"/>
            <a:ext cx="11430000" cy="4124325"/>
          </a:xfrm>
        </p:spPr>
        <p:txBody>
          <a:bodyPr>
            <a:normAutofit/>
            <a:scene3d>
              <a:camera prst="orthographicFront"/>
              <a:lightRig rig="threePt" dir="t"/>
            </a:scene3d>
            <a:sp3d extrusionH="57150">
              <a:bevelT w="38100" h="38100"/>
            </a:sp3d>
          </a:bodyPr>
          <a:lstStyle/>
          <a:p>
            <a:pPr marL="0" indent="0">
              <a:buNone/>
            </a:pPr>
            <a:r>
              <a:rPr lang="en-US" sz="2300" b="1" dirty="0">
                <a:solidFill>
                  <a:srgbClr val="0070C0"/>
                </a:solidFill>
              </a:rPr>
              <a:t>14</a:t>
            </a:r>
            <a:r>
              <a:rPr lang="en-US" sz="2300" dirty="0"/>
              <a:t>  Now therefore fear </a:t>
            </a:r>
            <a:r>
              <a:rPr lang="en-US" sz="2300" b="1" dirty="0">
                <a:solidFill>
                  <a:srgbClr val="0070C0"/>
                </a:solidFill>
              </a:rPr>
              <a:t>Yahuah</a:t>
            </a:r>
            <a:r>
              <a:rPr lang="en-US" sz="2300" dirty="0">
                <a:solidFill>
                  <a:srgbClr val="0070C0"/>
                </a:solidFill>
              </a:rPr>
              <a:t>, </a:t>
            </a:r>
            <a:r>
              <a:rPr lang="en-US" sz="2300" dirty="0"/>
              <a:t>and serve him in sincerity and in truth: and </a:t>
            </a:r>
            <a:r>
              <a:rPr lang="en-US" sz="2300" b="1" u="sng" dirty="0">
                <a:solidFill>
                  <a:srgbClr val="C00000"/>
                </a:solidFill>
              </a:rPr>
              <a:t>put away the gods which your fathers served on the other side of the flood</a:t>
            </a:r>
            <a:r>
              <a:rPr lang="en-US" sz="2300" dirty="0">
                <a:solidFill>
                  <a:srgbClr val="C00000"/>
                </a:solidFill>
              </a:rPr>
              <a:t>, </a:t>
            </a:r>
            <a:r>
              <a:rPr lang="en-US" sz="2300" b="1" u="sng" dirty="0">
                <a:solidFill>
                  <a:srgbClr val="C00000"/>
                </a:solidFill>
              </a:rPr>
              <a:t>and in Egypt</a:t>
            </a:r>
            <a:r>
              <a:rPr lang="en-US" sz="2300" dirty="0">
                <a:solidFill>
                  <a:srgbClr val="C00000"/>
                </a:solidFill>
              </a:rPr>
              <a:t>; </a:t>
            </a:r>
            <a:r>
              <a:rPr lang="en-US" sz="2300" dirty="0"/>
              <a:t>and serve ye </a:t>
            </a:r>
            <a:r>
              <a:rPr lang="en-US" sz="2300" b="1" dirty="0">
                <a:solidFill>
                  <a:srgbClr val="0070C0"/>
                </a:solidFill>
              </a:rPr>
              <a:t>Yahuah</a:t>
            </a:r>
            <a:r>
              <a:rPr lang="en-US" sz="2300" dirty="0">
                <a:solidFill>
                  <a:srgbClr val="0070C0"/>
                </a:solidFill>
              </a:rPr>
              <a:t>.</a:t>
            </a:r>
          </a:p>
          <a:p>
            <a:pPr marL="0" indent="0">
              <a:buNone/>
            </a:pPr>
            <a:r>
              <a:rPr lang="en-US" sz="2300" b="1" dirty="0">
                <a:solidFill>
                  <a:srgbClr val="0070C0"/>
                </a:solidFill>
              </a:rPr>
              <a:t>15</a:t>
            </a:r>
            <a:r>
              <a:rPr lang="en-US" sz="2300" dirty="0"/>
              <a:t>  And if it seem evil unto you to serve </a:t>
            </a:r>
            <a:r>
              <a:rPr lang="en-US" sz="2300" b="1" dirty="0">
                <a:solidFill>
                  <a:srgbClr val="0070C0"/>
                </a:solidFill>
              </a:rPr>
              <a:t>Yahuah</a:t>
            </a:r>
            <a:r>
              <a:rPr lang="en-US" sz="2300" dirty="0">
                <a:solidFill>
                  <a:srgbClr val="0070C0"/>
                </a:solidFill>
              </a:rPr>
              <a:t>,</a:t>
            </a:r>
            <a:r>
              <a:rPr lang="en-US" sz="2300" dirty="0"/>
              <a:t> choose you this day whom ye will serve; </a:t>
            </a:r>
            <a:r>
              <a:rPr lang="en-US" sz="2300" b="1" u="sng" dirty="0">
                <a:solidFill>
                  <a:srgbClr val="C00000"/>
                </a:solidFill>
              </a:rPr>
              <a:t>whether the gods which your fathers served that were on the other side of the flood</a:t>
            </a:r>
            <a:r>
              <a:rPr lang="en-US" sz="2300" dirty="0">
                <a:solidFill>
                  <a:srgbClr val="C00000"/>
                </a:solidFill>
              </a:rPr>
              <a:t>, </a:t>
            </a:r>
            <a:br>
              <a:rPr lang="en-US" sz="2300" dirty="0">
                <a:solidFill>
                  <a:srgbClr val="C00000"/>
                </a:solidFill>
              </a:rPr>
            </a:br>
            <a:r>
              <a:rPr lang="en-US" sz="2300" b="1" u="sng" dirty="0">
                <a:solidFill>
                  <a:srgbClr val="C00000"/>
                </a:solidFill>
              </a:rPr>
              <a:t>or the gods of the Amorites</a:t>
            </a:r>
            <a:r>
              <a:rPr lang="en-US" sz="2300" dirty="0">
                <a:solidFill>
                  <a:srgbClr val="C00000"/>
                </a:solidFill>
              </a:rPr>
              <a:t>, </a:t>
            </a:r>
            <a:r>
              <a:rPr lang="en-US" sz="2300" dirty="0"/>
              <a:t>in whose land ye dwell: but as for me and my house, </a:t>
            </a:r>
            <a:br>
              <a:rPr lang="en-US" sz="2300" dirty="0"/>
            </a:br>
            <a:r>
              <a:rPr lang="en-US" sz="2300" dirty="0"/>
              <a:t>we will serve </a:t>
            </a:r>
            <a:r>
              <a:rPr lang="en-US" sz="2300" b="1" dirty="0">
                <a:solidFill>
                  <a:srgbClr val="0070C0"/>
                </a:solidFill>
              </a:rPr>
              <a:t>Yahuah.</a:t>
            </a:r>
          </a:p>
          <a:p>
            <a:pPr marL="0" indent="0">
              <a:buNone/>
            </a:pPr>
            <a:r>
              <a:rPr lang="en-US" sz="2300" b="1" dirty="0">
                <a:solidFill>
                  <a:srgbClr val="0070C0"/>
                </a:solidFill>
              </a:rPr>
              <a:t>16</a:t>
            </a:r>
            <a:r>
              <a:rPr lang="en-US" sz="2300" dirty="0"/>
              <a:t>  And the people answered and said, </a:t>
            </a:r>
            <a:r>
              <a:rPr lang="en-US" sz="2300" b="1" dirty="0">
                <a:solidFill>
                  <a:srgbClr val="0070C0"/>
                </a:solidFill>
              </a:rPr>
              <a:t>Yahuah</a:t>
            </a:r>
            <a:r>
              <a:rPr lang="en-US" sz="2300" dirty="0"/>
              <a:t> forbid that we should forsake Him, </a:t>
            </a:r>
            <a:br>
              <a:rPr lang="en-US" sz="2300" dirty="0"/>
            </a:br>
            <a:r>
              <a:rPr lang="en-US" sz="2300" b="1" u="sng" dirty="0">
                <a:solidFill>
                  <a:srgbClr val="C00000"/>
                </a:solidFill>
              </a:rPr>
              <a:t>to serve other gods</a:t>
            </a:r>
            <a:r>
              <a:rPr lang="en-US" sz="2300" b="1" dirty="0">
                <a:solidFill>
                  <a:srgbClr val="C00000"/>
                </a:solidFill>
              </a:rPr>
              <a:t>;</a:t>
            </a:r>
          </a:p>
          <a:p>
            <a:pPr marL="0" indent="0">
              <a:buNone/>
            </a:pPr>
            <a:r>
              <a:rPr lang="en-US" sz="2400" b="1" dirty="0">
                <a:solidFill>
                  <a:srgbClr val="0070C0"/>
                </a:solidFill>
              </a:rPr>
              <a:t>18</a:t>
            </a:r>
            <a:r>
              <a:rPr lang="en-US" sz="2400" dirty="0"/>
              <a:t>  And </a:t>
            </a:r>
            <a:r>
              <a:rPr lang="en-US" sz="2400" b="1" dirty="0">
                <a:solidFill>
                  <a:srgbClr val="0070C0"/>
                </a:solidFill>
              </a:rPr>
              <a:t>Yahuah</a:t>
            </a:r>
            <a:r>
              <a:rPr lang="en-US" sz="2400" dirty="0"/>
              <a:t> </a:t>
            </a:r>
            <a:r>
              <a:rPr lang="en-US" sz="2400" dirty="0" err="1"/>
              <a:t>drave</a:t>
            </a:r>
            <a:r>
              <a:rPr lang="en-US" sz="2400" dirty="0"/>
              <a:t> out from before us all the people, even the Amorites which </a:t>
            </a:r>
            <a:br>
              <a:rPr lang="en-US" sz="2400" dirty="0"/>
            </a:br>
            <a:r>
              <a:rPr lang="en-US" sz="2400" dirty="0"/>
              <a:t>dwelt in the land: therefore will we also serve </a:t>
            </a:r>
            <a:r>
              <a:rPr lang="en-US" sz="2400" b="1" dirty="0">
                <a:solidFill>
                  <a:srgbClr val="0070C0"/>
                </a:solidFill>
              </a:rPr>
              <a:t>Yahuah; </a:t>
            </a:r>
            <a:r>
              <a:rPr lang="en-US" sz="2400" dirty="0"/>
              <a:t>for he is our Elohim.</a:t>
            </a:r>
          </a:p>
        </p:txBody>
      </p:sp>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2000" smtClean="0">
                <a:solidFill>
                  <a:schemeClr val="tx1">
                    <a:lumMod val="85000"/>
                    <a:lumOff val="15000"/>
                  </a:schemeClr>
                </a:solidFill>
              </a:rPr>
              <a:t>94</a:t>
            </a:fld>
            <a:endParaRPr lang="en-US" dirty="0">
              <a:solidFill>
                <a:schemeClr val="tx1">
                  <a:lumMod val="85000"/>
                  <a:lumOff val="15000"/>
                </a:schemeClr>
              </a:solidFill>
            </a:endParaRPr>
          </a:p>
        </p:txBody>
      </p:sp>
      <p:pic>
        <p:nvPicPr>
          <p:cNvPr id="6" name="Picture 3" descr="C:\Users\Rae\Desktop\King-james-bible 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663" y="1219837"/>
            <a:ext cx="4557395" cy="15233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joshua ed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29" y="389922"/>
            <a:ext cx="1728071" cy="21246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350844"/>
      </p:ext>
    </p:extLst>
  </p:cSld>
  <p:clrMapOvr>
    <a:masterClrMapping/>
  </p:clrMapOvr>
  <p:transition spd="slow">
    <p:circle/>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9144000" cy="91391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t>Forsake the Strange “gods”</a:t>
            </a:r>
            <a:r>
              <a:rPr lang="en-US" sz="8800" b="1" dirty="0">
                <a:ln w="11430"/>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rPr>
              <a:t>!</a:t>
            </a:r>
            <a:endParaRPr lang="en-US" sz="6600" b="1" dirty="0">
              <a:ln w="11430"/>
              <a:solidFill>
                <a:schemeClr val="accent4">
                  <a:lumMod val="75000"/>
                </a:schemeClr>
              </a:solidFill>
              <a:effectLst>
                <a:outerShdw blurRad="50800" dist="39000" dir="5460000" algn="tl">
                  <a:srgbClr val="000000">
                    <a:alpha val="38000"/>
                  </a:srgbClr>
                </a:outerShdw>
              </a:effectLst>
              <a:latin typeface="Aharoni" pitchFamily="2" charset="-79"/>
              <a:cs typeface="Aharoni" pitchFamily="2" charset="-79"/>
            </a:endParaRPr>
          </a:p>
        </p:txBody>
      </p:sp>
      <p:sp>
        <p:nvSpPr>
          <p:cNvPr id="8" name="Text Placeholder 7"/>
          <p:cNvSpPr>
            <a:spLocks noGrp="1"/>
          </p:cNvSpPr>
          <p:nvPr>
            <p:ph type="body" sz="quarter" idx="3"/>
          </p:nvPr>
        </p:nvSpPr>
        <p:spPr>
          <a:xfrm>
            <a:off x="533400" y="1172419"/>
            <a:ext cx="5699740" cy="519112"/>
          </a:xfrm>
        </p:spPr>
        <p:txBody>
          <a:bodyPr>
            <a:noAutofit/>
            <a:scene3d>
              <a:camera prst="orthographicFront"/>
              <a:lightRig rig="threePt" dir="t"/>
            </a:scene3d>
            <a:sp3d extrusionH="57150">
              <a:bevelT w="38100" h="38100"/>
            </a:sp3d>
          </a:bodyPr>
          <a:lstStyle/>
          <a:p>
            <a:pPr algn="ctr"/>
            <a:r>
              <a:rPr lang="en-US" sz="2800" dirty="0">
                <a:solidFill>
                  <a:srgbClr val="0070C0"/>
                </a:solidFill>
              </a:rPr>
              <a:t>Israel’s Promise:  Joshua 24:20-24</a:t>
            </a:r>
          </a:p>
        </p:txBody>
      </p:sp>
      <p:sp>
        <p:nvSpPr>
          <p:cNvPr id="9" name="Content Placeholder 8"/>
          <p:cNvSpPr>
            <a:spLocks noGrp="1"/>
          </p:cNvSpPr>
          <p:nvPr>
            <p:ph sz="quarter" idx="4"/>
          </p:nvPr>
        </p:nvSpPr>
        <p:spPr>
          <a:xfrm>
            <a:off x="762000" y="1828800"/>
            <a:ext cx="11201400" cy="4505326"/>
          </a:xfrm>
        </p:spPr>
        <p:txBody>
          <a:bodyPr>
            <a:normAutofit lnSpcReduction="10000"/>
            <a:scene3d>
              <a:camera prst="orthographicFront"/>
              <a:lightRig rig="threePt" dir="t"/>
            </a:scene3d>
            <a:sp3d extrusionH="57150">
              <a:bevelT w="38100" h="38100"/>
            </a:sp3d>
          </a:bodyPr>
          <a:lstStyle/>
          <a:p>
            <a:pPr marL="0" indent="0">
              <a:buNone/>
            </a:pPr>
            <a:r>
              <a:rPr lang="en-US" b="1" dirty="0">
                <a:solidFill>
                  <a:srgbClr val="0070C0"/>
                </a:solidFill>
              </a:rPr>
              <a:t>20</a:t>
            </a:r>
            <a:r>
              <a:rPr lang="en-US" dirty="0"/>
              <a:t> </a:t>
            </a:r>
            <a:r>
              <a:rPr lang="en-US" b="1" u="sng" dirty="0"/>
              <a:t>If ye forsake </a:t>
            </a:r>
            <a:r>
              <a:rPr lang="en-US" b="1" u="sng" dirty="0">
                <a:solidFill>
                  <a:srgbClr val="0070C0"/>
                </a:solidFill>
              </a:rPr>
              <a:t>Yahuah</a:t>
            </a:r>
            <a:r>
              <a:rPr lang="en-US" dirty="0">
                <a:solidFill>
                  <a:srgbClr val="0070C0"/>
                </a:solidFill>
              </a:rPr>
              <a:t>,</a:t>
            </a:r>
            <a:r>
              <a:rPr lang="en-US" b="1" dirty="0"/>
              <a:t> </a:t>
            </a:r>
            <a:r>
              <a:rPr lang="en-US" b="1" u="sng" dirty="0">
                <a:solidFill>
                  <a:srgbClr val="C00000"/>
                </a:solidFill>
              </a:rPr>
              <a:t>and serve strange gods</a:t>
            </a:r>
            <a:r>
              <a:rPr lang="en-US" dirty="0">
                <a:solidFill>
                  <a:srgbClr val="C00000"/>
                </a:solidFill>
              </a:rPr>
              <a:t>, </a:t>
            </a:r>
            <a:r>
              <a:rPr lang="en-US" dirty="0"/>
              <a:t> </a:t>
            </a:r>
            <a:br>
              <a:rPr lang="en-US" dirty="0"/>
            </a:br>
            <a:r>
              <a:rPr lang="en-US" dirty="0"/>
              <a:t>     then he will turn and do you hurt, and consume you,  </a:t>
            </a:r>
            <a:br>
              <a:rPr lang="en-US" dirty="0"/>
            </a:br>
            <a:r>
              <a:rPr lang="en-US" dirty="0"/>
              <a:t>     after that he hath done you good.</a:t>
            </a:r>
          </a:p>
          <a:p>
            <a:pPr marL="0" indent="0">
              <a:buNone/>
            </a:pPr>
            <a:r>
              <a:rPr lang="en-US" b="1" dirty="0">
                <a:solidFill>
                  <a:srgbClr val="0070C0"/>
                </a:solidFill>
              </a:rPr>
              <a:t>21</a:t>
            </a:r>
            <a:r>
              <a:rPr lang="en-US" dirty="0"/>
              <a:t> And the people said unto Joshua, Nay; but we will serve </a:t>
            </a:r>
            <a:r>
              <a:rPr lang="en-US" b="1" dirty="0">
                <a:solidFill>
                  <a:srgbClr val="0070C0"/>
                </a:solidFill>
              </a:rPr>
              <a:t>Yahuah.</a:t>
            </a:r>
          </a:p>
          <a:p>
            <a:pPr marL="0" indent="0">
              <a:buNone/>
            </a:pPr>
            <a:r>
              <a:rPr lang="en-US" b="1" dirty="0">
                <a:solidFill>
                  <a:srgbClr val="0070C0"/>
                </a:solidFill>
              </a:rPr>
              <a:t>22</a:t>
            </a:r>
            <a:r>
              <a:rPr lang="en-US" dirty="0"/>
              <a:t> And Joshua said unto the people, Ye are witnesses against yourselves </a:t>
            </a:r>
            <a:br>
              <a:rPr lang="en-US" dirty="0"/>
            </a:br>
            <a:r>
              <a:rPr lang="en-US" dirty="0"/>
              <a:t>     that ye have chosen you </a:t>
            </a:r>
            <a:r>
              <a:rPr lang="en-US" b="1" dirty="0">
                <a:solidFill>
                  <a:srgbClr val="0070C0"/>
                </a:solidFill>
              </a:rPr>
              <a:t>Yahuah, </a:t>
            </a:r>
            <a:r>
              <a:rPr lang="en-US" dirty="0"/>
              <a:t>to serve him. </a:t>
            </a:r>
            <a:br>
              <a:rPr lang="en-US" dirty="0"/>
            </a:br>
            <a:r>
              <a:rPr lang="en-US" dirty="0"/>
              <a:t>     And they said, We are witnesses.</a:t>
            </a:r>
          </a:p>
          <a:p>
            <a:pPr marL="0" indent="0">
              <a:buNone/>
            </a:pPr>
            <a:r>
              <a:rPr lang="en-US" b="1" dirty="0">
                <a:solidFill>
                  <a:srgbClr val="0070C0"/>
                </a:solidFill>
              </a:rPr>
              <a:t>23</a:t>
            </a:r>
            <a:r>
              <a:rPr lang="en-US" dirty="0"/>
              <a:t> </a:t>
            </a:r>
            <a:r>
              <a:rPr lang="en-US" b="1" u="sng" dirty="0">
                <a:solidFill>
                  <a:srgbClr val="C00000"/>
                </a:solidFill>
              </a:rPr>
              <a:t>Now therefore put away, said he, the strange gods which are among</a:t>
            </a:r>
            <a:br>
              <a:rPr lang="en-US" b="1" dirty="0">
                <a:solidFill>
                  <a:srgbClr val="C00000"/>
                </a:solidFill>
              </a:rPr>
            </a:br>
            <a:r>
              <a:rPr lang="en-US" b="1" dirty="0">
                <a:solidFill>
                  <a:srgbClr val="C00000"/>
                </a:solidFill>
              </a:rPr>
              <a:t>     </a:t>
            </a:r>
            <a:r>
              <a:rPr lang="en-US" b="1" u="sng" dirty="0">
                <a:solidFill>
                  <a:srgbClr val="C00000"/>
                </a:solidFill>
              </a:rPr>
              <a:t>you</a:t>
            </a:r>
            <a:r>
              <a:rPr lang="en-US" dirty="0">
                <a:solidFill>
                  <a:srgbClr val="C00000"/>
                </a:solidFill>
              </a:rPr>
              <a:t>, </a:t>
            </a:r>
            <a:r>
              <a:rPr lang="en-US" dirty="0"/>
              <a:t>and incline your heart unto </a:t>
            </a:r>
            <a:r>
              <a:rPr lang="en-US" b="1" dirty="0">
                <a:solidFill>
                  <a:srgbClr val="0070C0"/>
                </a:solidFill>
              </a:rPr>
              <a:t>Yahuah</a:t>
            </a:r>
            <a:r>
              <a:rPr lang="en-US" dirty="0"/>
              <a:t> the Elohim of Israel.</a:t>
            </a:r>
          </a:p>
          <a:p>
            <a:pPr marL="0" indent="0">
              <a:buNone/>
            </a:pPr>
            <a:r>
              <a:rPr lang="en-US" b="1" dirty="0">
                <a:solidFill>
                  <a:srgbClr val="0070C0"/>
                </a:solidFill>
              </a:rPr>
              <a:t>24</a:t>
            </a:r>
            <a:r>
              <a:rPr lang="en-US" dirty="0"/>
              <a:t> And the people said unto Joshua, </a:t>
            </a:r>
            <a:r>
              <a:rPr lang="en-US" b="1" dirty="0">
                <a:solidFill>
                  <a:srgbClr val="0070C0"/>
                </a:solidFill>
              </a:rPr>
              <a:t>Yahuah</a:t>
            </a:r>
            <a:r>
              <a:rPr lang="en-US" dirty="0"/>
              <a:t> our Elohim will we serve, </a:t>
            </a:r>
            <a:br>
              <a:rPr lang="en-US" dirty="0"/>
            </a:br>
            <a:r>
              <a:rPr lang="en-US" dirty="0"/>
              <a:t>     and his voice will we obey.</a:t>
            </a:r>
          </a:p>
          <a:p>
            <a:pPr marL="0" indent="0">
              <a:buNone/>
            </a:pPr>
            <a:endParaRPr lang="en-US" dirty="0"/>
          </a:p>
        </p:txBody>
      </p:sp>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2000" smtClean="0">
                <a:solidFill>
                  <a:schemeClr val="tx1">
                    <a:lumMod val="85000"/>
                    <a:lumOff val="15000"/>
                  </a:schemeClr>
                </a:solidFill>
              </a:rPr>
              <a:t>95</a:t>
            </a:fld>
            <a:endParaRPr lang="en-US" dirty="0">
              <a:solidFill>
                <a:schemeClr val="tx1">
                  <a:lumMod val="85000"/>
                  <a:lumOff val="15000"/>
                </a:schemeClr>
              </a:solidFill>
            </a:endParaRPr>
          </a:p>
        </p:txBody>
      </p:sp>
      <p:pic>
        <p:nvPicPr>
          <p:cNvPr id="6146" name="Picture 2" descr="C:\Users\Rae\Desktop\TORAH COVEN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067800" y="381000"/>
            <a:ext cx="2376255" cy="2359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33140" y="1059359"/>
            <a:ext cx="2529860"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a:ln w="50800"/>
                <a:solidFill>
                  <a:schemeClr val="bg2">
                    <a:lumMod val="50000"/>
                  </a:schemeClr>
                </a:solidFill>
                <a:latin typeface="Matura MT Script Capitals" pitchFamily="66" charset="0"/>
              </a:rPr>
              <a:t>1427 BC</a:t>
            </a:r>
            <a:endParaRPr lang="en-US" sz="4400" b="1" cap="none" spc="0" dirty="0">
              <a:ln w="50800"/>
              <a:solidFill>
                <a:schemeClr val="bg2">
                  <a:lumMod val="50000"/>
                </a:schemeClr>
              </a:solidFill>
              <a:effectLst/>
              <a:latin typeface="Matura MT Script Capitals" pitchFamily="66" charset="0"/>
            </a:endParaRPr>
          </a:p>
        </p:txBody>
      </p:sp>
      <p:sp>
        <p:nvSpPr>
          <p:cNvPr id="14" name="Rectangle 13"/>
          <p:cNvSpPr/>
          <p:nvPr/>
        </p:nvSpPr>
        <p:spPr>
          <a:xfrm>
            <a:off x="4892060" y="5943600"/>
            <a:ext cx="7162800" cy="76944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a:ln w="6350">
                  <a:solidFill>
                    <a:srgbClr val="C00000"/>
                  </a:solidFill>
                </a:ln>
                <a:solidFill>
                  <a:srgbClr val="FADA7A"/>
                </a:solidFill>
                <a:latin typeface="Matura MT Script Capitals" pitchFamily="66" charset="0"/>
              </a:rPr>
              <a:t>Then, about 2 years later …</a:t>
            </a:r>
            <a:endParaRPr lang="en-US" sz="4400" b="1" cap="none" spc="0" dirty="0">
              <a:ln w="6350">
                <a:solidFill>
                  <a:srgbClr val="C00000"/>
                </a:solidFill>
              </a:ln>
              <a:solidFill>
                <a:srgbClr val="FADA7A"/>
              </a:solidFill>
              <a:effectLst/>
              <a:latin typeface="Matura MT Script Capitals" pitchFamily="66" charset="0"/>
            </a:endParaRPr>
          </a:p>
        </p:txBody>
      </p:sp>
    </p:spTree>
    <p:extLst>
      <p:ext uri="{BB962C8B-B14F-4D97-AF65-F5344CB8AC3E}">
        <p14:creationId xmlns:p14="http://schemas.microsoft.com/office/powerpoint/2010/main" val="30846788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alpha val="75000"/>
              </a:srgbClr>
            </a:gs>
            <a:gs pos="53000">
              <a:srgbClr val="D4DEFF"/>
            </a:gs>
            <a:gs pos="77000">
              <a:srgbClr val="D4DEFF"/>
            </a:gs>
            <a:gs pos="96000">
              <a:schemeClr val="accent4"/>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1425 – 1250  BC     Book of Judges</a:t>
            </a:r>
            <a:endParaRPr lang="en-US" dirty="0">
              <a:solidFill>
                <a:srgbClr val="00B0F0"/>
              </a:solidFill>
            </a:endParaRPr>
          </a:p>
        </p:txBody>
      </p:sp>
      <p:sp>
        <p:nvSpPr>
          <p:cNvPr id="3" name="Content Placeholder 2"/>
          <p:cNvSpPr>
            <a:spLocks noGrp="1"/>
          </p:cNvSpPr>
          <p:nvPr>
            <p:ph idx="1"/>
          </p:nvPr>
        </p:nvSpPr>
        <p:spPr>
          <a:xfrm>
            <a:off x="0" y="838200"/>
            <a:ext cx="12192000" cy="838200"/>
          </a:xfrm>
        </p:spPr>
        <p:txBody>
          <a:bodyPr>
            <a:noAutofit/>
            <a:scene3d>
              <a:camera prst="orthographicFront"/>
              <a:lightRig rig="threePt" dir="t"/>
            </a:scene3d>
            <a:sp3d extrusionH="57150">
              <a:bevelT w="38100" h="38100"/>
            </a:sp3d>
          </a:bodyPr>
          <a:lstStyle/>
          <a:p>
            <a:pPr marL="0" lvl="0" indent="0" algn="ctr">
              <a:lnSpc>
                <a:spcPct val="120000"/>
              </a:lnSpc>
              <a:buNone/>
            </a:pPr>
            <a:r>
              <a:rPr lang="en-US" sz="2200" b="1" dirty="0">
                <a:solidFill>
                  <a:srgbClr val="0070C0"/>
                </a:solidFill>
              </a:rPr>
              <a:t>The following table</a:t>
            </a:r>
            <a:r>
              <a:rPr lang="en-US" sz="2200" b="1" u="sng" dirty="0">
                <a:solidFill>
                  <a:srgbClr val="0070C0"/>
                </a:solidFill>
              </a:rPr>
              <a:t>s</a:t>
            </a:r>
            <a:r>
              <a:rPr lang="en-US" sz="2200" b="1" dirty="0">
                <a:solidFill>
                  <a:srgbClr val="0070C0"/>
                </a:solidFill>
              </a:rPr>
              <a:t> chart a brief review of the worship of pagan gods and apostasy in the 12 tribes.</a:t>
            </a:r>
            <a:br>
              <a:rPr lang="en-US" sz="2200" b="1" dirty="0">
                <a:solidFill>
                  <a:srgbClr val="0070C0"/>
                </a:solidFill>
              </a:rPr>
            </a:br>
            <a:r>
              <a:rPr lang="en-US" sz="2200" b="1" dirty="0">
                <a:ln>
                  <a:solidFill>
                    <a:schemeClr val="tx1"/>
                  </a:solidFill>
                </a:ln>
                <a:solidFill>
                  <a:srgbClr val="C00000"/>
                </a:solidFill>
              </a:rPr>
              <a:t>Please take special note of the dates, as we travel through Israel’s history to 700 BC.</a:t>
            </a:r>
          </a:p>
        </p:txBody>
      </p:sp>
      <p:sp>
        <p:nvSpPr>
          <p:cNvPr id="4" name="Slide Number Placeholder 3"/>
          <p:cNvSpPr>
            <a:spLocks noGrp="1"/>
          </p:cNvSpPr>
          <p:nvPr>
            <p:ph type="sldNum" sz="quarter" idx="12"/>
          </p:nvPr>
        </p:nvSpPr>
        <p:spPr>
          <a:xfrm>
            <a:off x="9372600" y="6416675"/>
            <a:ext cx="2743200" cy="365125"/>
          </a:xfrm>
        </p:spPr>
        <p:txBody>
          <a:bodyPr/>
          <a:lstStyle/>
          <a:p>
            <a:fld id="{AA4C6552-42F6-43F2-A3FB-E92E8C09004E}" type="slidenum">
              <a:rPr lang="en-US" smtClean="0">
                <a:solidFill>
                  <a:schemeClr val="tx1">
                    <a:lumMod val="85000"/>
                    <a:lumOff val="15000"/>
                  </a:schemeClr>
                </a:solidFill>
              </a:rPr>
              <a:pPr/>
              <a:t>96</a:t>
            </a:fld>
            <a:endParaRPr lang="en-US" dirty="0">
              <a:solidFill>
                <a:schemeClr val="tx1">
                  <a:lumMod val="85000"/>
                  <a:lumOff val="15000"/>
                </a:schemeClr>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685873100"/>
              </p:ext>
            </p:extLst>
          </p:nvPr>
        </p:nvGraphicFramePr>
        <p:xfrm>
          <a:off x="457200" y="1790554"/>
          <a:ext cx="11201400" cy="3003296"/>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Judg</a:t>
                      </a:r>
                      <a:r>
                        <a:rPr lang="en-US" sz="1800" dirty="0">
                          <a:effectLst/>
                          <a:latin typeface="Calibri"/>
                          <a:ea typeface="Calibri"/>
                          <a:cs typeface="Calibri"/>
                        </a:rPr>
                        <a:t> 2:3</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~1425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Israel did not drive out the pagans.  They would be constantly snared by </a:t>
                      </a:r>
                      <a:r>
                        <a:rPr lang="en-US" sz="1800" dirty="0">
                          <a:effectLst/>
                          <a:highlight>
                            <a:srgbClr val="FFFF00"/>
                          </a:highlight>
                          <a:latin typeface="Calibri"/>
                          <a:ea typeface="Calibri"/>
                          <a:cs typeface="Calibri"/>
                        </a:rPr>
                        <a:t>false gods</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err="1">
                          <a:effectLst/>
                          <a:latin typeface="Calibri"/>
                          <a:ea typeface="Calibri"/>
                          <a:cs typeface="Calibri"/>
                        </a:rPr>
                        <a:t>Judg</a:t>
                      </a:r>
                      <a:r>
                        <a:rPr lang="en-US" sz="1800" dirty="0">
                          <a:effectLst/>
                          <a:latin typeface="Calibri"/>
                          <a:ea typeface="Calibri"/>
                          <a:cs typeface="Calibri"/>
                        </a:rPr>
                        <a:t> 2:11-13</a:t>
                      </a:r>
                      <a:br>
                        <a:rPr lang="en-US" sz="1800" dirty="0">
                          <a:effectLst/>
                          <a:latin typeface="Calibri"/>
                          <a:ea typeface="Calibri"/>
                          <a:cs typeface="Calibri"/>
                        </a:rPr>
                      </a:br>
                      <a:r>
                        <a:rPr lang="en-US" sz="1800" dirty="0">
                          <a:effectLst/>
                          <a:highlight>
                            <a:srgbClr val="FFFF00"/>
                          </a:highlight>
                          <a:latin typeface="+mn-lt"/>
                          <a:ea typeface="Calibri"/>
                          <a:cs typeface="Calibri"/>
                        </a:rPr>
                        <a:t>1</a:t>
                      </a:r>
                      <a:r>
                        <a:rPr lang="en-US" sz="1800" baseline="30000" dirty="0">
                          <a:effectLst/>
                          <a:highlight>
                            <a:srgbClr val="FFFF00"/>
                          </a:highlight>
                          <a:latin typeface="+mn-lt"/>
                          <a:ea typeface="Calibri"/>
                          <a:cs typeface="Calibri"/>
                        </a:rPr>
                        <a:t>st</a:t>
                      </a:r>
                      <a:r>
                        <a:rPr lang="en-US" sz="1800" dirty="0">
                          <a:effectLst/>
                          <a:highlight>
                            <a:srgbClr val="FFFF00"/>
                          </a:highlight>
                          <a:latin typeface="+mn-lt"/>
                          <a:ea typeface="Calibri"/>
                          <a:cs typeface="Calibri"/>
                        </a:rPr>
                        <a:t> mention</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~1425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Israel served </a:t>
                      </a:r>
                      <a:r>
                        <a:rPr lang="en-US" sz="1800" b="1" dirty="0">
                          <a:effectLst/>
                          <a:highlight>
                            <a:srgbClr val="FFFF00"/>
                          </a:highlight>
                          <a:latin typeface="Calibri"/>
                          <a:ea typeface="Calibri"/>
                          <a:cs typeface="Calibri"/>
                        </a:rPr>
                        <a:t>Baalim</a:t>
                      </a:r>
                      <a:r>
                        <a:rPr lang="en-US" sz="1800" dirty="0">
                          <a:effectLst/>
                          <a:latin typeface="Calibri"/>
                          <a:ea typeface="Calibri"/>
                          <a:cs typeface="Calibri"/>
                        </a:rPr>
                        <a:t> (</a:t>
                      </a:r>
                      <a:r>
                        <a:rPr lang="en-US" sz="1800" dirty="0">
                          <a:effectLst/>
                          <a:highlight>
                            <a:srgbClr val="FFFF00"/>
                          </a:highlight>
                          <a:latin typeface="Calibri"/>
                          <a:ea typeface="Calibri"/>
                          <a:cs typeface="Calibri"/>
                        </a:rPr>
                        <a:t>sun god</a:t>
                      </a:r>
                      <a:r>
                        <a:rPr lang="en-US" sz="1800" dirty="0">
                          <a:effectLst/>
                          <a:latin typeface="Calibri"/>
                          <a:ea typeface="Calibri"/>
                          <a:cs typeface="Calibri"/>
                        </a:rPr>
                        <a:t>), the most important god; &amp; </a:t>
                      </a:r>
                      <a:r>
                        <a:rPr lang="en-US" sz="1800" dirty="0">
                          <a:effectLst/>
                          <a:highlight>
                            <a:srgbClr val="FFFF00"/>
                          </a:highlight>
                          <a:latin typeface="Calibri"/>
                          <a:ea typeface="Calibri"/>
                          <a:cs typeface="Calibri"/>
                        </a:rPr>
                        <a:t>Ashtoreth</a:t>
                      </a:r>
                      <a:r>
                        <a:rPr lang="en-US" sz="1800" dirty="0">
                          <a:effectLst/>
                          <a:latin typeface="Calibri"/>
                          <a:ea typeface="Calibri"/>
                          <a:cs typeface="Calibri"/>
                        </a:rPr>
                        <a:t> (</a:t>
                      </a:r>
                      <a:r>
                        <a:rPr lang="en-US" sz="1800" dirty="0">
                          <a:effectLst/>
                          <a:highlight>
                            <a:srgbClr val="FFFF00"/>
                          </a:highlight>
                          <a:latin typeface="Calibri"/>
                          <a:ea typeface="Calibri"/>
                          <a:cs typeface="Calibri"/>
                        </a:rPr>
                        <a:t>moon goddess</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Judg 2:17, 19</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~1425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Israel would not hearken to judges but whored after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 bowing down to them.</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Judg</a:t>
                      </a:r>
                      <a:r>
                        <a:rPr lang="en-US" sz="1800" dirty="0">
                          <a:effectLst/>
                          <a:latin typeface="Calibri"/>
                          <a:ea typeface="Calibri"/>
                          <a:cs typeface="Calibri"/>
                        </a:rPr>
                        <a:t> 3:6, 7</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~1405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Intermarried the sons/daughters with </a:t>
                      </a:r>
                      <a:r>
                        <a:rPr lang="en-US" sz="1800" dirty="0">
                          <a:effectLst/>
                          <a:highlight>
                            <a:srgbClr val="FFFF00"/>
                          </a:highlight>
                          <a:latin typeface="Calibri"/>
                          <a:ea typeface="Calibri"/>
                          <a:cs typeface="Calibri"/>
                        </a:rPr>
                        <a:t>pagan</a:t>
                      </a:r>
                      <a:r>
                        <a:rPr lang="en-US" sz="1800" dirty="0">
                          <a:effectLst/>
                          <a:latin typeface="Calibri"/>
                          <a:ea typeface="Calibri"/>
                          <a:cs typeface="Calibri"/>
                        </a:rPr>
                        <a:t> nations and served their </a:t>
                      </a:r>
                      <a:r>
                        <a:rPr lang="en-US" sz="1800" dirty="0">
                          <a:effectLst/>
                          <a:highlight>
                            <a:srgbClr val="FFFF00"/>
                          </a:highlight>
                          <a:latin typeface="Calibri"/>
                          <a:ea typeface="Calibri"/>
                          <a:cs typeface="Calibri"/>
                        </a:rPr>
                        <a:t>Baalim gods</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Judg 5:8</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~1315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Israel chose </a:t>
                      </a:r>
                      <a:r>
                        <a:rPr lang="en-US" sz="1800" dirty="0">
                          <a:effectLst/>
                          <a:highlight>
                            <a:srgbClr val="FFFF00"/>
                          </a:highlight>
                          <a:latin typeface="Calibri"/>
                          <a:ea typeface="Calibri"/>
                          <a:cs typeface="Calibri"/>
                        </a:rPr>
                        <a:t>new [strange] gods</a:t>
                      </a:r>
                      <a:r>
                        <a:rPr lang="en-US" sz="1800" dirty="0">
                          <a:effectLst/>
                          <a:latin typeface="Calibri"/>
                          <a:ea typeface="Calibri"/>
                          <a:cs typeface="Calibri"/>
                        </a:rPr>
                        <a:t>.  [Deut 32:16]</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Judg 6:10</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~1250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Yahuah</a:t>
                      </a:r>
                      <a:r>
                        <a:rPr lang="en-US" sz="1800" dirty="0">
                          <a:effectLst/>
                          <a:latin typeface="Calibri"/>
                          <a:ea typeface="Calibri"/>
                          <a:cs typeface="Calibri"/>
                        </a:rPr>
                        <a:t> cautions to not fear the gods of the Amorites.</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bl>
          </a:graphicData>
        </a:graphic>
      </p:graphicFrame>
      <p:sp>
        <p:nvSpPr>
          <p:cNvPr id="6" name="Content Placeholder 2"/>
          <p:cNvSpPr txBox="1">
            <a:spLocks/>
          </p:cNvSpPr>
          <p:nvPr/>
        </p:nvSpPr>
        <p:spPr>
          <a:xfrm>
            <a:off x="381000" y="4793850"/>
            <a:ext cx="11430000" cy="914400"/>
          </a:xfrm>
          <a:prstGeom prst="rect">
            <a:avLst/>
          </a:prstGeom>
        </p:spPr>
        <p:txBody>
          <a:bodyPr vert="horz" lIns="91440" tIns="45720" rIns="91440" bIns="45720" rtlCol="0">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200" b="1" dirty="0">
                <a:solidFill>
                  <a:srgbClr val="0070C0"/>
                </a:solidFill>
              </a:rPr>
              <a:t>Remember:  200 years earlier Moses had given very strict commands to Israel </a:t>
            </a:r>
            <a:br>
              <a:rPr lang="en-US" sz="2200" b="1" dirty="0">
                <a:solidFill>
                  <a:srgbClr val="0070C0"/>
                </a:solidFill>
              </a:rPr>
            </a:br>
            <a:r>
              <a:rPr lang="en-US" sz="2200" b="1" dirty="0">
                <a:solidFill>
                  <a:srgbClr val="0070C0"/>
                </a:solidFill>
              </a:rPr>
              <a:t>so the people would be kept free from the worship of pagan gods.</a:t>
            </a:r>
          </a:p>
        </p:txBody>
      </p:sp>
      <p:sp>
        <p:nvSpPr>
          <p:cNvPr id="8" name="Title 1"/>
          <p:cNvSpPr txBox="1">
            <a:spLocks/>
          </p:cNvSpPr>
          <p:nvPr/>
        </p:nvSpPr>
        <p:spPr>
          <a:xfrm>
            <a:off x="152400" y="5715000"/>
            <a:ext cx="2887038" cy="990600"/>
          </a:xfrm>
          <a:prstGeom prst="rect">
            <a:avLst/>
          </a:prstGeom>
        </p:spPr>
        <p:txBody>
          <a:bodyPr vert="horz" lIns="91440" tIns="45720" rIns="91440" bIns="45720" rtlCol="0" anchor="ctr">
            <a:normAutofit fontScale="850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rgbClr val="002060"/>
                  </a:solidFill>
                </a:ln>
                <a:gradFill flip="none" rotWithShape="1">
                  <a:gsLst>
                    <a:gs pos="0">
                      <a:srgbClr val="000082"/>
                    </a:gs>
                    <a:gs pos="30000">
                      <a:srgbClr val="66008F"/>
                    </a:gs>
                    <a:gs pos="64999">
                      <a:srgbClr val="BA0066"/>
                    </a:gs>
                    <a:gs pos="89999">
                      <a:srgbClr val="FF0000"/>
                    </a:gs>
                    <a:gs pos="100000">
                      <a:srgbClr val="FF8200"/>
                    </a:gs>
                  </a:gsLst>
                  <a:lin ang="13500000" scaled="1"/>
                  <a:tileRect/>
                </a:gradFill>
                <a:effectLst>
                  <a:outerShdw blurRad="50800" dist="39000" dir="5460000" algn="tl">
                    <a:srgbClr val="000000">
                      <a:alpha val="38000"/>
                    </a:srgbClr>
                  </a:outerShdw>
                </a:effectLst>
                <a:latin typeface="Cooper Black" pitchFamily="18" charset="0"/>
              </a:rPr>
              <a:t>Question:</a:t>
            </a:r>
            <a:r>
              <a:rPr lang="en-US" sz="4800" b="1" dirty="0">
                <a:ln w="11430"/>
                <a:solidFill>
                  <a:srgbClr val="00B0F0"/>
                </a:solidFill>
                <a:effectLst>
                  <a:outerShdw blurRad="50800" dist="39000" dir="5460000" algn="tl">
                    <a:srgbClr val="000000">
                      <a:alpha val="38000"/>
                    </a:srgbClr>
                  </a:outerShdw>
                </a:effectLst>
                <a:latin typeface="Cooper Black" pitchFamily="18" charset="0"/>
              </a:rPr>
              <a:t>  </a:t>
            </a:r>
            <a:endParaRPr lang="en-US" dirty="0">
              <a:solidFill>
                <a:srgbClr val="00B0F0"/>
              </a:solidFill>
            </a:endParaRPr>
          </a:p>
        </p:txBody>
      </p:sp>
      <p:sp>
        <p:nvSpPr>
          <p:cNvPr id="9" name="Content Placeholder 2"/>
          <p:cNvSpPr txBox="1">
            <a:spLocks/>
          </p:cNvSpPr>
          <p:nvPr/>
        </p:nvSpPr>
        <p:spPr>
          <a:xfrm>
            <a:off x="3039438" y="5700445"/>
            <a:ext cx="8771562" cy="914400"/>
          </a:xfrm>
          <a:prstGeom prst="rect">
            <a:avLst/>
          </a:prstGeom>
        </p:spPr>
        <p:txBody>
          <a:bodyPr vert="horz" lIns="91440" tIns="45720" rIns="91440" bIns="45720" rtlCol="0">
            <a:noAutofit/>
            <a:scene3d>
              <a:camera prst="orthographicFront"/>
              <a:lightRig rig="threePt" dir="t"/>
            </a:scene3d>
            <a:sp3d extrusionH="57150">
              <a:bevelT h="25400" prst="softRound"/>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b="1" dirty="0">
                <a:solidFill>
                  <a:srgbClr val="002060"/>
                </a:solidFill>
                <a:effectLst>
                  <a:outerShdw blurRad="38100" dist="38100" dir="2700000" algn="tl">
                    <a:srgbClr val="000000">
                      <a:alpha val="43137"/>
                    </a:srgbClr>
                  </a:outerShdw>
                </a:effectLst>
              </a:rPr>
              <a:t>Did Israel have troubles with running after </a:t>
            </a:r>
            <a:r>
              <a:rPr lang="en-US" sz="2400" b="1" dirty="0">
                <a:ln>
                  <a:solidFill>
                    <a:schemeClr val="tx1"/>
                  </a:solidFill>
                </a:ln>
                <a:solidFill>
                  <a:srgbClr val="FF0000"/>
                </a:solidFill>
                <a:effectLst>
                  <a:outerShdw blurRad="38100" dist="38100" dir="2700000" algn="tl">
                    <a:srgbClr val="000000">
                      <a:alpha val="43137"/>
                    </a:srgbClr>
                  </a:outerShdw>
                </a:effectLst>
              </a:rPr>
              <a:t>the sun gods and </a:t>
            </a:r>
            <a:br>
              <a:rPr lang="en-US" sz="2400" b="1" dirty="0">
                <a:ln>
                  <a:solidFill>
                    <a:schemeClr val="tx1"/>
                  </a:solidFill>
                </a:ln>
                <a:solidFill>
                  <a:srgbClr val="FF0000"/>
                </a:solidFill>
                <a:effectLst>
                  <a:outerShdw blurRad="38100" dist="38100" dir="2700000" algn="tl">
                    <a:srgbClr val="000000">
                      <a:alpha val="43137"/>
                    </a:srgbClr>
                  </a:outerShdw>
                </a:effectLst>
              </a:rPr>
            </a:br>
            <a:r>
              <a:rPr lang="en-US" sz="2400" b="1" dirty="0">
                <a:ln>
                  <a:solidFill>
                    <a:schemeClr val="tx1"/>
                  </a:solidFill>
                </a:ln>
                <a:solidFill>
                  <a:srgbClr val="FF0000"/>
                </a:solidFill>
                <a:effectLst>
                  <a:outerShdw blurRad="38100" dist="38100" dir="2700000" algn="tl">
                    <a:srgbClr val="000000">
                      <a:alpha val="43137"/>
                    </a:srgbClr>
                  </a:outerShdw>
                </a:effectLst>
              </a:rPr>
              <a:t>moon gods</a:t>
            </a:r>
            <a:r>
              <a:rPr lang="en-US" sz="2400" b="1" dirty="0">
                <a:solidFill>
                  <a:schemeClr val="accent2"/>
                </a:solidFill>
                <a:effectLst>
                  <a:outerShdw blurRad="38100" dist="38100" dir="2700000" algn="tl">
                    <a:srgbClr val="000000">
                      <a:alpha val="43137"/>
                    </a:srgbClr>
                  </a:outerShdw>
                </a:effectLst>
              </a:rPr>
              <a:t> </a:t>
            </a:r>
            <a:r>
              <a:rPr lang="en-US" sz="2400" b="1" dirty="0">
                <a:solidFill>
                  <a:srgbClr val="002060"/>
                </a:solidFill>
                <a:effectLst>
                  <a:outerShdw blurRad="38100" dist="38100" dir="2700000" algn="tl">
                    <a:srgbClr val="000000">
                      <a:alpha val="43137"/>
                    </a:srgbClr>
                  </a:outerShdw>
                </a:effectLst>
              </a:rPr>
              <a:t>in the remainder of the history of the Old Testament?</a:t>
            </a:r>
          </a:p>
        </p:txBody>
      </p:sp>
    </p:spTree>
    <p:extLst>
      <p:ext uri="{BB962C8B-B14F-4D97-AF65-F5344CB8AC3E}">
        <p14:creationId xmlns:p14="http://schemas.microsoft.com/office/powerpoint/2010/main" val="425682517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135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1250  BC      Gideon as Judge</a:t>
            </a:r>
            <a:endParaRPr lang="en-US" dirty="0">
              <a:solidFill>
                <a:srgbClr val="00B0F0"/>
              </a:solidFill>
            </a:endParaRPr>
          </a:p>
        </p:txBody>
      </p:sp>
      <p:sp>
        <p:nvSpPr>
          <p:cNvPr id="4" name="Slide Number Placeholder 3"/>
          <p:cNvSpPr>
            <a:spLocks noGrp="1"/>
          </p:cNvSpPr>
          <p:nvPr>
            <p:ph type="sldNum" sz="quarter" idx="12"/>
          </p:nvPr>
        </p:nvSpPr>
        <p:spPr>
          <a:xfrm>
            <a:off x="9465200" y="6511725"/>
            <a:ext cx="2514600" cy="365125"/>
          </a:xfrm>
        </p:spPr>
        <p:txBody>
          <a:bodyPr/>
          <a:lstStyle/>
          <a:p>
            <a:fld id="{AA4C6552-42F6-43F2-A3FB-E92E8C09004E}" type="slidenum">
              <a:rPr lang="en-US" smtClean="0">
                <a:solidFill>
                  <a:schemeClr val="tx1">
                    <a:lumMod val="65000"/>
                    <a:lumOff val="35000"/>
                  </a:schemeClr>
                </a:solidFill>
              </a:rPr>
              <a:pPr/>
              <a:t>97</a:t>
            </a:fld>
            <a:endParaRPr lang="en-US" dirty="0">
              <a:solidFill>
                <a:schemeClr val="tx1">
                  <a:lumMod val="65000"/>
                  <a:lumOff val="35000"/>
                </a:schemeClr>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3512506596"/>
              </p:ext>
            </p:extLst>
          </p:nvPr>
        </p:nvGraphicFramePr>
        <p:xfrm>
          <a:off x="457200" y="874216"/>
          <a:ext cx="11201400" cy="1835404"/>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Judg</a:t>
                      </a:r>
                      <a:r>
                        <a:rPr lang="en-US" sz="1800" dirty="0">
                          <a:effectLst/>
                          <a:latin typeface="Calibri"/>
                          <a:ea typeface="Calibri"/>
                          <a:cs typeface="Calibri"/>
                        </a:rPr>
                        <a:t> 6:25-33</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~1250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Gideon</a:t>
                      </a:r>
                      <a:r>
                        <a:rPr lang="en-US" sz="1800" dirty="0">
                          <a:effectLst/>
                          <a:latin typeface="Calibri"/>
                          <a:ea typeface="Calibri"/>
                          <a:cs typeface="Calibri"/>
                        </a:rPr>
                        <a:t> throws down the Baal altar (</a:t>
                      </a:r>
                      <a:r>
                        <a:rPr lang="en-US" sz="1800" dirty="0">
                          <a:effectLst/>
                          <a:highlight>
                            <a:srgbClr val="FFFF00"/>
                          </a:highlight>
                          <a:latin typeface="Calibri"/>
                          <a:ea typeface="Calibri"/>
                          <a:cs typeface="Calibri"/>
                        </a:rPr>
                        <a:t>sun god</a:t>
                      </a:r>
                      <a:r>
                        <a:rPr lang="en-US" sz="1800" dirty="0">
                          <a:effectLst/>
                          <a:latin typeface="Calibri"/>
                          <a:ea typeface="Calibri"/>
                          <a:cs typeface="Calibri"/>
                        </a:rPr>
                        <a:t>) that belonged to his father.</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Judg</a:t>
                      </a:r>
                      <a:r>
                        <a:rPr lang="en-US" sz="1800" dirty="0">
                          <a:effectLst/>
                          <a:latin typeface="Calibri"/>
                          <a:ea typeface="Calibri"/>
                          <a:cs typeface="Calibri"/>
                        </a:rPr>
                        <a:t> 10:6</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~1205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The children of Israel did evil again in the sight of </a:t>
                      </a:r>
                      <a:r>
                        <a:rPr lang="en-US" sz="1800" b="1" dirty="0">
                          <a:solidFill>
                            <a:srgbClr val="0070C0"/>
                          </a:solidFill>
                          <a:effectLst/>
                          <a:latin typeface="Calibri"/>
                          <a:ea typeface="Calibri"/>
                          <a:cs typeface="Calibri"/>
                        </a:rPr>
                        <a:t>Yahuah,</a:t>
                      </a:r>
                      <a:r>
                        <a:rPr lang="en-US" sz="1800" dirty="0">
                          <a:effectLst/>
                          <a:latin typeface="Calibri"/>
                          <a:ea typeface="Calibri"/>
                          <a:cs typeface="Calibri"/>
                        </a:rPr>
                        <a:t> and served </a:t>
                      </a:r>
                      <a:r>
                        <a:rPr lang="en-US" sz="1800" dirty="0">
                          <a:effectLst/>
                          <a:highlight>
                            <a:srgbClr val="FFFF00"/>
                          </a:highlight>
                          <a:latin typeface="Calibri"/>
                          <a:ea typeface="Calibri"/>
                          <a:cs typeface="Calibri"/>
                        </a:rPr>
                        <a:t>Baalim [sun god]</a:t>
                      </a:r>
                      <a:r>
                        <a:rPr lang="en-US" sz="1800" dirty="0">
                          <a:effectLst/>
                          <a:latin typeface="Calibri"/>
                          <a:ea typeface="Calibri"/>
                          <a:cs typeface="Calibri"/>
                        </a:rPr>
                        <a:t>, and </a:t>
                      </a:r>
                      <a:r>
                        <a:rPr lang="en-US" sz="1800" dirty="0">
                          <a:effectLst/>
                          <a:highlight>
                            <a:srgbClr val="FFFF00"/>
                          </a:highlight>
                          <a:latin typeface="Calibri"/>
                          <a:ea typeface="Calibri"/>
                          <a:cs typeface="Calibri"/>
                        </a:rPr>
                        <a:t>Ashtoreth [moon goddess]</a:t>
                      </a:r>
                      <a:r>
                        <a:rPr lang="en-US" sz="1800" dirty="0">
                          <a:effectLst/>
                          <a:latin typeface="Calibri"/>
                          <a:ea typeface="Calibri"/>
                          <a:cs typeface="Calibri"/>
                        </a:rPr>
                        <a:t>, and the </a:t>
                      </a:r>
                      <a:r>
                        <a:rPr lang="en-US" sz="1800" dirty="0">
                          <a:effectLst/>
                          <a:highlight>
                            <a:srgbClr val="FFFF00"/>
                          </a:highlight>
                          <a:latin typeface="Calibri"/>
                          <a:ea typeface="Calibri"/>
                          <a:cs typeface="Calibri"/>
                        </a:rPr>
                        <a:t>gods of Syria, </a:t>
                      </a:r>
                      <a:r>
                        <a:rPr lang="en-US" sz="1800" dirty="0" err="1">
                          <a:effectLst/>
                          <a:highlight>
                            <a:srgbClr val="FFFF00"/>
                          </a:highlight>
                          <a:latin typeface="Calibri"/>
                          <a:ea typeface="Calibri"/>
                          <a:cs typeface="Calibri"/>
                        </a:rPr>
                        <a:t>Zidon</a:t>
                      </a:r>
                      <a:r>
                        <a:rPr lang="en-US" sz="1800" dirty="0">
                          <a:effectLst/>
                          <a:highlight>
                            <a:srgbClr val="FFFF00"/>
                          </a:highlight>
                          <a:latin typeface="Calibri"/>
                          <a:ea typeface="Calibri"/>
                          <a:cs typeface="Calibri"/>
                        </a:rPr>
                        <a:t>, Moab, Ammon, and the Philistines</a:t>
                      </a:r>
                      <a:r>
                        <a:rPr lang="en-US" sz="1800" dirty="0">
                          <a:effectLst/>
                          <a:latin typeface="Calibri"/>
                          <a:ea typeface="Calibri"/>
                          <a:cs typeface="Calibri"/>
                        </a:rPr>
                        <a:t>, and forsook </a:t>
                      </a:r>
                      <a:r>
                        <a:rPr lang="en-US" sz="1800" b="1" dirty="0">
                          <a:solidFill>
                            <a:srgbClr val="0070C0"/>
                          </a:solidFill>
                          <a:effectLst/>
                          <a:latin typeface="Calibri"/>
                          <a:ea typeface="Calibri"/>
                          <a:cs typeface="Calibri"/>
                        </a:rPr>
                        <a:t>Yahuah,</a:t>
                      </a:r>
                      <a:r>
                        <a:rPr lang="en-US" sz="1800" dirty="0">
                          <a:effectLst/>
                          <a:latin typeface="Calibri"/>
                          <a:ea typeface="Calibri"/>
                          <a:cs typeface="Calibri"/>
                        </a:rPr>
                        <a:t> and served not him.</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bl>
          </a:graphicData>
        </a:graphic>
      </p:graphicFrame>
      <p:sp>
        <p:nvSpPr>
          <p:cNvPr id="5" name="TextBox 4"/>
          <p:cNvSpPr txBox="1"/>
          <p:nvPr/>
        </p:nvSpPr>
        <p:spPr>
          <a:xfrm>
            <a:off x="457200" y="2779216"/>
            <a:ext cx="11353800" cy="3816429"/>
          </a:xfrm>
          <a:prstGeom prst="rect">
            <a:avLst/>
          </a:prstGeom>
          <a:noFill/>
        </p:spPr>
        <p:txBody>
          <a:bodyPr wrap="square" rtlCol="0">
            <a:spAutoFit/>
            <a:scene3d>
              <a:camera prst="orthographicFront"/>
              <a:lightRig rig="threePt" dir="t"/>
            </a:scene3d>
            <a:sp3d extrusionH="57150">
              <a:bevelT w="38100" h="38100"/>
            </a:sp3d>
          </a:bodyPr>
          <a:lstStyle/>
          <a:p>
            <a:r>
              <a:rPr lang="en-US" sz="2200" b="1" dirty="0">
                <a:ln>
                  <a:solidFill>
                    <a:schemeClr val="tx1"/>
                  </a:solidFill>
                </a:ln>
                <a:solidFill>
                  <a:srgbClr val="00B0F0"/>
                </a:solidFill>
              </a:rPr>
              <a:t>Judges 10:6</a:t>
            </a:r>
            <a:r>
              <a:rPr lang="en-US" sz="2200" dirty="0">
                <a:ln>
                  <a:solidFill>
                    <a:schemeClr val="tx1"/>
                  </a:solidFill>
                </a:ln>
                <a:solidFill>
                  <a:srgbClr val="00B0F0"/>
                </a:solidFill>
              </a:rPr>
              <a:t>  “</a:t>
            </a:r>
            <a:r>
              <a:rPr lang="en-US" sz="2200" b="1" u="sng" dirty="0">
                <a:ln>
                  <a:solidFill>
                    <a:schemeClr val="tx1"/>
                  </a:solidFill>
                </a:ln>
                <a:solidFill>
                  <a:srgbClr val="00B0F0"/>
                </a:solidFill>
              </a:rPr>
              <a:t>The children of Israel did evil again in the sight of Yahuah</a:t>
            </a:r>
            <a:r>
              <a:rPr lang="en-US" sz="2200" dirty="0">
                <a:ln>
                  <a:solidFill>
                    <a:schemeClr val="tx1"/>
                  </a:solidFill>
                </a:ln>
                <a:solidFill>
                  <a:srgbClr val="00B0F0"/>
                </a:solidFill>
              </a:rPr>
              <a:t>.”  </a:t>
            </a:r>
            <a:r>
              <a:rPr lang="en-US" sz="2200" b="1" dirty="0">
                <a:solidFill>
                  <a:srgbClr val="7D3353"/>
                </a:solidFill>
              </a:rPr>
              <a:t>This apostasy seems to have exceeded every former one in the grossness and universality of the idolatry practiced.  </a:t>
            </a:r>
            <a:br>
              <a:rPr lang="en-US" sz="2200" b="1" dirty="0">
                <a:solidFill>
                  <a:srgbClr val="7D3353"/>
                </a:solidFill>
              </a:rPr>
            </a:br>
            <a:r>
              <a:rPr lang="en-US" sz="2200" b="1" dirty="0">
                <a:solidFill>
                  <a:srgbClr val="FF0000"/>
                </a:solidFill>
              </a:rPr>
              <a:t>The Hebrews adopted the objects of worship among the several pagan countries bordering the district of Palestine in which they lived.  </a:t>
            </a:r>
            <a:r>
              <a:rPr lang="en-US" sz="2200" b="1" dirty="0">
                <a:solidFill>
                  <a:srgbClr val="006600"/>
                </a:solidFill>
              </a:rPr>
              <a:t>Some scholars feel Israel may have actually erected a Pantheon.</a:t>
            </a:r>
            <a:r>
              <a:rPr lang="en-US" sz="2200" dirty="0"/>
              <a:t>  </a:t>
            </a:r>
            <a:r>
              <a:rPr lang="en-US" sz="2200" b="1" dirty="0">
                <a:ln>
                  <a:solidFill>
                    <a:schemeClr val="tx1"/>
                  </a:solidFill>
                </a:ln>
                <a:solidFill>
                  <a:schemeClr val="accent2"/>
                </a:solidFill>
              </a:rPr>
              <a:t>It’s hard to believe Israel became universal idolaters, </a:t>
            </a:r>
            <a:r>
              <a:rPr lang="en-US" sz="2200" b="1" u="sng" dirty="0">
                <a:ln>
                  <a:solidFill>
                    <a:schemeClr val="tx1"/>
                  </a:solidFill>
                </a:ln>
                <a:solidFill>
                  <a:schemeClr val="accent2"/>
                </a:solidFill>
              </a:rPr>
              <a:t>adopting every god of the surrounding nations</a:t>
            </a:r>
            <a:r>
              <a:rPr lang="en-US" sz="2200" b="1" dirty="0">
                <a:ln>
                  <a:solidFill>
                    <a:schemeClr val="tx1"/>
                  </a:solidFill>
                </a:ln>
                <a:solidFill>
                  <a:schemeClr val="accent2"/>
                </a:solidFill>
              </a:rPr>
              <a:t>.  </a:t>
            </a:r>
            <a:r>
              <a:rPr lang="en-US" sz="2200" b="1" dirty="0">
                <a:ln>
                  <a:solidFill>
                    <a:schemeClr val="tx1"/>
                  </a:solidFill>
                </a:ln>
                <a:solidFill>
                  <a:srgbClr val="C00000"/>
                </a:solidFill>
              </a:rPr>
              <a:t>Baalim and </a:t>
            </a:r>
            <a:r>
              <a:rPr lang="en-US" sz="2200" b="1" dirty="0" err="1">
                <a:ln>
                  <a:solidFill>
                    <a:schemeClr val="tx1"/>
                  </a:solidFill>
                </a:ln>
                <a:solidFill>
                  <a:srgbClr val="C00000"/>
                </a:solidFill>
              </a:rPr>
              <a:t>Ashtaroth</a:t>
            </a:r>
            <a:r>
              <a:rPr lang="en-US" sz="2200" b="1" dirty="0">
                <a:ln>
                  <a:solidFill>
                    <a:schemeClr val="tx1"/>
                  </a:solidFill>
                </a:ln>
                <a:solidFill>
                  <a:srgbClr val="C00000"/>
                </a:solidFill>
              </a:rPr>
              <a:t> signify gods and goddesses in general reckoned as:</a:t>
            </a:r>
          </a:p>
          <a:p>
            <a:r>
              <a:rPr lang="en-US" sz="2200" b="1" dirty="0">
                <a:ln>
                  <a:solidFill>
                    <a:schemeClr val="tx1"/>
                  </a:solidFill>
                </a:ln>
                <a:solidFill>
                  <a:srgbClr val="FF0000"/>
                </a:solidFill>
              </a:rPr>
              <a:t>1. The gods of Syria; </a:t>
            </a:r>
            <a:r>
              <a:rPr lang="en-US" sz="2200" b="1" dirty="0" err="1">
                <a:ln>
                  <a:solidFill>
                    <a:schemeClr val="tx1"/>
                  </a:solidFill>
                </a:ln>
                <a:solidFill>
                  <a:srgbClr val="FF0000"/>
                </a:solidFill>
              </a:rPr>
              <a:t>Bel</a:t>
            </a:r>
            <a:r>
              <a:rPr lang="en-US" sz="2200" b="1" dirty="0">
                <a:ln>
                  <a:solidFill>
                    <a:schemeClr val="tx1"/>
                  </a:solidFill>
                </a:ln>
                <a:solidFill>
                  <a:srgbClr val="FF0000"/>
                </a:solidFill>
              </a:rPr>
              <a:t> and Saturn, or Jupiter and Astarte</a:t>
            </a:r>
          </a:p>
          <a:p>
            <a:r>
              <a:rPr lang="en-US" sz="2200" b="1" dirty="0">
                <a:ln>
                  <a:solidFill>
                    <a:schemeClr val="tx1"/>
                  </a:solidFill>
                </a:ln>
                <a:solidFill>
                  <a:schemeClr val="accent2">
                    <a:lumMod val="60000"/>
                    <a:lumOff val="40000"/>
                  </a:schemeClr>
                </a:solidFill>
              </a:rPr>
              <a:t>2. Gods of </a:t>
            </a:r>
            <a:r>
              <a:rPr lang="en-US" sz="2200" b="1" dirty="0" err="1">
                <a:ln>
                  <a:solidFill>
                    <a:schemeClr val="tx1"/>
                  </a:solidFill>
                </a:ln>
                <a:solidFill>
                  <a:schemeClr val="accent2">
                    <a:lumMod val="60000"/>
                    <a:lumOff val="40000"/>
                  </a:schemeClr>
                </a:solidFill>
              </a:rPr>
              <a:t>Zidon</a:t>
            </a:r>
            <a:r>
              <a:rPr lang="en-US" sz="2200" b="1" dirty="0">
                <a:ln>
                  <a:solidFill>
                    <a:schemeClr val="tx1"/>
                  </a:solidFill>
                </a:ln>
                <a:solidFill>
                  <a:schemeClr val="accent2">
                    <a:lumMod val="60000"/>
                    <a:lumOff val="40000"/>
                  </a:schemeClr>
                </a:solidFill>
              </a:rPr>
              <a:t>; Ashtoreth, Astarte or Venus</a:t>
            </a:r>
          </a:p>
          <a:p>
            <a:r>
              <a:rPr lang="en-US" sz="2200" b="1" dirty="0">
                <a:ln>
                  <a:solidFill>
                    <a:schemeClr val="tx1"/>
                  </a:solidFill>
                </a:ln>
                <a:solidFill>
                  <a:srgbClr val="FF0000"/>
                </a:solidFill>
              </a:rPr>
              <a:t>3. The gods of Moab; </a:t>
            </a:r>
            <a:r>
              <a:rPr lang="en-US" sz="2200" b="1" dirty="0" err="1">
                <a:ln>
                  <a:solidFill>
                    <a:schemeClr val="tx1"/>
                  </a:solidFill>
                </a:ln>
                <a:solidFill>
                  <a:srgbClr val="FF0000"/>
                </a:solidFill>
              </a:rPr>
              <a:t>Chemosh</a:t>
            </a:r>
            <a:endParaRPr lang="en-US" sz="2200" b="1" dirty="0">
              <a:ln>
                <a:solidFill>
                  <a:schemeClr val="tx1"/>
                </a:solidFill>
              </a:ln>
              <a:solidFill>
                <a:srgbClr val="FF0000"/>
              </a:solidFill>
            </a:endParaRPr>
          </a:p>
          <a:p>
            <a:r>
              <a:rPr lang="en-US" sz="2200" b="1" dirty="0">
                <a:ln>
                  <a:solidFill>
                    <a:schemeClr val="tx1"/>
                  </a:solidFill>
                </a:ln>
                <a:solidFill>
                  <a:srgbClr val="002060"/>
                </a:solidFill>
              </a:rPr>
              <a:t>4. Gods of the children of Ammon; </a:t>
            </a:r>
            <a:r>
              <a:rPr lang="en-US" sz="2200" b="1" dirty="0" err="1">
                <a:ln>
                  <a:solidFill>
                    <a:schemeClr val="tx1"/>
                  </a:solidFill>
                </a:ln>
                <a:solidFill>
                  <a:srgbClr val="002060"/>
                </a:solidFill>
              </a:rPr>
              <a:t>Milcom</a:t>
            </a:r>
            <a:endParaRPr lang="en-US" sz="2200" b="1" dirty="0">
              <a:ln>
                <a:solidFill>
                  <a:schemeClr val="tx1"/>
                </a:solidFill>
              </a:ln>
              <a:solidFill>
                <a:srgbClr val="002060"/>
              </a:solidFill>
            </a:endParaRPr>
          </a:p>
          <a:p>
            <a:r>
              <a:rPr lang="en-US" sz="2200" b="1" dirty="0">
                <a:ln>
                  <a:solidFill>
                    <a:schemeClr val="tx1"/>
                  </a:solidFill>
                </a:ln>
                <a:solidFill>
                  <a:srgbClr val="FF0000"/>
                </a:solidFill>
              </a:rPr>
              <a:t>5. Gods of the Philistines; Dagon.</a:t>
            </a:r>
          </a:p>
        </p:txBody>
      </p:sp>
      <p:sp>
        <p:nvSpPr>
          <p:cNvPr id="6" name="Rectangle 5"/>
          <p:cNvSpPr/>
          <p:nvPr/>
        </p:nvSpPr>
        <p:spPr>
          <a:xfrm>
            <a:off x="7414549" y="4929850"/>
            <a:ext cx="4495801" cy="1569660"/>
          </a:xfrm>
          <a:prstGeom prst="rect">
            <a:avLst/>
          </a:prstGeom>
          <a:gradFill flip="none" rotWithShape="1">
            <a:gsLst>
              <a:gs pos="0">
                <a:srgbClr val="FFF200"/>
              </a:gs>
              <a:gs pos="45000">
                <a:srgbClr val="FF7A00"/>
              </a:gs>
              <a:gs pos="70000">
                <a:srgbClr val="FF0300"/>
              </a:gs>
              <a:gs pos="100000">
                <a:srgbClr val="4D0808"/>
              </a:gs>
            </a:gsLst>
            <a:lin ang="18900000" scaled="1"/>
            <a:tileRect/>
          </a:gradFill>
          <a:ln w="57150">
            <a:solidFill>
              <a:srgbClr val="00B0F0"/>
            </a:solidFill>
          </a:ln>
          <a:scene3d>
            <a:camera prst="orthographicFront"/>
            <a:lightRig rig="threePt" dir="t"/>
          </a:scene3d>
          <a:sp3d>
            <a:bevelT/>
          </a:sp3d>
        </p:spPr>
        <p:txBody>
          <a:bodyPr wrap="square" lIns="91440" tIns="45720" rIns="91440" bIns="45720">
            <a:spAutoFit/>
            <a:sp3d extrusionH="57150">
              <a:bevelT w="38100" h="38100"/>
            </a:sp3d>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rPr>
              <a:t>Yahuah gave Israel up to be in bondage to the  </a:t>
            </a:r>
            <a:br>
              <a:rPr lang="en-US" sz="32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rPr>
            </a:br>
            <a:r>
              <a:rPr lang="en-US" sz="32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rPr>
              <a:t>Philistines &amp; Ammonites.</a:t>
            </a:r>
          </a:p>
        </p:txBody>
      </p:sp>
    </p:spTree>
    <p:extLst>
      <p:ext uri="{BB962C8B-B14F-4D97-AF65-F5344CB8AC3E}">
        <p14:creationId xmlns:p14="http://schemas.microsoft.com/office/powerpoint/2010/main" val="205485947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135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1120 – 1055  BC   Samuel </a:t>
            </a:r>
            <a:r>
              <a:rPr lang="en-US" sz="4800" b="1" dirty="0">
                <a:ln w="11430"/>
                <a:solidFill>
                  <a:schemeClr val="tx1">
                    <a:lumMod val="50000"/>
                    <a:lumOff val="50000"/>
                  </a:schemeClr>
                </a:solidFill>
                <a:effectLst>
                  <a:outerShdw blurRad="50800" dist="39000" dir="5460000" algn="tl">
                    <a:srgbClr val="000000">
                      <a:alpha val="38000"/>
                    </a:srgbClr>
                  </a:outerShdw>
                </a:effectLst>
                <a:latin typeface="Cooper Black" pitchFamily="18" charset="0"/>
              </a:rPr>
              <a:t>&amp;</a:t>
            </a:r>
            <a:r>
              <a:rPr lang="en-US" sz="4800" b="1" dirty="0">
                <a:ln w="11430"/>
                <a:solidFill>
                  <a:srgbClr val="00B0F0"/>
                </a:solidFill>
                <a:effectLst>
                  <a:outerShdw blurRad="50800" dist="39000" dir="5460000" algn="tl">
                    <a:srgbClr val="000000">
                      <a:alpha val="38000"/>
                    </a:srgbClr>
                  </a:outerShdw>
                </a:effectLst>
                <a:latin typeface="Cooper Black" pitchFamily="18" charset="0"/>
              </a:rPr>
              <a:t> </a:t>
            </a:r>
            <a:r>
              <a:rPr lang="en-US" sz="4800" b="1" dirty="0">
                <a:ln w="11430">
                  <a:solidFill>
                    <a:srgbClr val="C00000"/>
                  </a:solidFill>
                </a:ln>
                <a:solidFill>
                  <a:srgbClr val="FFC000"/>
                </a:solidFill>
                <a:effectLst>
                  <a:outerShdw blurRad="50800" dist="39000" dir="5460000" algn="tl">
                    <a:srgbClr val="000000">
                      <a:alpha val="38000"/>
                    </a:srgbClr>
                  </a:outerShdw>
                </a:effectLst>
                <a:latin typeface="Cooper Black" pitchFamily="18" charset="0"/>
              </a:rPr>
              <a:t>Saul</a:t>
            </a:r>
            <a:endParaRPr lang="en-US" dirty="0">
              <a:ln w="11430">
                <a:solidFill>
                  <a:srgbClr val="C00000"/>
                </a:solidFill>
              </a:ln>
              <a:solidFill>
                <a:srgbClr val="FFC000"/>
              </a:solidFill>
            </a:endParaRPr>
          </a:p>
        </p:txBody>
      </p:sp>
      <p:sp>
        <p:nvSpPr>
          <p:cNvPr id="4" name="Slide Number Placeholder 3"/>
          <p:cNvSpPr>
            <a:spLocks noGrp="1"/>
          </p:cNvSpPr>
          <p:nvPr>
            <p:ph type="sldNum" sz="quarter" idx="12"/>
          </p:nvPr>
        </p:nvSpPr>
        <p:spPr>
          <a:xfrm>
            <a:off x="9263744" y="6421666"/>
            <a:ext cx="2743200" cy="365125"/>
          </a:xfrm>
        </p:spPr>
        <p:txBody>
          <a:bodyPr/>
          <a:lstStyle/>
          <a:p>
            <a:fld id="{AA4C6552-42F6-43F2-A3FB-E92E8C09004E}" type="slidenum">
              <a:rPr lang="en-US" smtClean="0">
                <a:solidFill>
                  <a:schemeClr val="tx1">
                    <a:lumMod val="65000"/>
                    <a:lumOff val="35000"/>
                  </a:schemeClr>
                </a:solidFill>
              </a:rPr>
              <a:pPr/>
              <a:t>98</a:t>
            </a:fld>
            <a:endParaRPr lang="en-US" dirty="0">
              <a:solidFill>
                <a:schemeClr val="tx1">
                  <a:lumMod val="65000"/>
                  <a:lumOff val="35000"/>
                </a:schemeClr>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162742520"/>
              </p:ext>
            </p:extLst>
          </p:nvPr>
        </p:nvGraphicFramePr>
        <p:xfrm>
          <a:off x="533400" y="947056"/>
          <a:ext cx="11201400" cy="2261616"/>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Judg</a:t>
                      </a:r>
                      <a:r>
                        <a:rPr lang="en-US" sz="1800" dirty="0">
                          <a:effectLst/>
                          <a:latin typeface="Calibri"/>
                          <a:ea typeface="Calibri"/>
                          <a:cs typeface="Calibri"/>
                        </a:rPr>
                        <a:t> 17:5</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~1120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tabLst>
                          <a:tab pos="334645" algn="l"/>
                        </a:tabLst>
                      </a:pPr>
                      <a:r>
                        <a:rPr lang="en-US" sz="1800" dirty="0">
                          <a:effectLst/>
                          <a:latin typeface="Calibri"/>
                          <a:ea typeface="Calibri"/>
                          <a:cs typeface="Calibri"/>
                        </a:rPr>
                        <a:t>Micah had a </a:t>
                      </a:r>
                      <a:r>
                        <a:rPr lang="en-US" sz="1800" dirty="0">
                          <a:effectLst/>
                          <a:highlight>
                            <a:srgbClr val="FFFF00"/>
                          </a:highlight>
                          <a:latin typeface="Calibri"/>
                          <a:ea typeface="Calibri"/>
                          <a:cs typeface="Calibri"/>
                        </a:rPr>
                        <a:t>house of gods</a:t>
                      </a:r>
                      <a:r>
                        <a:rPr lang="en-US" sz="1800" dirty="0">
                          <a:effectLst/>
                          <a:latin typeface="Calibri"/>
                          <a:ea typeface="Calibri"/>
                          <a:cs typeface="Calibri"/>
                        </a:rPr>
                        <a:t> …</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1 Sam 7:3-4</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~1110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Samuel</a:t>
                      </a:r>
                      <a:r>
                        <a:rPr lang="en-US" sz="1800" dirty="0">
                          <a:effectLst/>
                          <a:latin typeface="Calibri"/>
                          <a:ea typeface="Calibri"/>
                          <a:cs typeface="Calibri"/>
                        </a:rPr>
                        <a:t> told Israel to put away their </a:t>
                      </a:r>
                      <a:r>
                        <a:rPr lang="en-US" sz="1800" dirty="0">
                          <a:effectLst/>
                          <a:highlight>
                            <a:srgbClr val="FFFF00"/>
                          </a:highlight>
                          <a:latin typeface="Calibri"/>
                          <a:ea typeface="Calibri"/>
                          <a:cs typeface="Calibri"/>
                        </a:rPr>
                        <a:t>strange gods &amp; </a:t>
                      </a:r>
                      <a:r>
                        <a:rPr lang="en-US" sz="1800" dirty="0" err="1">
                          <a:effectLst/>
                          <a:highlight>
                            <a:srgbClr val="FFFF00"/>
                          </a:highlight>
                          <a:latin typeface="Calibri"/>
                          <a:ea typeface="Calibri"/>
                          <a:cs typeface="Calibri"/>
                        </a:rPr>
                        <a:t>Ashtoreths</a:t>
                      </a:r>
                      <a:r>
                        <a:rPr lang="en-US" sz="1800" dirty="0">
                          <a:effectLst/>
                          <a:highlight>
                            <a:srgbClr val="FFFF00"/>
                          </a:highlight>
                          <a:latin typeface="Calibri"/>
                          <a:ea typeface="Calibri"/>
                          <a:cs typeface="Calibri"/>
                        </a:rPr>
                        <a:t> (moon goddesses)</a:t>
                      </a:r>
                      <a:r>
                        <a:rPr lang="en-US" sz="1800" dirty="0">
                          <a:effectLst/>
                          <a:latin typeface="Calibri"/>
                          <a:ea typeface="Calibri"/>
                          <a:cs typeface="Calibri"/>
                        </a:rPr>
                        <a:t>.  </a:t>
                      </a:r>
                      <a:br>
                        <a:rPr lang="en-US" sz="1800" dirty="0">
                          <a:effectLst/>
                          <a:latin typeface="Calibri"/>
                          <a:ea typeface="Calibri"/>
                          <a:cs typeface="Calibri"/>
                        </a:rPr>
                      </a:br>
                      <a:r>
                        <a:rPr lang="en-US" sz="1800" dirty="0">
                          <a:effectLst/>
                          <a:latin typeface="Calibri"/>
                          <a:ea typeface="Calibri"/>
                          <a:cs typeface="Calibri"/>
                        </a:rPr>
                        <a:t>Israel did this for a while under Samuel.</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1 Sam 12:10</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~1095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Israel serves </a:t>
                      </a:r>
                      <a:r>
                        <a:rPr lang="en-US" sz="1800" dirty="0">
                          <a:effectLst/>
                          <a:highlight>
                            <a:srgbClr val="FFFF00"/>
                          </a:highlight>
                          <a:latin typeface="Calibri"/>
                          <a:ea typeface="Calibri"/>
                          <a:cs typeface="Calibri"/>
                        </a:rPr>
                        <a:t>Baalim &amp; Ashtoreth</a:t>
                      </a:r>
                      <a:r>
                        <a:rPr lang="en-US" sz="1800" dirty="0">
                          <a:effectLst/>
                          <a:latin typeface="Calibri"/>
                          <a:ea typeface="Calibri"/>
                          <a:cs typeface="Calibri"/>
                        </a:rPr>
                        <a:t> … again.</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1 Sam 28:13</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~1055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Saul</a:t>
                      </a:r>
                      <a:r>
                        <a:rPr lang="en-US" sz="1800" dirty="0">
                          <a:effectLst/>
                          <a:latin typeface="Calibri"/>
                          <a:ea typeface="Calibri"/>
                          <a:cs typeface="Calibri"/>
                        </a:rPr>
                        <a:t> meets the witch of </a:t>
                      </a:r>
                      <a:r>
                        <a:rPr lang="en-US" sz="1800" dirty="0" err="1">
                          <a:effectLst/>
                          <a:latin typeface="Calibri"/>
                          <a:ea typeface="Calibri"/>
                          <a:cs typeface="Calibri"/>
                        </a:rPr>
                        <a:t>Endor</a:t>
                      </a:r>
                      <a:r>
                        <a:rPr lang="en-US" sz="1800" dirty="0">
                          <a:effectLst/>
                          <a:latin typeface="Calibri"/>
                          <a:ea typeface="Calibri"/>
                          <a:cs typeface="Calibri"/>
                        </a:rPr>
                        <a:t> that called up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 looking for Samuel.</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bl>
          </a:graphicData>
        </a:graphic>
      </p:graphicFrame>
      <p:pic>
        <p:nvPicPr>
          <p:cNvPr id="4098" name="Picture 2" descr="C:\Users\Rae\Desktop\witch of en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21" y="3657600"/>
            <a:ext cx="3154879" cy="2616101"/>
          </a:xfrm>
          <a:prstGeom prst="roundRect">
            <a:avLst>
              <a:gd name="adj" fmla="val 11111"/>
            </a:avLst>
          </a:prstGeom>
          <a:ln w="190500" cap="rnd">
            <a:solidFill>
              <a:schemeClr val="accent2">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4419600" y="3657600"/>
            <a:ext cx="7239000" cy="2616101"/>
          </a:xfrm>
          <a:prstGeom prst="rect">
            <a:avLst/>
          </a:prstGeom>
          <a:gradFill flip="none" rotWithShape="1">
            <a:gsLst>
              <a:gs pos="0">
                <a:srgbClr val="FFF200"/>
              </a:gs>
              <a:gs pos="45000">
                <a:srgbClr val="FF7A00"/>
              </a:gs>
              <a:gs pos="70000">
                <a:srgbClr val="FF0300"/>
              </a:gs>
              <a:gs pos="100000">
                <a:srgbClr val="4D0808"/>
              </a:gs>
            </a:gsLst>
            <a:lin ang="18900000" scaled="1"/>
            <a:tileRect/>
          </a:gradFill>
          <a:ln w="76200">
            <a:solidFill>
              <a:schemeClr val="accent1">
                <a:lumMod val="40000"/>
                <a:lumOff val="60000"/>
              </a:schemeClr>
            </a:solidFill>
          </a:ln>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6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rPr>
              <a:t>Saul’s Consequences for apostasy:</a:t>
            </a:r>
          </a:p>
          <a:p>
            <a:r>
              <a:rPr lang="en-US" sz="3200" b="1" cap="none" spc="0" dirty="0">
                <a:ln w="900" cmpd="sng">
                  <a:solidFill>
                    <a:schemeClr val="accent1">
                      <a:satMod val="190000"/>
                      <a:alpha val="55000"/>
                    </a:schemeClr>
                  </a:solidFill>
                  <a:prstDash val="solid"/>
                </a:ln>
                <a:solidFill>
                  <a:schemeClr val="accent1">
                    <a:satMod val="200000"/>
                    <a:tint val="3000"/>
                  </a:schemeClr>
                </a:solidFill>
              </a:rPr>
              <a:t>1 Sam 31:3    In battle Saul was defeated </a:t>
            </a:r>
            <a:br>
              <a:rPr lang="en-US" sz="3200" b="1" cap="none" spc="0" dirty="0">
                <a:ln w="900" cmpd="sng">
                  <a:solidFill>
                    <a:schemeClr val="accent1">
                      <a:satMod val="190000"/>
                      <a:alpha val="55000"/>
                    </a:schemeClr>
                  </a:solidFill>
                  <a:prstDash val="solid"/>
                </a:ln>
                <a:solidFill>
                  <a:schemeClr val="accent1">
                    <a:satMod val="200000"/>
                    <a:tint val="3000"/>
                  </a:schemeClr>
                </a:solidFill>
              </a:rPr>
            </a:br>
            <a:r>
              <a:rPr lang="en-US" sz="3200" b="1" cap="none" spc="0" dirty="0">
                <a:ln w="900" cmpd="sng">
                  <a:solidFill>
                    <a:schemeClr val="accent1">
                      <a:satMod val="190000"/>
                      <a:alpha val="55000"/>
                    </a:schemeClr>
                  </a:solidFill>
                  <a:prstDash val="solid"/>
                </a:ln>
                <a:solidFill>
                  <a:schemeClr val="accent1">
                    <a:satMod val="200000"/>
                    <a:tint val="3000"/>
                  </a:schemeClr>
                </a:solidFill>
              </a:rPr>
              <a:t>                               and wounded.</a:t>
            </a:r>
          </a:p>
          <a:p>
            <a:r>
              <a:rPr lang="en-US" sz="3200" b="1" dirty="0">
                <a:ln w="900" cmpd="sng">
                  <a:solidFill>
                    <a:schemeClr val="accent1">
                      <a:satMod val="190000"/>
                      <a:alpha val="55000"/>
                    </a:schemeClr>
                  </a:solidFill>
                  <a:prstDash val="solid"/>
                </a:ln>
                <a:solidFill>
                  <a:schemeClr val="accent1">
                    <a:satMod val="200000"/>
                    <a:tint val="3000"/>
                  </a:schemeClr>
                </a:solidFill>
              </a:rPr>
              <a:t>1 Sam 31:5    Saul took a sword, </a:t>
            </a:r>
            <a:br>
              <a:rPr lang="en-US" sz="3200" b="1" dirty="0">
                <a:ln w="900" cmpd="sng">
                  <a:solidFill>
                    <a:schemeClr val="accent1">
                      <a:satMod val="190000"/>
                      <a:alpha val="55000"/>
                    </a:schemeClr>
                  </a:solidFill>
                  <a:prstDash val="solid"/>
                </a:ln>
                <a:solidFill>
                  <a:schemeClr val="accent1">
                    <a:satMod val="200000"/>
                    <a:tint val="3000"/>
                  </a:schemeClr>
                </a:solidFill>
              </a:rPr>
            </a:br>
            <a:r>
              <a:rPr lang="en-US" sz="3200" b="1" dirty="0">
                <a:ln w="900" cmpd="sng">
                  <a:solidFill>
                    <a:schemeClr val="accent1">
                      <a:satMod val="190000"/>
                      <a:alpha val="55000"/>
                    </a:schemeClr>
                  </a:solidFill>
                  <a:prstDash val="solid"/>
                </a:ln>
                <a:solidFill>
                  <a:schemeClr val="accent1">
                    <a:satMod val="200000"/>
                    <a:tint val="3000"/>
                  </a:schemeClr>
                </a:solidFill>
              </a:rPr>
              <a:t>                           and fell upon it.</a:t>
            </a:r>
            <a:endParaRPr lang="en-US" sz="3200" b="1" cap="none" spc="0" dirty="0">
              <a:ln w="900" cmpd="sng">
                <a:solidFill>
                  <a:schemeClr val="accent1">
                    <a:satMod val="190000"/>
                    <a:alpha val="55000"/>
                  </a:schemeClr>
                </a:solidFill>
                <a:prstDash val="solid"/>
              </a:ln>
              <a:solidFill>
                <a:schemeClr val="accent1">
                  <a:satMod val="200000"/>
                  <a:tint val="3000"/>
                </a:schemeClr>
              </a:solidFill>
            </a:endParaRPr>
          </a:p>
        </p:txBody>
      </p:sp>
    </p:spTree>
    <p:extLst>
      <p:ext uri="{BB962C8B-B14F-4D97-AF65-F5344CB8AC3E}">
        <p14:creationId xmlns:p14="http://schemas.microsoft.com/office/powerpoint/2010/main" val="23869729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8100000" scaled="1"/>
          <a:tileRect/>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grpSp>
        <p:nvGrpSpPr>
          <p:cNvPr id="13" name="Group 12"/>
          <p:cNvGrpSpPr/>
          <p:nvPr/>
        </p:nvGrpSpPr>
        <p:grpSpPr>
          <a:xfrm>
            <a:off x="380827" y="304800"/>
            <a:ext cx="11519159" cy="6248400"/>
            <a:chOff x="285620" y="304800"/>
            <a:chExt cx="8639369" cy="6248400"/>
          </a:xfrm>
        </p:grpSpPr>
        <p:pic>
          <p:nvPicPr>
            <p:cNvPr id="7"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20" y="304800"/>
              <a:ext cx="8639369" cy="6248400"/>
            </a:xfrm>
            <a:prstGeom prst="rect">
              <a:avLst/>
            </a:prstGeom>
            <a:ln w="38100">
              <a:solidFill>
                <a:schemeClr val="accent2">
                  <a:lumMod val="75000"/>
                </a:schemeClr>
              </a:solidFill>
            </a:ln>
            <a:scene3d>
              <a:camera prst="orthographicFront"/>
              <a:lightRig rig="threePt" dir="t"/>
            </a:scene3d>
            <a:sp3d>
              <a:bevelT w="114300" prst="artDeco"/>
            </a:sp3d>
          </p:spPr>
        </p:pic>
        <p:sp>
          <p:nvSpPr>
            <p:cNvPr id="8" name="TextBox 7"/>
            <p:cNvSpPr txBox="1"/>
            <p:nvPr/>
          </p:nvSpPr>
          <p:spPr>
            <a:xfrm>
              <a:off x="457200" y="4114800"/>
              <a:ext cx="4038600" cy="1754326"/>
            </a:xfrm>
            <a:prstGeom prst="rect">
              <a:avLst/>
            </a:prstGeom>
            <a:solidFill>
              <a:schemeClr val="bg1"/>
            </a:solidFill>
            <a:ln w="38100">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grpSp>
      <p:sp>
        <p:nvSpPr>
          <p:cNvPr id="14" name="TextBox 13"/>
          <p:cNvSpPr txBox="1"/>
          <p:nvPr/>
        </p:nvSpPr>
        <p:spPr>
          <a:xfrm>
            <a:off x="3276600" y="3733800"/>
            <a:ext cx="4800600" cy="2677656"/>
          </a:xfrm>
          <a:prstGeom prst="rect">
            <a:avLst/>
          </a:prstGeom>
          <a:solidFill>
            <a:schemeClr val="bg1"/>
          </a:solidFill>
        </p:spPr>
        <p:txBody>
          <a:bodyPr wrap="square" rtlCol="0">
            <a:spAutoFit/>
            <a:scene3d>
              <a:camera prst="orthographicFront"/>
              <a:lightRig rig="threePt" dir="t"/>
            </a:scene3d>
            <a:sp3d extrusionH="57150">
              <a:bevelT w="38100" h="38100" prst="angle"/>
            </a:sp3d>
          </a:bodyPr>
          <a:lstStyle/>
          <a:p>
            <a:pPr algn="ctr"/>
            <a:r>
              <a:rPr lang="en-US" sz="2400" b="1" dirty="0">
                <a:solidFill>
                  <a:srgbClr val="009999"/>
                </a:solidFill>
              </a:rPr>
              <a:t>Solomon is king 3000 years </a:t>
            </a:r>
            <a:br>
              <a:rPr lang="en-US" sz="2400" b="1" dirty="0">
                <a:solidFill>
                  <a:srgbClr val="009999"/>
                </a:solidFill>
              </a:rPr>
            </a:br>
            <a:r>
              <a:rPr lang="en-US" sz="2400" b="1" dirty="0">
                <a:solidFill>
                  <a:srgbClr val="009999"/>
                </a:solidFill>
              </a:rPr>
              <a:t>after Adam.  He has the history </a:t>
            </a:r>
            <a:br>
              <a:rPr lang="en-US" sz="2400" b="1" dirty="0">
                <a:solidFill>
                  <a:srgbClr val="009999"/>
                </a:solidFill>
              </a:rPr>
            </a:br>
            <a:r>
              <a:rPr lang="en-US" sz="2400" b="1" dirty="0">
                <a:solidFill>
                  <a:srgbClr val="009999"/>
                </a:solidFill>
              </a:rPr>
              <a:t>of all these generations, plus </a:t>
            </a:r>
            <a:br>
              <a:rPr lang="en-US" sz="2400" b="1" dirty="0">
                <a:solidFill>
                  <a:srgbClr val="009999"/>
                </a:solidFill>
              </a:rPr>
            </a:br>
            <a:r>
              <a:rPr lang="en-US" sz="2400" b="1" dirty="0">
                <a:solidFill>
                  <a:srgbClr val="009999"/>
                </a:solidFill>
              </a:rPr>
              <a:t>all the writings of Moses.  </a:t>
            </a:r>
            <a:br>
              <a:rPr lang="en-US" sz="2400" b="1" dirty="0">
                <a:solidFill>
                  <a:srgbClr val="009999"/>
                </a:solidFill>
              </a:rPr>
            </a:br>
            <a:r>
              <a:rPr lang="en-US" sz="2400" b="1" dirty="0">
                <a:solidFill>
                  <a:srgbClr val="009999"/>
                </a:solidFill>
              </a:rPr>
              <a:t>All kings were instructed to rule their kingdom according to the Laws of Moses in Torah.  </a:t>
            </a:r>
            <a:r>
              <a:rPr lang="en-US" sz="2400" b="1" dirty="0">
                <a:solidFill>
                  <a:srgbClr val="C00000"/>
                </a:solidFill>
              </a:rPr>
              <a:t>Did Solomon?</a:t>
            </a:r>
            <a:endParaRPr lang="en-US" sz="2400" b="1" dirty="0">
              <a:solidFill>
                <a:srgbClr val="009999"/>
              </a:solidFill>
            </a:endParaRPr>
          </a:p>
        </p:txBody>
      </p:sp>
      <p:pic>
        <p:nvPicPr>
          <p:cNvPr id="15" name="Picture 2" descr="F:\Sukkot 2016 PPTs and PDFs\Moon-Month Study July 2016 Sukkot 2016\Moon Art for PPT\prophets\king solomon 2 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202" y="2133600"/>
            <a:ext cx="1638398" cy="1981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9132411" y="2055202"/>
            <a:ext cx="2309478"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a:ln w="11430">
                  <a:solidFill>
                    <a:srgbClr val="002060"/>
                  </a:solidFill>
                </a:ln>
                <a:solidFill>
                  <a:srgbClr val="7030A0"/>
                </a:solidFill>
                <a:effectLst>
                  <a:outerShdw blurRad="50800" dist="39000" dir="5460000" algn="tl">
                    <a:srgbClr val="000000">
                      <a:alpha val="38000"/>
                    </a:srgbClr>
                  </a:outerShdw>
                </a:effectLst>
              </a:rPr>
              <a:t>Solomon</a:t>
            </a:r>
            <a:r>
              <a:rPr lang="en-US" sz="2400" b="1" cap="none" spc="0" dirty="0">
                <a:ln w="11430"/>
                <a:solidFill>
                  <a:srgbClr val="7030A0"/>
                </a:solidFill>
                <a:effectLst>
                  <a:outerShdw blurRad="50800" dist="39000" dir="5460000" algn="tl">
                    <a:srgbClr val="000000">
                      <a:alpha val="38000"/>
                    </a:srgbClr>
                  </a:outerShdw>
                </a:effectLst>
              </a:rPr>
              <a:t> </a:t>
            </a:r>
            <a:r>
              <a:rPr lang="en-US" sz="2400" b="1" cap="none" spc="0" dirty="0">
                <a:ln w="11430">
                  <a:solidFill>
                    <a:srgbClr val="002060"/>
                  </a:solidFill>
                </a:ln>
                <a:solidFill>
                  <a:srgbClr val="7030A0"/>
                </a:solidFill>
                <a:effectLst>
                  <a:outerShdw blurRad="50800" dist="39000" dir="5460000" algn="tl">
                    <a:srgbClr val="000000">
                      <a:alpha val="38000"/>
                    </a:srgbClr>
                  </a:outerShdw>
                </a:effectLst>
              </a:rPr>
              <a:t>follows</a:t>
            </a:r>
            <a:br>
              <a:rPr lang="en-US" sz="2400" b="1" cap="none" spc="0" dirty="0">
                <a:ln w="11430">
                  <a:solidFill>
                    <a:srgbClr val="002060"/>
                  </a:solidFill>
                </a:ln>
                <a:solidFill>
                  <a:srgbClr val="7030A0"/>
                </a:solidFill>
                <a:effectLst>
                  <a:outerShdw blurRad="50800" dist="39000" dir="5460000" algn="tl">
                    <a:srgbClr val="000000">
                      <a:alpha val="38000"/>
                    </a:srgbClr>
                  </a:outerShdw>
                </a:effectLst>
              </a:rPr>
            </a:br>
            <a:r>
              <a:rPr lang="en-US" sz="2400" b="1" cap="none" spc="0" dirty="0">
                <a:ln w="11430">
                  <a:solidFill>
                    <a:srgbClr val="002060"/>
                  </a:solidFill>
                </a:ln>
                <a:solidFill>
                  <a:srgbClr val="7030A0"/>
                </a:solidFill>
                <a:effectLst>
                  <a:outerShdw blurRad="50800" dist="39000" dir="5460000" algn="tl">
                    <a:srgbClr val="000000">
                      <a:alpha val="38000"/>
                    </a:srgbClr>
                  </a:outerShdw>
                </a:effectLst>
              </a:rPr>
              <a:t>these great</a:t>
            </a:r>
            <a:br>
              <a:rPr lang="en-US" sz="2400" b="1" cap="none" spc="0" dirty="0">
                <a:ln w="11430">
                  <a:solidFill>
                    <a:srgbClr val="002060"/>
                  </a:solidFill>
                </a:ln>
                <a:solidFill>
                  <a:srgbClr val="7030A0"/>
                </a:solidFill>
                <a:effectLst>
                  <a:outerShdw blurRad="50800" dist="39000" dir="5460000" algn="tl">
                    <a:srgbClr val="000000">
                      <a:alpha val="38000"/>
                    </a:srgbClr>
                  </a:outerShdw>
                </a:effectLst>
              </a:rPr>
            </a:br>
            <a:r>
              <a:rPr lang="en-US" sz="2400" b="1" cap="none" spc="0" dirty="0">
                <a:ln w="11430">
                  <a:solidFill>
                    <a:srgbClr val="002060"/>
                  </a:solidFill>
                </a:ln>
                <a:solidFill>
                  <a:srgbClr val="7030A0"/>
                </a:solidFill>
                <a:effectLst>
                  <a:outerShdw blurRad="50800" dist="39000" dir="5460000" algn="tl">
                    <a:srgbClr val="000000">
                      <a:alpha val="38000"/>
                    </a:srgbClr>
                  </a:outerShdw>
                </a:effectLst>
              </a:rPr>
              <a:t>patriarchs.</a:t>
            </a:r>
            <a:endParaRPr lang="en-US" sz="4400" b="1" cap="none" spc="0" dirty="0">
              <a:ln w="11430">
                <a:solidFill>
                  <a:srgbClr val="002060"/>
                </a:solidFill>
              </a:ln>
              <a:solidFill>
                <a:srgbClr val="7030A0"/>
              </a:solidFill>
              <a:effectLst>
                <a:outerShdw blurRad="50800" dist="39000" dir="5460000" algn="tl">
                  <a:srgbClr val="000000">
                    <a:alpha val="38000"/>
                  </a:srgbClr>
                </a:outerShdw>
              </a:effectLst>
            </a:endParaRPr>
          </a:p>
        </p:txBody>
      </p:sp>
      <p:sp>
        <p:nvSpPr>
          <p:cNvPr id="17" name="TextBox 16"/>
          <p:cNvSpPr txBox="1"/>
          <p:nvPr/>
        </p:nvSpPr>
        <p:spPr>
          <a:xfrm>
            <a:off x="381000" y="4005978"/>
            <a:ext cx="2844800" cy="1938992"/>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b="1" dirty="0">
                <a:solidFill>
                  <a:srgbClr val="0070C0"/>
                </a:solidFill>
              </a:rPr>
              <a:t>1 Chron 29:19   </a:t>
            </a:r>
            <a:br>
              <a:rPr lang="en-US" b="1" dirty="0">
                <a:solidFill>
                  <a:srgbClr val="0070C0"/>
                </a:solidFill>
              </a:rPr>
            </a:br>
            <a:r>
              <a:rPr lang="en-US" sz="1400" dirty="0">
                <a:solidFill>
                  <a:srgbClr val="C00000"/>
                </a:solidFill>
              </a:rPr>
              <a:t>[David prays]  </a:t>
            </a:r>
            <a:r>
              <a:rPr lang="en-US" sz="1700" dirty="0"/>
              <a:t>And give unto Solomon my son a </a:t>
            </a:r>
            <a:br>
              <a:rPr lang="en-US" sz="1700" dirty="0"/>
            </a:br>
            <a:r>
              <a:rPr lang="en-US" sz="1700" dirty="0"/>
              <a:t>perfect heart, to keep </a:t>
            </a:r>
            <a:br>
              <a:rPr lang="en-US" sz="1700" dirty="0"/>
            </a:br>
            <a:r>
              <a:rPr lang="en-US" sz="1700" dirty="0">
                <a:solidFill>
                  <a:srgbClr val="0070C0"/>
                </a:solidFill>
              </a:rPr>
              <a:t>thy commandments, thy testimonies, and thy statutes,</a:t>
            </a:r>
            <a:r>
              <a:rPr lang="en-US" sz="1700" dirty="0"/>
              <a:t> and to do all these things.</a:t>
            </a:r>
          </a:p>
        </p:txBody>
      </p:sp>
      <p:sp>
        <p:nvSpPr>
          <p:cNvPr id="3" name="Slide Number Placeholder 2"/>
          <p:cNvSpPr>
            <a:spLocks noGrp="1"/>
          </p:cNvSpPr>
          <p:nvPr>
            <p:ph type="sldNum" sz="quarter" idx="12"/>
          </p:nvPr>
        </p:nvSpPr>
        <p:spPr>
          <a:xfrm>
            <a:off x="11028811" y="6487656"/>
            <a:ext cx="1168400" cy="450789"/>
          </a:xfrm>
        </p:spPr>
        <p:txBody>
          <a:bodyPr>
            <a:normAutofit/>
          </a:bodyPr>
          <a:lstStyle/>
          <a:p>
            <a:fld id="{A0A75170-548C-4A8B-8FEE-6418D9891680}" type="slidenum">
              <a:rPr lang="en-US" sz="1900" smtClean="0">
                <a:solidFill>
                  <a:schemeClr val="tx1">
                    <a:lumMod val="75000"/>
                    <a:lumOff val="25000"/>
                  </a:schemeClr>
                </a:solidFill>
              </a:rPr>
              <a:t>99</a:t>
            </a:fld>
            <a:endParaRPr lang="en-US" sz="1900" dirty="0">
              <a:solidFill>
                <a:schemeClr val="tx1">
                  <a:lumMod val="75000"/>
                  <a:lumOff val="25000"/>
                </a:schemeClr>
              </a:solidFill>
            </a:endParaRPr>
          </a:p>
        </p:txBody>
      </p:sp>
      <p:sp>
        <p:nvSpPr>
          <p:cNvPr id="11" name="Rectangle 10"/>
          <p:cNvSpPr/>
          <p:nvPr/>
        </p:nvSpPr>
        <p:spPr>
          <a:xfrm>
            <a:off x="3325150" y="2743200"/>
            <a:ext cx="5613400" cy="304800"/>
          </a:xfrm>
          <a:prstGeom prst="rect">
            <a:avLst/>
          </a:prstGeom>
          <a:noFill/>
          <a:ln w="76200">
            <a:solidFill>
              <a:srgbClr val="33CCCC"/>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470400" y="990600"/>
            <a:ext cx="0" cy="17526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788933" y="2552700"/>
            <a:ext cx="0" cy="1028700"/>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464800" y="3248126"/>
            <a:ext cx="0" cy="2621001"/>
          </a:xfrm>
          <a:prstGeom prst="line">
            <a:avLst/>
          </a:prstGeom>
          <a:ln w="76200">
            <a:solidFill>
              <a:srgbClr val="33CCCC"/>
            </a:solidFill>
            <a:headEnd type="diamond" w="med" len="med"/>
            <a:tailEnd type="triangle" w="med" len="med"/>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6140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500"/>
                                        <p:tgtEl>
                                          <p:spTgt spid="12"/>
                                        </p:tgtEl>
                                      </p:cBhvr>
                                    </p:animEffect>
                                  </p:childTnLst>
                                </p:cTn>
                              </p:par>
                            </p:childTnLst>
                          </p:cTn>
                        </p:par>
                        <p:par>
                          <p:cTn id="12" fill="hold">
                            <p:stCondLst>
                              <p:cond delay="55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par>
                          <p:cTn id="16" fill="hold">
                            <p:stCondLst>
                              <p:cond delay="75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2000"/>
                                        <p:tgtEl>
                                          <p:spTgt spid="18"/>
                                        </p:tgtEl>
                                      </p:cBhvr>
                                    </p:animEffect>
                                  </p:childTnLst>
                                </p:cTn>
                              </p:par>
                            </p:childTnLst>
                          </p:cTn>
                        </p:par>
                        <p:par>
                          <p:cTn id="20" fill="hold">
                            <p:stCondLst>
                              <p:cond delay="95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3000"/>
                                        <p:tgtEl>
                                          <p:spTgt spid="19"/>
                                        </p:tgtEl>
                                      </p:cBhvr>
                                    </p:animEffect>
                                  </p:childTnLst>
                                </p:cTn>
                              </p:par>
                            </p:childTnLst>
                          </p:cTn>
                        </p:par>
                        <p:par>
                          <p:cTn id="24" fill="hold">
                            <p:stCondLst>
                              <p:cond delay="12500"/>
                            </p:stCondLst>
                            <p:childTnLst>
                              <p:par>
                                <p:cTn id="25" presetID="22" presetClass="entr" presetSubtype="8" fill="hold" nodeType="after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1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animBg="1"/>
    </p:bldLst>
  </p:timing>
</p:sld>
</file>

<file path=ppt/theme/theme1.xml><?xml version="1.0" encoding="utf-8"?>
<a:theme xmlns:a="http://schemas.openxmlformats.org/drawingml/2006/main" name="1_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72000</TotalTime>
  <Words>13616</Words>
  <Application>Microsoft Office PowerPoint</Application>
  <PresentationFormat>Widescreen</PresentationFormat>
  <Paragraphs>1283</Paragraphs>
  <Slides>113</Slides>
  <Notes>91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113</vt:i4>
      </vt:variant>
    </vt:vector>
  </HeadingPairs>
  <TitlesOfParts>
    <vt:vector size="133" baseType="lpstr">
      <vt:lpstr>Aharoni</vt:lpstr>
      <vt:lpstr>Algerian</vt:lpstr>
      <vt:lpstr>Arial</vt:lpstr>
      <vt:lpstr>Arial Rounded MT Bold</vt:lpstr>
      <vt:lpstr>Calibri</vt:lpstr>
      <vt:lpstr>Calibri Light</vt:lpstr>
      <vt:lpstr>Candara</vt:lpstr>
      <vt:lpstr>Comic Sans MS</vt:lpstr>
      <vt:lpstr>Cooper Black</vt:lpstr>
      <vt:lpstr>Courier New</vt:lpstr>
      <vt:lpstr>Edwardian Script ITC</vt:lpstr>
      <vt:lpstr>Lucida Calligraphy</vt:lpstr>
      <vt:lpstr>Matura MT Script Capitals</vt:lpstr>
      <vt:lpstr>Pristina</vt:lpstr>
      <vt:lpstr>Ravie</vt:lpstr>
      <vt:lpstr>Segoe Print</vt:lpstr>
      <vt:lpstr>Simplified Arabic Fixed</vt:lpstr>
      <vt:lpstr>Vrinda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Jews and the Moon</vt:lpstr>
      <vt:lpstr>PowerPoint Presentation</vt:lpstr>
      <vt:lpstr>PowerPoint Presentation</vt:lpstr>
      <vt:lpstr>Questions that Need Answers  for this Study</vt:lpstr>
      <vt:lpstr>Job &amp; the Moon …     Was it a Mystery?</vt:lpstr>
      <vt:lpstr>Jews &amp; their Moon - Are we dealing with a Secret?</vt:lpstr>
      <vt:lpstr>PowerPoint Presentation</vt:lpstr>
      <vt:lpstr>Yes, we will be picking on the moon in this study!</vt:lpstr>
      <vt:lpstr>Adam, Eve and the Serpent </vt:lpstr>
      <vt:lpstr>PowerPoint Presentation</vt:lpstr>
      <vt:lpstr>PowerPoint Presentation</vt:lpstr>
      <vt:lpstr>Great Men of Yahuah from 4000 to 2000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Covenant Calendar Preserved With  the Great Patriarchs of Yahuah</vt:lpstr>
      <vt:lpstr>Covenant Calendar Preserved With  the Great Patriarchs of Yahuah</vt:lpstr>
      <vt:lpstr>The Elohim of Joseph 1700 BC</vt:lpstr>
      <vt:lpstr>PowerPoint Presentation</vt:lpstr>
      <vt:lpstr>PowerPoint Presentation</vt:lpstr>
      <vt:lpstr>Adam to Noah – worship of other gods?</vt:lpstr>
      <vt:lpstr>“no gods” Before the Flood</vt:lpstr>
      <vt:lpstr>Humans Worshipped as Pagan “gods”</vt:lpstr>
      <vt:lpstr>Gen 7-9  ~2350 BC - After the Flood</vt:lpstr>
      <vt:lpstr>Gen 10:8-9  ~2250 BC – Nimrod/Babel</vt:lpstr>
      <vt:lpstr>The Tower of Babel: 700 yrs after the flood … This was only the beginning!</vt:lpstr>
      <vt:lpstr>Names of “no gods”</vt:lpstr>
      <vt:lpstr>Gen 11  ~1925 BC – Terah’s Family</vt:lpstr>
      <vt:lpstr>PowerPoint Presentation</vt:lpstr>
      <vt:lpstr>Terah Remains in Haran</vt:lpstr>
      <vt:lpstr>Abram Searches out Canaan (Gen 12:1-4)</vt:lpstr>
      <vt:lpstr>Nahor &amp; Laban Remain in Haran </vt:lpstr>
      <vt:lpstr>Commentary for “Terah” and “teraphim”</vt:lpstr>
      <vt:lpstr>Which “no god” gains the authority?</vt:lpstr>
      <vt:lpstr>… or the moon goddess?</vt:lpstr>
      <vt:lpstr>Investigation on  the Hebrew Name  Laban</vt:lpstr>
      <vt:lpstr>Comparing “Terah &amp; Images” to “Laban &amp; the Moon”</vt:lpstr>
      <vt:lpstr>The Family Business of Terah</vt:lpstr>
      <vt:lpstr>Egypt &amp; Moon Worship</vt:lpstr>
      <vt:lpstr>~1490 BC   Mt Sinai:  11th Campsite</vt:lpstr>
      <vt:lpstr> 11th Campsite:                          False Trinity</vt:lpstr>
      <vt:lpstr> Egypt’s Unholy Trinity</vt:lpstr>
      <vt:lpstr>What is still standing ~3470 years later?</vt:lpstr>
      <vt:lpstr>Moses’ Gives                Strict Commands in                                           Deut 4:15-19; 17:2-5</vt:lpstr>
      <vt:lpstr>Yahuah’s Calendar</vt:lpstr>
      <vt:lpstr>What About the ‘Calendar’ &amp;  Christian Churches Today?</vt:lpstr>
      <vt:lpstr>~1450 BC   Joshua Follows Moses’ Leadership</vt:lpstr>
      <vt:lpstr>PowerPoint Presentation</vt:lpstr>
      <vt:lpstr>Shechem – Place of Decision for Yahuah </vt:lpstr>
      <vt:lpstr>History from Judges to Malachi</vt:lpstr>
      <vt:lpstr>“Idol” Definitions for this Study </vt:lpstr>
      <vt:lpstr>PowerPoint Presentation</vt:lpstr>
      <vt:lpstr>PowerPoint Presentation</vt:lpstr>
      <vt:lpstr>PowerPoint Presentation</vt:lpstr>
      <vt:lpstr>PowerPoint Presentation</vt:lpstr>
      <vt:lpstr>The Snares of the “no gods”</vt:lpstr>
      <vt:lpstr>The Snares of Baal &amp; Ashtoreth</vt:lpstr>
      <vt:lpstr>“Worship” Needs Clarity</vt:lpstr>
      <vt:lpstr>“Appreciation” Needs Clarity</vt:lpstr>
      <vt:lpstr>              Job Provides Clarity</vt:lpstr>
      <vt:lpstr>Who is Baal?     Do we really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now time to review the Old Testament  records of Israel’s sacred regard for  pagan gods and what they stand for!</vt:lpstr>
      <vt:lpstr>PowerPoint Presentation</vt:lpstr>
      <vt:lpstr>PowerPoint Presentation</vt:lpstr>
      <vt:lpstr>Other “gods” of Israel?</vt:lpstr>
      <vt:lpstr> Joshua’s Instructions       1425 BC</vt:lpstr>
      <vt:lpstr>Forsake the Strange “gods”!</vt:lpstr>
      <vt:lpstr>1425 – 1250  BC     Book of Judges</vt:lpstr>
      <vt:lpstr>1250  BC      Gideon as Judge</vt:lpstr>
      <vt:lpstr>1120 – 1055  BC   Samuel &amp; Saul</vt:lpstr>
      <vt:lpstr>PowerPoint Presentation</vt:lpstr>
      <vt:lpstr>King Solomon – was the Wisest Man </vt:lpstr>
      <vt:lpstr>Solomon’s 12 Captains    1 Chron 27</vt:lpstr>
      <vt:lpstr>990 - 985  BC   Solomon</vt:lpstr>
      <vt:lpstr>Other “gods” of Solomon? 985 BC</vt:lpstr>
      <vt:lpstr>905 – 785  BC   Ahab, Athaliah, Amaziah</vt:lpstr>
      <vt:lpstr>785  BC   Israel’s Pagan Feasts</vt:lpstr>
      <vt:lpstr>760 - 740  BC   Abominations of Ahaz</vt:lpstr>
      <vt:lpstr>725 – 710  BC    King Hoshea,  King Manasseh, King Hezekiah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Neil Pritchard</cp:lastModifiedBy>
  <cp:revision>3419</cp:revision>
  <cp:lastPrinted>2017-10-20T22:05:35Z</cp:lastPrinted>
  <dcterms:created xsi:type="dcterms:W3CDTF">2016-08-07T19:53:38Z</dcterms:created>
  <dcterms:modified xsi:type="dcterms:W3CDTF">2020-12-10T22:57:27Z</dcterms:modified>
</cp:coreProperties>
</file>